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6" r:id="rId2"/>
    <p:sldId id="321" r:id="rId3"/>
    <p:sldId id="257" r:id="rId4"/>
    <p:sldId id="260" r:id="rId5"/>
    <p:sldId id="261" r:id="rId6"/>
    <p:sldId id="264" r:id="rId7"/>
    <p:sldId id="279" r:id="rId8"/>
    <p:sldId id="280" r:id="rId9"/>
    <p:sldId id="281" r:id="rId10"/>
    <p:sldId id="267" r:id="rId11"/>
    <p:sldId id="284" r:id="rId12"/>
    <p:sldId id="285" r:id="rId13"/>
    <p:sldId id="286" r:id="rId14"/>
    <p:sldId id="287" r:id="rId15"/>
    <p:sldId id="288" r:id="rId16"/>
    <p:sldId id="289" r:id="rId17"/>
    <p:sldId id="290" r:id="rId18"/>
    <p:sldId id="291" r:id="rId19"/>
    <p:sldId id="292" r:id="rId20"/>
    <p:sldId id="293" r:id="rId21"/>
    <p:sldId id="296" r:id="rId22"/>
    <p:sldId id="294" r:id="rId23"/>
    <p:sldId id="295" r:id="rId24"/>
    <p:sldId id="297" r:id="rId25"/>
    <p:sldId id="298" r:id="rId26"/>
    <p:sldId id="299" r:id="rId27"/>
    <p:sldId id="300" r:id="rId28"/>
    <p:sldId id="301" r:id="rId29"/>
    <p:sldId id="302" r:id="rId30"/>
    <p:sldId id="303" r:id="rId31"/>
    <p:sldId id="304" r:id="rId32"/>
    <p:sldId id="313" r:id="rId33"/>
    <p:sldId id="308" r:id="rId34"/>
    <p:sldId id="311" r:id="rId35"/>
    <p:sldId id="312" r:id="rId36"/>
    <p:sldId id="305" r:id="rId37"/>
    <p:sldId id="314" r:id="rId38"/>
    <p:sldId id="315" r:id="rId39"/>
    <p:sldId id="316" r:id="rId40"/>
    <p:sldId id="317" r:id="rId41"/>
    <p:sldId id="318" r:id="rId42"/>
    <p:sldId id="319" r:id="rId43"/>
    <p:sldId id="320"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588F"/>
    <a:srgbClr val="9FB7D6"/>
    <a:srgbClr val="1C36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58" autoAdjust="0"/>
    <p:restoredTop sz="94687"/>
  </p:normalViewPr>
  <p:slideViewPr>
    <p:cSldViewPr snapToGrid="0">
      <p:cViewPr varScale="1">
        <p:scale>
          <a:sx n="104" d="100"/>
          <a:sy n="104" d="100"/>
        </p:scale>
        <p:origin x="880" y="2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C585C2-1AE4-4FB4-B7F7-E9B73A891D8C}" type="datetimeFigureOut">
              <a:rPr lang="en-US" smtClean="0"/>
              <a:t>3/16/22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58945C-5B92-4449-96A4-D9BCCC1731F0}" type="slidenum">
              <a:rPr lang="en-US" smtClean="0"/>
              <a:t>‹#›</a:t>
            </a:fld>
            <a:endParaRPr lang="en-US"/>
          </a:p>
        </p:txBody>
      </p:sp>
    </p:spTree>
    <p:extLst>
      <p:ext uri="{BB962C8B-B14F-4D97-AF65-F5344CB8AC3E}">
        <p14:creationId xmlns:p14="http://schemas.microsoft.com/office/powerpoint/2010/main" val="3602536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uscis.gov/"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hlinkClick r:id="rId3"/>
              </a:rPr>
              <a:t>Photo credits:</a:t>
            </a:r>
            <a:r>
              <a:rPr lang="en-US" sz="1200" baseline="0" dirty="0">
                <a:hlinkClick r:id="rId3"/>
              </a:rPr>
              <a:t> </a:t>
            </a:r>
            <a:r>
              <a:rPr lang="en-US" sz="1200" dirty="0">
                <a:hlinkClick r:id="rId3"/>
              </a:rPr>
              <a:t>uscis.gov</a:t>
            </a:r>
            <a:endParaRPr lang="en-US" dirty="0"/>
          </a:p>
        </p:txBody>
      </p:sp>
      <p:sp>
        <p:nvSpPr>
          <p:cNvPr id="4" name="Slide Number Placeholder 3"/>
          <p:cNvSpPr>
            <a:spLocks noGrp="1"/>
          </p:cNvSpPr>
          <p:nvPr>
            <p:ph type="sldNum" sz="quarter" idx="10"/>
          </p:nvPr>
        </p:nvSpPr>
        <p:spPr/>
        <p:txBody>
          <a:bodyPr/>
          <a:lstStyle/>
          <a:p>
            <a:fld id="{9E58945C-5B92-4449-96A4-D9BCCC1731F0}" type="slidenum">
              <a:rPr lang="en-US" smtClean="0"/>
              <a:t>1</a:t>
            </a:fld>
            <a:endParaRPr lang="en-US"/>
          </a:p>
        </p:txBody>
      </p:sp>
    </p:spTree>
    <p:extLst>
      <p:ext uri="{BB962C8B-B14F-4D97-AF65-F5344CB8AC3E}">
        <p14:creationId xmlns:p14="http://schemas.microsoft.com/office/powerpoint/2010/main" val="23268435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58945C-5B92-4449-96A4-D9BCCC1731F0}" type="slidenum">
              <a:rPr lang="en-US" smtClean="0"/>
              <a:t>14</a:t>
            </a:fld>
            <a:endParaRPr lang="en-US"/>
          </a:p>
        </p:txBody>
      </p:sp>
    </p:spTree>
    <p:extLst>
      <p:ext uri="{BB962C8B-B14F-4D97-AF65-F5344CB8AC3E}">
        <p14:creationId xmlns:p14="http://schemas.microsoft.com/office/powerpoint/2010/main" val="38458827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58945C-5B92-4449-96A4-D9BCCC1731F0}" type="slidenum">
              <a:rPr lang="en-US" smtClean="0"/>
              <a:t>15</a:t>
            </a:fld>
            <a:endParaRPr lang="en-US"/>
          </a:p>
        </p:txBody>
      </p:sp>
    </p:spTree>
    <p:extLst>
      <p:ext uri="{BB962C8B-B14F-4D97-AF65-F5344CB8AC3E}">
        <p14:creationId xmlns:p14="http://schemas.microsoft.com/office/powerpoint/2010/main" val="25812134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58945C-5B92-4449-96A4-D9BCCC1731F0}" type="slidenum">
              <a:rPr lang="en-US" smtClean="0"/>
              <a:t>16</a:t>
            </a:fld>
            <a:endParaRPr lang="en-US"/>
          </a:p>
        </p:txBody>
      </p:sp>
    </p:spTree>
    <p:extLst>
      <p:ext uri="{BB962C8B-B14F-4D97-AF65-F5344CB8AC3E}">
        <p14:creationId xmlns:p14="http://schemas.microsoft.com/office/powerpoint/2010/main" val="10340711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58945C-5B92-4449-96A4-D9BCCC1731F0}" type="slidenum">
              <a:rPr lang="en-US" smtClean="0"/>
              <a:t>17</a:t>
            </a:fld>
            <a:endParaRPr lang="en-US"/>
          </a:p>
        </p:txBody>
      </p:sp>
    </p:spTree>
    <p:extLst>
      <p:ext uri="{BB962C8B-B14F-4D97-AF65-F5344CB8AC3E}">
        <p14:creationId xmlns:p14="http://schemas.microsoft.com/office/powerpoint/2010/main" val="31881612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58945C-5B92-4449-96A4-D9BCCC1731F0}" type="slidenum">
              <a:rPr lang="en-US" smtClean="0"/>
              <a:t>18</a:t>
            </a:fld>
            <a:endParaRPr lang="en-US"/>
          </a:p>
        </p:txBody>
      </p:sp>
    </p:spTree>
    <p:extLst>
      <p:ext uri="{BB962C8B-B14F-4D97-AF65-F5344CB8AC3E}">
        <p14:creationId xmlns:p14="http://schemas.microsoft.com/office/powerpoint/2010/main" val="40133313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58945C-5B92-4449-96A4-D9BCCC1731F0}" type="slidenum">
              <a:rPr lang="en-US" smtClean="0"/>
              <a:t>19</a:t>
            </a:fld>
            <a:endParaRPr lang="en-US"/>
          </a:p>
        </p:txBody>
      </p:sp>
    </p:spTree>
    <p:extLst>
      <p:ext uri="{BB962C8B-B14F-4D97-AF65-F5344CB8AC3E}">
        <p14:creationId xmlns:p14="http://schemas.microsoft.com/office/powerpoint/2010/main" val="34815481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58945C-5B92-4449-96A4-D9BCCC1731F0}" type="slidenum">
              <a:rPr lang="en-US" smtClean="0"/>
              <a:t>20</a:t>
            </a:fld>
            <a:endParaRPr lang="en-US"/>
          </a:p>
        </p:txBody>
      </p:sp>
    </p:spTree>
    <p:extLst>
      <p:ext uri="{BB962C8B-B14F-4D97-AF65-F5344CB8AC3E}">
        <p14:creationId xmlns:p14="http://schemas.microsoft.com/office/powerpoint/2010/main" val="6459810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58945C-5B92-4449-96A4-D9BCCC1731F0}" type="slidenum">
              <a:rPr lang="en-US" smtClean="0"/>
              <a:t>21</a:t>
            </a:fld>
            <a:endParaRPr lang="en-US"/>
          </a:p>
        </p:txBody>
      </p:sp>
    </p:spTree>
    <p:extLst>
      <p:ext uri="{BB962C8B-B14F-4D97-AF65-F5344CB8AC3E}">
        <p14:creationId xmlns:p14="http://schemas.microsoft.com/office/powerpoint/2010/main" val="29332966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58945C-5B92-4449-96A4-D9BCCC1731F0}" type="slidenum">
              <a:rPr lang="en-US" smtClean="0"/>
              <a:t>22</a:t>
            </a:fld>
            <a:endParaRPr lang="en-US"/>
          </a:p>
        </p:txBody>
      </p:sp>
    </p:spTree>
    <p:extLst>
      <p:ext uri="{BB962C8B-B14F-4D97-AF65-F5344CB8AC3E}">
        <p14:creationId xmlns:p14="http://schemas.microsoft.com/office/powerpoint/2010/main" val="41086220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58945C-5B92-4449-96A4-D9BCCC1731F0}" type="slidenum">
              <a:rPr lang="en-US" smtClean="0"/>
              <a:t>23</a:t>
            </a:fld>
            <a:endParaRPr lang="en-US"/>
          </a:p>
        </p:txBody>
      </p:sp>
    </p:spTree>
    <p:extLst>
      <p:ext uri="{BB962C8B-B14F-4D97-AF65-F5344CB8AC3E}">
        <p14:creationId xmlns:p14="http://schemas.microsoft.com/office/powerpoint/2010/main" val="450525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58945C-5B92-4449-96A4-D9BCCC1731F0}" type="slidenum">
              <a:rPr lang="en-US" smtClean="0"/>
              <a:t>2</a:t>
            </a:fld>
            <a:endParaRPr lang="en-US"/>
          </a:p>
        </p:txBody>
      </p:sp>
    </p:spTree>
    <p:extLst>
      <p:ext uri="{BB962C8B-B14F-4D97-AF65-F5344CB8AC3E}">
        <p14:creationId xmlns:p14="http://schemas.microsoft.com/office/powerpoint/2010/main" val="38748840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58945C-5B92-4449-96A4-D9BCCC1731F0}" type="slidenum">
              <a:rPr lang="en-US" smtClean="0"/>
              <a:t>24</a:t>
            </a:fld>
            <a:endParaRPr lang="en-US"/>
          </a:p>
        </p:txBody>
      </p:sp>
    </p:spTree>
    <p:extLst>
      <p:ext uri="{BB962C8B-B14F-4D97-AF65-F5344CB8AC3E}">
        <p14:creationId xmlns:p14="http://schemas.microsoft.com/office/powerpoint/2010/main" val="12485027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58945C-5B92-4449-96A4-D9BCCC1731F0}" type="slidenum">
              <a:rPr lang="en-US" smtClean="0"/>
              <a:t>25</a:t>
            </a:fld>
            <a:endParaRPr lang="en-US"/>
          </a:p>
        </p:txBody>
      </p:sp>
    </p:spTree>
    <p:extLst>
      <p:ext uri="{BB962C8B-B14F-4D97-AF65-F5344CB8AC3E}">
        <p14:creationId xmlns:p14="http://schemas.microsoft.com/office/powerpoint/2010/main" val="27698802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58945C-5B92-4449-96A4-D9BCCC1731F0}" type="slidenum">
              <a:rPr lang="en-US" smtClean="0"/>
              <a:t>26</a:t>
            </a:fld>
            <a:endParaRPr lang="en-US"/>
          </a:p>
        </p:txBody>
      </p:sp>
    </p:spTree>
    <p:extLst>
      <p:ext uri="{BB962C8B-B14F-4D97-AF65-F5344CB8AC3E}">
        <p14:creationId xmlns:p14="http://schemas.microsoft.com/office/powerpoint/2010/main" val="24648568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58945C-5B92-4449-96A4-D9BCCC1731F0}" type="slidenum">
              <a:rPr lang="en-US" smtClean="0"/>
              <a:t>27</a:t>
            </a:fld>
            <a:endParaRPr lang="en-US"/>
          </a:p>
        </p:txBody>
      </p:sp>
    </p:spTree>
    <p:extLst>
      <p:ext uri="{BB962C8B-B14F-4D97-AF65-F5344CB8AC3E}">
        <p14:creationId xmlns:p14="http://schemas.microsoft.com/office/powerpoint/2010/main" val="39687264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58945C-5B92-4449-96A4-D9BCCC1731F0}" type="slidenum">
              <a:rPr lang="en-US" smtClean="0"/>
              <a:t>28</a:t>
            </a:fld>
            <a:endParaRPr lang="en-US"/>
          </a:p>
        </p:txBody>
      </p:sp>
    </p:spTree>
    <p:extLst>
      <p:ext uri="{BB962C8B-B14F-4D97-AF65-F5344CB8AC3E}">
        <p14:creationId xmlns:p14="http://schemas.microsoft.com/office/powerpoint/2010/main" val="15320703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58945C-5B92-4449-96A4-D9BCCC1731F0}" type="slidenum">
              <a:rPr lang="en-US" smtClean="0"/>
              <a:t>29</a:t>
            </a:fld>
            <a:endParaRPr lang="en-US"/>
          </a:p>
        </p:txBody>
      </p:sp>
    </p:spTree>
    <p:extLst>
      <p:ext uri="{BB962C8B-B14F-4D97-AF65-F5344CB8AC3E}">
        <p14:creationId xmlns:p14="http://schemas.microsoft.com/office/powerpoint/2010/main" val="21259888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58945C-5B92-4449-96A4-D9BCCC1731F0}" type="slidenum">
              <a:rPr lang="en-US" smtClean="0"/>
              <a:t>30</a:t>
            </a:fld>
            <a:endParaRPr lang="en-US"/>
          </a:p>
        </p:txBody>
      </p:sp>
    </p:spTree>
    <p:extLst>
      <p:ext uri="{BB962C8B-B14F-4D97-AF65-F5344CB8AC3E}">
        <p14:creationId xmlns:p14="http://schemas.microsoft.com/office/powerpoint/2010/main" val="24214045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58945C-5B92-4449-96A4-D9BCCC1731F0}" type="slidenum">
              <a:rPr lang="en-US" smtClean="0"/>
              <a:t>31</a:t>
            </a:fld>
            <a:endParaRPr lang="en-US"/>
          </a:p>
        </p:txBody>
      </p:sp>
    </p:spTree>
    <p:extLst>
      <p:ext uri="{BB962C8B-B14F-4D97-AF65-F5344CB8AC3E}">
        <p14:creationId xmlns:p14="http://schemas.microsoft.com/office/powerpoint/2010/main" val="33058206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58945C-5B92-4449-96A4-D9BCCC1731F0}" type="slidenum">
              <a:rPr lang="en-US" smtClean="0"/>
              <a:t>32</a:t>
            </a:fld>
            <a:endParaRPr lang="en-US"/>
          </a:p>
        </p:txBody>
      </p:sp>
    </p:spTree>
    <p:extLst>
      <p:ext uri="{BB962C8B-B14F-4D97-AF65-F5344CB8AC3E}">
        <p14:creationId xmlns:p14="http://schemas.microsoft.com/office/powerpoint/2010/main" val="18364196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58945C-5B92-4449-96A4-D9BCCC1731F0}" type="slidenum">
              <a:rPr lang="en-US" smtClean="0"/>
              <a:t>33</a:t>
            </a:fld>
            <a:endParaRPr lang="en-US"/>
          </a:p>
        </p:txBody>
      </p:sp>
    </p:spTree>
    <p:extLst>
      <p:ext uri="{BB962C8B-B14F-4D97-AF65-F5344CB8AC3E}">
        <p14:creationId xmlns:p14="http://schemas.microsoft.com/office/powerpoint/2010/main" val="8141266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58945C-5B92-4449-96A4-D9BCCC1731F0}" type="slidenum">
              <a:rPr lang="en-US" smtClean="0"/>
              <a:t>7</a:t>
            </a:fld>
            <a:endParaRPr lang="en-US"/>
          </a:p>
        </p:txBody>
      </p:sp>
    </p:spTree>
    <p:extLst>
      <p:ext uri="{BB962C8B-B14F-4D97-AF65-F5344CB8AC3E}">
        <p14:creationId xmlns:p14="http://schemas.microsoft.com/office/powerpoint/2010/main" val="17640465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58945C-5B92-4449-96A4-D9BCCC1731F0}" type="slidenum">
              <a:rPr lang="en-US" smtClean="0"/>
              <a:t>34</a:t>
            </a:fld>
            <a:endParaRPr lang="en-US"/>
          </a:p>
        </p:txBody>
      </p:sp>
    </p:spTree>
    <p:extLst>
      <p:ext uri="{BB962C8B-B14F-4D97-AF65-F5344CB8AC3E}">
        <p14:creationId xmlns:p14="http://schemas.microsoft.com/office/powerpoint/2010/main" val="21701405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58945C-5B92-4449-96A4-D9BCCC1731F0}" type="slidenum">
              <a:rPr lang="en-US" smtClean="0"/>
              <a:t>35</a:t>
            </a:fld>
            <a:endParaRPr lang="en-US"/>
          </a:p>
        </p:txBody>
      </p:sp>
    </p:spTree>
    <p:extLst>
      <p:ext uri="{BB962C8B-B14F-4D97-AF65-F5344CB8AC3E}">
        <p14:creationId xmlns:p14="http://schemas.microsoft.com/office/powerpoint/2010/main" val="1691365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58945C-5B92-4449-96A4-D9BCCC1731F0}" type="slidenum">
              <a:rPr lang="en-US" smtClean="0"/>
              <a:t>36</a:t>
            </a:fld>
            <a:endParaRPr lang="en-US"/>
          </a:p>
        </p:txBody>
      </p:sp>
    </p:spTree>
    <p:extLst>
      <p:ext uri="{BB962C8B-B14F-4D97-AF65-F5344CB8AC3E}">
        <p14:creationId xmlns:p14="http://schemas.microsoft.com/office/powerpoint/2010/main" val="23686673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58945C-5B92-4449-96A4-D9BCCC1731F0}" type="slidenum">
              <a:rPr lang="en-US" smtClean="0"/>
              <a:t>37</a:t>
            </a:fld>
            <a:endParaRPr lang="en-US"/>
          </a:p>
        </p:txBody>
      </p:sp>
    </p:spTree>
    <p:extLst>
      <p:ext uri="{BB962C8B-B14F-4D97-AF65-F5344CB8AC3E}">
        <p14:creationId xmlns:p14="http://schemas.microsoft.com/office/powerpoint/2010/main" val="5987647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58945C-5B92-4449-96A4-D9BCCC1731F0}" type="slidenum">
              <a:rPr lang="en-US" smtClean="0"/>
              <a:t>38</a:t>
            </a:fld>
            <a:endParaRPr lang="en-US"/>
          </a:p>
        </p:txBody>
      </p:sp>
    </p:spTree>
    <p:extLst>
      <p:ext uri="{BB962C8B-B14F-4D97-AF65-F5344CB8AC3E}">
        <p14:creationId xmlns:p14="http://schemas.microsoft.com/office/powerpoint/2010/main" val="10788267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58945C-5B92-4449-96A4-D9BCCC1731F0}" type="slidenum">
              <a:rPr lang="en-US" smtClean="0"/>
              <a:t>39</a:t>
            </a:fld>
            <a:endParaRPr lang="en-US"/>
          </a:p>
        </p:txBody>
      </p:sp>
    </p:spTree>
    <p:extLst>
      <p:ext uri="{BB962C8B-B14F-4D97-AF65-F5344CB8AC3E}">
        <p14:creationId xmlns:p14="http://schemas.microsoft.com/office/powerpoint/2010/main" val="28960558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58945C-5B92-4449-96A4-D9BCCC1731F0}" type="slidenum">
              <a:rPr lang="en-US" smtClean="0"/>
              <a:t>40</a:t>
            </a:fld>
            <a:endParaRPr lang="en-US"/>
          </a:p>
        </p:txBody>
      </p:sp>
    </p:spTree>
    <p:extLst>
      <p:ext uri="{BB962C8B-B14F-4D97-AF65-F5344CB8AC3E}">
        <p14:creationId xmlns:p14="http://schemas.microsoft.com/office/powerpoint/2010/main" val="2735557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58945C-5B92-4449-96A4-D9BCCC1731F0}" type="slidenum">
              <a:rPr lang="en-US" smtClean="0"/>
              <a:t>41</a:t>
            </a:fld>
            <a:endParaRPr lang="en-US"/>
          </a:p>
        </p:txBody>
      </p:sp>
    </p:spTree>
    <p:extLst>
      <p:ext uri="{BB962C8B-B14F-4D97-AF65-F5344CB8AC3E}">
        <p14:creationId xmlns:p14="http://schemas.microsoft.com/office/powerpoint/2010/main" val="11802543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58945C-5B92-4449-96A4-D9BCCC1731F0}" type="slidenum">
              <a:rPr lang="en-US" smtClean="0"/>
              <a:t>42</a:t>
            </a:fld>
            <a:endParaRPr lang="en-US"/>
          </a:p>
        </p:txBody>
      </p:sp>
    </p:spTree>
    <p:extLst>
      <p:ext uri="{BB962C8B-B14F-4D97-AF65-F5344CB8AC3E}">
        <p14:creationId xmlns:p14="http://schemas.microsoft.com/office/powerpoint/2010/main" val="284110559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58945C-5B92-4449-96A4-D9BCCC1731F0}" type="slidenum">
              <a:rPr lang="en-US" smtClean="0"/>
              <a:t>43</a:t>
            </a:fld>
            <a:endParaRPr lang="en-US"/>
          </a:p>
        </p:txBody>
      </p:sp>
    </p:spTree>
    <p:extLst>
      <p:ext uri="{BB962C8B-B14F-4D97-AF65-F5344CB8AC3E}">
        <p14:creationId xmlns:p14="http://schemas.microsoft.com/office/powerpoint/2010/main" val="18340126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58945C-5B92-4449-96A4-D9BCCC1731F0}" type="slidenum">
              <a:rPr lang="en-US" smtClean="0"/>
              <a:t>8</a:t>
            </a:fld>
            <a:endParaRPr lang="en-US"/>
          </a:p>
        </p:txBody>
      </p:sp>
    </p:spTree>
    <p:extLst>
      <p:ext uri="{BB962C8B-B14F-4D97-AF65-F5344CB8AC3E}">
        <p14:creationId xmlns:p14="http://schemas.microsoft.com/office/powerpoint/2010/main" val="15326751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58945C-5B92-4449-96A4-D9BCCC1731F0}" type="slidenum">
              <a:rPr lang="en-US" smtClean="0"/>
              <a:t>9</a:t>
            </a:fld>
            <a:endParaRPr lang="en-US"/>
          </a:p>
        </p:txBody>
      </p:sp>
    </p:spTree>
    <p:extLst>
      <p:ext uri="{BB962C8B-B14F-4D97-AF65-F5344CB8AC3E}">
        <p14:creationId xmlns:p14="http://schemas.microsoft.com/office/powerpoint/2010/main" val="5113448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58945C-5B92-4449-96A4-D9BCCC1731F0}" type="slidenum">
              <a:rPr lang="en-US" smtClean="0"/>
              <a:t>10</a:t>
            </a:fld>
            <a:endParaRPr lang="en-US"/>
          </a:p>
        </p:txBody>
      </p:sp>
    </p:spTree>
    <p:extLst>
      <p:ext uri="{BB962C8B-B14F-4D97-AF65-F5344CB8AC3E}">
        <p14:creationId xmlns:p14="http://schemas.microsoft.com/office/powerpoint/2010/main" val="27192090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58945C-5B92-4449-96A4-D9BCCC1731F0}" type="slidenum">
              <a:rPr lang="en-US" smtClean="0"/>
              <a:t>11</a:t>
            </a:fld>
            <a:endParaRPr lang="en-US"/>
          </a:p>
        </p:txBody>
      </p:sp>
    </p:spTree>
    <p:extLst>
      <p:ext uri="{BB962C8B-B14F-4D97-AF65-F5344CB8AC3E}">
        <p14:creationId xmlns:p14="http://schemas.microsoft.com/office/powerpoint/2010/main" val="235138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58945C-5B92-4449-96A4-D9BCCC1731F0}" type="slidenum">
              <a:rPr lang="en-US" smtClean="0"/>
              <a:t>12</a:t>
            </a:fld>
            <a:endParaRPr lang="en-US"/>
          </a:p>
        </p:txBody>
      </p:sp>
    </p:spTree>
    <p:extLst>
      <p:ext uri="{BB962C8B-B14F-4D97-AF65-F5344CB8AC3E}">
        <p14:creationId xmlns:p14="http://schemas.microsoft.com/office/powerpoint/2010/main" val="10652412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58945C-5B92-4449-96A4-D9BCCC1731F0}" type="slidenum">
              <a:rPr lang="en-US" smtClean="0"/>
              <a:t>13</a:t>
            </a:fld>
            <a:endParaRPr lang="en-US"/>
          </a:p>
        </p:txBody>
      </p:sp>
    </p:spTree>
    <p:extLst>
      <p:ext uri="{BB962C8B-B14F-4D97-AF65-F5344CB8AC3E}">
        <p14:creationId xmlns:p14="http://schemas.microsoft.com/office/powerpoint/2010/main" val="38508219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E2D7B8F-DAE5-41E7-9E46-F958D50295DA}" type="datetimeFigureOut">
              <a:rPr lang="en-US" smtClean="0"/>
              <a:t>3/16/22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197B6D-FDD2-41F0-8FCD-9778E3B12859}" type="slidenum">
              <a:rPr lang="en-US" smtClean="0"/>
              <a:t>‹#›</a:t>
            </a:fld>
            <a:endParaRPr lang="en-US"/>
          </a:p>
        </p:txBody>
      </p:sp>
    </p:spTree>
    <p:extLst>
      <p:ext uri="{BB962C8B-B14F-4D97-AF65-F5344CB8AC3E}">
        <p14:creationId xmlns:p14="http://schemas.microsoft.com/office/powerpoint/2010/main" val="35169758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2D7B8F-DAE5-41E7-9E46-F958D50295DA}" type="datetimeFigureOut">
              <a:rPr lang="en-US" smtClean="0"/>
              <a:t>3/16/22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197B6D-FDD2-41F0-8FCD-9778E3B12859}" type="slidenum">
              <a:rPr lang="en-US" smtClean="0"/>
              <a:t>‹#›</a:t>
            </a:fld>
            <a:endParaRPr lang="en-US"/>
          </a:p>
        </p:txBody>
      </p:sp>
    </p:spTree>
    <p:extLst>
      <p:ext uri="{BB962C8B-B14F-4D97-AF65-F5344CB8AC3E}">
        <p14:creationId xmlns:p14="http://schemas.microsoft.com/office/powerpoint/2010/main" val="1071448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2D7B8F-DAE5-41E7-9E46-F958D50295DA}" type="datetimeFigureOut">
              <a:rPr lang="en-US" smtClean="0"/>
              <a:t>3/16/22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197B6D-FDD2-41F0-8FCD-9778E3B12859}" type="slidenum">
              <a:rPr lang="en-US" smtClean="0"/>
              <a:t>‹#›</a:t>
            </a:fld>
            <a:endParaRPr lang="en-US"/>
          </a:p>
        </p:txBody>
      </p:sp>
    </p:spTree>
    <p:extLst>
      <p:ext uri="{BB962C8B-B14F-4D97-AF65-F5344CB8AC3E}">
        <p14:creationId xmlns:p14="http://schemas.microsoft.com/office/powerpoint/2010/main" val="3110084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2D7B8F-DAE5-41E7-9E46-F958D50295DA}" type="datetimeFigureOut">
              <a:rPr lang="en-US" smtClean="0"/>
              <a:t>3/16/22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197B6D-FDD2-41F0-8FCD-9778E3B12859}" type="slidenum">
              <a:rPr lang="en-US" smtClean="0"/>
              <a:t>‹#›</a:t>
            </a:fld>
            <a:endParaRPr lang="en-US"/>
          </a:p>
        </p:txBody>
      </p:sp>
    </p:spTree>
    <p:extLst>
      <p:ext uri="{BB962C8B-B14F-4D97-AF65-F5344CB8AC3E}">
        <p14:creationId xmlns:p14="http://schemas.microsoft.com/office/powerpoint/2010/main" val="2963367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E2D7B8F-DAE5-41E7-9E46-F958D50295DA}" type="datetimeFigureOut">
              <a:rPr lang="en-US" smtClean="0"/>
              <a:t>3/16/22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197B6D-FDD2-41F0-8FCD-9778E3B12859}" type="slidenum">
              <a:rPr lang="en-US" smtClean="0"/>
              <a:t>‹#›</a:t>
            </a:fld>
            <a:endParaRPr lang="en-US"/>
          </a:p>
        </p:txBody>
      </p:sp>
    </p:spTree>
    <p:extLst>
      <p:ext uri="{BB962C8B-B14F-4D97-AF65-F5344CB8AC3E}">
        <p14:creationId xmlns:p14="http://schemas.microsoft.com/office/powerpoint/2010/main" val="3582051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E2D7B8F-DAE5-41E7-9E46-F958D50295DA}" type="datetimeFigureOut">
              <a:rPr lang="en-US" smtClean="0"/>
              <a:t>3/16/22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197B6D-FDD2-41F0-8FCD-9778E3B12859}" type="slidenum">
              <a:rPr lang="en-US" smtClean="0"/>
              <a:t>‹#›</a:t>
            </a:fld>
            <a:endParaRPr lang="en-US"/>
          </a:p>
        </p:txBody>
      </p:sp>
    </p:spTree>
    <p:extLst>
      <p:ext uri="{BB962C8B-B14F-4D97-AF65-F5344CB8AC3E}">
        <p14:creationId xmlns:p14="http://schemas.microsoft.com/office/powerpoint/2010/main" val="2675861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E2D7B8F-DAE5-41E7-9E46-F958D50295DA}" type="datetimeFigureOut">
              <a:rPr lang="en-US" smtClean="0"/>
              <a:t>3/16/22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197B6D-FDD2-41F0-8FCD-9778E3B12859}" type="slidenum">
              <a:rPr lang="en-US" smtClean="0"/>
              <a:t>‹#›</a:t>
            </a:fld>
            <a:endParaRPr lang="en-US"/>
          </a:p>
        </p:txBody>
      </p:sp>
    </p:spTree>
    <p:extLst>
      <p:ext uri="{BB962C8B-B14F-4D97-AF65-F5344CB8AC3E}">
        <p14:creationId xmlns:p14="http://schemas.microsoft.com/office/powerpoint/2010/main" val="3216643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E2D7B8F-DAE5-41E7-9E46-F958D50295DA}" type="datetimeFigureOut">
              <a:rPr lang="en-US" smtClean="0"/>
              <a:t>3/16/22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197B6D-FDD2-41F0-8FCD-9778E3B12859}" type="slidenum">
              <a:rPr lang="en-US" smtClean="0"/>
              <a:t>‹#›</a:t>
            </a:fld>
            <a:endParaRPr lang="en-US"/>
          </a:p>
        </p:txBody>
      </p:sp>
    </p:spTree>
    <p:extLst>
      <p:ext uri="{BB962C8B-B14F-4D97-AF65-F5344CB8AC3E}">
        <p14:creationId xmlns:p14="http://schemas.microsoft.com/office/powerpoint/2010/main" val="2251340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2D7B8F-DAE5-41E7-9E46-F958D50295DA}" type="datetimeFigureOut">
              <a:rPr lang="en-US" smtClean="0"/>
              <a:t>3/16/22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197B6D-FDD2-41F0-8FCD-9778E3B12859}" type="slidenum">
              <a:rPr lang="en-US" smtClean="0"/>
              <a:t>‹#›</a:t>
            </a:fld>
            <a:endParaRPr lang="en-US"/>
          </a:p>
        </p:txBody>
      </p:sp>
    </p:spTree>
    <p:extLst>
      <p:ext uri="{BB962C8B-B14F-4D97-AF65-F5344CB8AC3E}">
        <p14:creationId xmlns:p14="http://schemas.microsoft.com/office/powerpoint/2010/main" val="3461451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E2D7B8F-DAE5-41E7-9E46-F958D50295DA}" type="datetimeFigureOut">
              <a:rPr lang="en-US" smtClean="0"/>
              <a:t>3/16/22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197B6D-FDD2-41F0-8FCD-9778E3B12859}" type="slidenum">
              <a:rPr lang="en-US" smtClean="0"/>
              <a:t>‹#›</a:t>
            </a:fld>
            <a:endParaRPr lang="en-US"/>
          </a:p>
        </p:txBody>
      </p:sp>
    </p:spTree>
    <p:extLst>
      <p:ext uri="{BB962C8B-B14F-4D97-AF65-F5344CB8AC3E}">
        <p14:creationId xmlns:p14="http://schemas.microsoft.com/office/powerpoint/2010/main" val="3199754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E2D7B8F-DAE5-41E7-9E46-F958D50295DA}" type="datetimeFigureOut">
              <a:rPr lang="en-US" smtClean="0"/>
              <a:t>3/16/22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197B6D-FDD2-41F0-8FCD-9778E3B12859}" type="slidenum">
              <a:rPr lang="en-US" smtClean="0"/>
              <a:t>‹#›</a:t>
            </a:fld>
            <a:endParaRPr lang="en-US"/>
          </a:p>
        </p:txBody>
      </p:sp>
    </p:spTree>
    <p:extLst>
      <p:ext uri="{BB962C8B-B14F-4D97-AF65-F5344CB8AC3E}">
        <p14:creationId xmlns:p14="http://schemas.microsoft.com/office/powerpoint/2010/main" val="2016211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2D7B8F-DAE5-41E7-9E46-F958D50295DA}" type="datetimeFigureOut">
              <a:rPr lang="en-US" smtClean="0"/>
              <a:t>3/16/22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197B6D-FDD2-41F0-8FCD-9778E3B12859}" type="slidenum">
              <a:rPr lang="en-US" smtClean="0"/>
              <a:t>‹#›</a:t>
            </a:fld>
            <a:endParaRPr lang="en-US"/>
          </a:p>
        </p:txBody>
      </p:sp>
    </p:spTree>
    <p:extLst>
      <p:ext uri="{BB962C8B-B14F-4D97-AF65-F5344CB8AC3E}">
        <p14:creationId xmlns:p14="http://schemas.microsoft.com/office/powerpoint/2010/main" val="19981509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i94.cbp.dhs.gov/I94/#/home"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i94.cbp.dhs.gov/I94/#/home"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my.uscis.gov/"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mailto:intl@nova.edu"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821" y="0"/>
            <a:ext cx="12733106" cy="6858000"/>
          </a:xfrm>
          <a:prstGeom prst="rect">
            <a:avLst/>
          </a:prstGeom>
        </p:spPr>
      </p:pic>
      <p:sp>
        <p:nvSpPr>
          <p:cNvPr id="8" name="Rectangle 7"/>
          <p:cNvSpPr/>
          <p:nvPr/>
        </p:nvSpPr>
        <p:spPr>
          <a:xfrm>
            <a:off x="3993931" y="1122363"/>
            <a:ext cx="7966841" cy="4479651"/>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599246" y="557804"/>
            <a:ext cx="8811522" cy="2387600"/>
          </a:xfrm>
        </p:spPr>
        <p:txBody>
          <a:bodyPr/>
          <a:lstStyle/>
          <a:p>
            <a:r>
              <a:rPr lang="en-US" dirty="0">
                <a:solidFill>
                  <a:schemeClr val="bg1"/>
                </a:solidFill>
              </a:rPr>
              <a:t>Standard Online</a:t>
            </a:r>
            <a:br>
              <a:rPr lang="en-US" dirty="0">
                <a:solidFill>
                  <a:schemeClr val="bg1"/>
                </a:solidFill>
              </a:rPr>
            </a:br>
            <a:r>
              <a:rPr lang="en-US" dirty="0">
                <a:solidFill>
                  <a:schemeClr val="bg1"/>
                </a:solidFill>
              </a:rPr>
              <a:t>OPT Guidelines</a:t>
            </a:r>
          </a:p>
        </p:txBody>
      </p:sp>
      <p:sp>
        <p:nvSpPr>
          <p:cNvPr id="3" name="Subtitle 2"/>
          <p:cNvSpPr>
            <a:spLocks noGrp="1"/>
          </p:cNvSpPr>
          <p:nvPr>
            <p:ph type="subTitle" idx="1"/>
          </p:nvPr>
        </p:nvSpPr>
        <p:spPr>
          <a:xfrm>
            <a:off x="4475971" y="3495698"/>
            <a:ext cx="7058072" cy="2618157"/>
          </a:xfrm>
        </p:spPr>
        <p:txBody>
          <a:bodyPr vert="horz" lIns="91440" tIns="45720" rIns="91440" bIns="45720" rtlCol="0" anchor="t">
            <a:normAutofit/>
          </a:bodyPr>
          <a:lstStyle/>
          <a:p>
            <a:r>
              <a:rPr lang="en-US" dirty="0">
                <a:solidFill>
                  <a:schemeClr val="bg1"/>
                </a:solidFill>
              </a:rPr>
              <a:t>Disclaimer: Our office provides these instructions as a courtesy. Your answers may be different depending on your current circumstances. Please read through all of the steps carefully in the online application as you are ultimately responsible for the accuracy of the information provided.</a:t>
            </a:r>
          </a:p>
        </p:txBody>
      </p:sp>
      <p:sp>
        <p:nvSpPr>
          <p:cNvPr id="4" name="AutoShape 2" descr="Home | USCIS"/>
          <p:cNvSpPr>
            <a:spLocks noChangeAspect="1" noChangeArrowheads="1"/>
          </p:cNvSpPr>
          <p:nvPr/>
        </p:nvSpPr>
        <p:spPr bwMode="auto">
          <a:xfrm>
            <a:off x="155575" y="-738188"/>
            <a:ext cx="2962275" cy="15525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Home | USCIS"/>
          <p:cNvSpPr>
            <a:spLocks noChangeAspect="1" noChangeArrowheads="1"/>
          </p:cNvSpPr>
          <p:nvPr/>
        </p:nvSpPr>
        <p:spPr bwMode="auto">
          <a:xfrm>
            <a:off x="307975" y="-585788"/>
            <a:ext cx="2962275" cy="15525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10" name="Straight Connector 9"/>
          <p:cNvCxnSpPr/>
          <p:nvPr/>
        </p:nvCxnSpPr>
        <p:spPr>
          <a:xfrm>
            <a:off x="4427295" y="3184636"/>
            <a:ext cx="718907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26943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p:cNvSpPr/>
          <p:nvPr/>
        </p:nvSpPr>
        <p:spPr>
          <a:xfrm>
            <a:off x="5898996" y="0"/>
            <a:ext cx="6293004" cy="6858000"/>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5991" r="1860" b="3374"/>
          <a:stretch/>
        </p:blipFill>
        <p:spPr>
          <a:xfrm>
            <a:off x="6417142" y="442983"/>
            <a:ext cx="5278990" cy="3761707"/>
          </a:xfrm>
        </p:spPr>
      </p:pic>
      <p:pic>
        <p:nvPicPr>
          <p:cNvPr id="5" name="Content Placeholder 3"/>
          <p:cNvPicPr>
            <a:picLocks noChangeAspect="1"/>
          </p:cNvPicPr>
          <p:nvPr/>
        </p:nvPicPr>
        <p:blipFill rotWithShape="1">
          <a:blip r:embed="rId4">
            <a:extLst>
              <a:ext uri="{28A0092B-C50C-407E-A947-70E740481C1C}">
                <a14:useLocalDpi xmlns:a14="http://schemas.microsoft.com/office/drawing/2010/main" val="0"/>
              </a:ext>
            </a:extLst>
          </a:blip>
          <a:srcRect t="33132" b="25273"/>
          <a:stretch/>
        </p:blipFill>
        <p:spPr>
          <a:xfrm>
            <a:off x="6408723" y="4204691"/>
            <a:ext cx="5294127" cy="1809944"/>
          </a:xfrm>
          <a:prstGeom prst="rect">
            <a:avLst/>
          </a:prstGeom>
        </p:spPr>
      </p:pic>
      <p:grpSp>
        <p:nvGrpSpPr>
          <p:cNvPr id="28" name="Group 27"/>
          <p:cNvGrpSpPr/>
          <p:nvPr/>
        </p:nvGrpSpPr>
        <p:grpSpPr>
          <a:xfrm>
            <a:off x="0" y="6262171"/>
            <a:ext cx="12195716" cy="609477"/>
            <a:chOff x="0" y="6248523"/>
            <a:chExt cx="12195716" cy="609477"/>
          </a:xfrm>
        </p:grpSpPr>
        <p:sp>
          <p:nvSpPr>
            <p:cNvPr id="29" name="Rectangle 28"/>
            <p:cNvSpPr/>
            <p:nvPr/>
          </p:nvSpPr>
          <p:spPr>
            <a:xfrm>
              <a:off x="4648" y="6484295"/>
              <a:ext cx="2401224" cy="369332"/>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0" y="6478187"/>
              <a:ext cx="2381708" cy="369332"/>
            </a:xfrm>
            <a:prstGeom prst="rect">
              <a:avLst/>
            </a:prstGeom>
            <a:noFill/>
          </p:spPr>
          <p:txBody>
            <a:bodyPr wrap="square" rtlCol="0" anchor="ctr">
              <a:spAutoFit/>
            </a:bodyPr>
            <a:lstStyle/>
            <a:p>
              <a:pPr algn="ctr"/>
              <a:r>
                <a:rPr lang="en-US" dirty="0">
                  <a:solidFill>
                    <a:schemeClr val="bg1"/>
                  </a:solidFill>
                </a:rPr>
                <a:t>Getting Started</a:t>
              </a:r>
            </a:p>
          </p:txBody>
        </p:sp>
        <p:sp>
          <p:nvSpPr>
            <p:cNvPr id="31" name="Rectangle 30"/>
            <p:cNvSpPr/>
            <p:nvPr/>
          </p:nvSpPr>
          <p:spPr>
            <a:xfrm>
              <a:off x="4861928" y="6463333"/>
              <a:ext cx="2473715" cy="390293"/>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p:cNvSpPr/>
            <p:nvPr/>
          </p:nvSpPr>
          <p:spPr>
            <a:xfrm>
              <a:off x="2399369" y="6248523"/>
              <a:ext cx="2467208" cy="606444"/>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4857280" y="6469049"/>
              <a:ext cx="2471856" cy="369332"/>
            </a:xfrm>
            <a:prstGeom prst="rect">
              <a:avLst/>
            </a:prstGeom>
            <a:noFill/>
          </p:spPr>
          <p:txBody>
            <a:bodyPr wrap="square" rtlCol="0" anchor="ctr">
              <a:spAutoFit/>
            </a:bodyPr>
            <a:lstStyle/>
            <a:p>
              <a:pPr algn="ctr"/>
              <a:r>
                <a:rPr lang="en-US" dirty="0">
                  <a:solidFill>
                    <a:schemeClr val="bg1"/>
                  </a:solidFill>
                </a:rPr>
                <a:t>Evidence</a:t>
              </a:r>
            </a:p>
          </p:txBody>
        </p:sp>
        <p:sp>
          <p:nvSpPr>
            <p:cNvPr id="34" name="Rectangle 33"/>
            <p:cNvSpPr/>
            <p:nvPr/>
          </p:nvSpPr>
          <p:spPr>
            <a:xfrm>
              <a:off x="7333785" y="6463334"/>
              <a:ext cx="2467208" cy="390293"/>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9800993" y="6467707"/>
              <a:ext cx="2394722" cy="390293"/>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p:cNvSpPr txBox="1"/>
            <p:nvPr/>
          </p:nvSpPr>
          <p:spPr>
            <a:xfrm>
              <a:off x="2401228" y="6364645"/>
              <a:ext cx="2462560" cy="369332"/>
            </a:xfrm>
            <a:prstGeom prst="rect">
              <a:avLst/>
            </a:prstGeom>
            <a:noFill/>
          </p:spPr>
          <p:txBody>
            <a:bodyPr wrap="square" rtlCol="0" anchor="ctr">
              <a:spAutoFit/>
            </a:bodyPr>
            <a:lstStyle/>
            <a:p>
              <a:pPr algn="ctr"/>
              <a:r>
                <a:rPr lang="en-US" dirty="0">
                  <a:solidFill>
                    <a:schemeClr val="bg1"/>
                  </a:solidFill>
                </a:rPr>
                <a:t>About You</a:t>
              </a:r>
            </a:p>
          </p:txBody>
        </p:sp>
        <p:sp>
          <p:nvSpPr>
            <p:cNvPr id="37" name="TextBox 36"/>
            <p:cNvSpPr txBox="1"/>
            <p:nvPr/>
          </p:nvSpPr>
          <p:spPr>
            <a:xfrm>
              <a:off x="7329137" y="6486482"/>
              <a:ext cx="2476504" cy="369332"/>
            </a:xfrm>
            <a:prstGeom prst="rect">
              <a:avLst/>
            </a:prstGeom>
            <a:noFill/>
          </p:spPr>
          <p:txBody>
            <a:bodyPr wrap="square" rtlCol="0" anchor="ctr">
              <a:spAutoFit/>
            </a:bodyPr>
            <a:lstStyle/>
            <a:p>
              <a:pPr algn="ctr"/>
              <a:r>
                <a:rPr lang="en-US" dirty="0">
                  <a:solidFill>
                    <a:schemeClr val="bg1"/>
                  </a:solidFill>
                </a:rPr>
                <a:t>Additional Information</a:t>
              </a:r>
            </a:p>
          </p:txBody>
        </p:sp>
        <p:sp>
          <p:nvSpPr>
            <p:cNvPr id="38" name="TextBox 37"/>
            <p:cNvSpPr txBox="1"/>
            <p:nvPr/>
          </p:nvSpPr>
          <p:spPr>
            <a:xfrm>
              <a:off x="9800994" y="6469049"/>
              <a:ext cx="2394722" cy="369332"/>
            </a:xfrm>
            <a:prstGeom prst="rect">
              <a:avLst/>
            </a:prstGeom>
            <a:noFill/>
          </p:spPr>
          <p:txBody>
            <a:bodyPr wrap="square" rtlCol="0" anchor="ctr">
              <a:spAutoFit/>
            </a:bodyPr>
            <a:lstStyle/>
            <a:p>
              <a:pPr algn="ctr"/>
              <a:r>
                <a:rPr lang="en-US" dirty="0">
                  <a:solidFill>
                    <a:schemeClr val="bg1"/>
                  </a:solidFill>
                </a:rPr>
                <a:t>Review and Submit</a:t>
              </a:r>
            </a:p>
          </p:txBody>
        </p:sp>
      </p:grpSp>
      <p:sp>
        <p:nvSpPr>
          <p:cNvPr id="40" name="Title 1"/>
          <p:cNvSpPr>
            <a:spLocks noGrp="1"/>
          </p:cNvSpPr>
          <p:nvPr>
            <p:ph type="title"/>
          </p:nvPr>
        </p:nvSpPr>
        <p:spPr>
          <a:xfrm>
            <a:off x="596670" y="214576"/>
            <a:ext cx="4592444" cy="1945602"/>
          </a:xfrm>
        </p:spPr>
        <p:txBody>
          <a:bodyPr/>
          <a:lstStyle/>
          <a:p>
            <a:r>
              <a:rPr lang="en-US" b="1" dirty="0"/>
              <a:t>Your name</a:t>
            </a:r>
          </a:p>
        </p:txBody>
      </p:sp>
      <p:sp>
        <p:nvSpPr>
          <p:cNvPr id="41" name="Content Placeholder 2"/>
          <p:cNvSpPr txBox="1">
            <a:spLocks/>
          </p:cNvSpPr>
          <p:nvPr/>
        </p:nvSpPr>
        <p:spPr>
          <a:xfrm>
            <a:off x="605089" y="1780083"/>
            <a:ext cx="4592444" cy="458632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r>
              <a:rPr lang="en-US" dirty="0"/>
              <a:t>Use your legal name as listed in your passport</a:t>
            </a:r>
          </a:p>
          <a:p>
            <a:pPr marL="514350" indent="-514350">
              <a:buFont typeface="+mj-lt"/>
              <a:buAutoNum type="arabicPeriod"/>
            </a:pPr>
            <a:r>
              <a:rPr lang="en-US" dirty="0"/>
              <a:t>Be sure to list any other names you go by, such as your American name, nickname, maiden name if you are married.</a:t>
            </a:r>
          </a:p>
          <a:p>
            <a:pPr marL="514350" indent="-514350">
              <a:buFont typeface="+mj-lt"/>
              <a:buAutoNum type="arabicPeriod"/>
            </a:pPr>
            <a:r>
              <a:rPr lang="en-US" dirty="0"/>
              <a:t>If you do not have any other names, you can choose “</a:t>
            </a:r>
            <a:r>
              <a:rPr lang="en-US" b="1" dirty="0"/>
              <a:t>No</a:t>
            </a:r>
            <a:r>
              <a:rPr lang="en-US" dirty="0"/>
              <a:t>.”</a:t>
            </a:r>
          </a:p>
        </p:txBody>
      </p:sp>
    </p:spTree>
    <p:extLst>
      <p:ext uri="{BB962C8B-B14F-4D97-AF65-F5344CB8AC3E}">
        <p14:creationId xmlns:p14="http://schemas.microsoft.com/office/powerpoint/2010/main" val="14425913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898996" y="0"/>
            <a:ext cx="6293004" cy="6858000"/>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90343" y="2265690"/>
            <a:ext cx="4592444" cy="1945602"/>
          </a:xfrm>
        </p:spPr>
        <p:txBody>
          <a:bodyPr/>
          <a:lstStyle/>
          <a:p>
            <a:r>
              <a:rPr lang="en-US" b="1" dirty="0"/>
              <a:t>Your contact information</a:t>
            </a:r>
          </a:p>
        </p:txBody>
      </p:sp>
      <p:pic>
        <p:nvPicPr>
          <p:cNvPr id="21" name="Content Placeholder 5"/>
          <p:cNvPicPr>
            <a:picLocks noChangeAspect="1"/>
          </p:cNvPicPr>
          <p:nvPr/>
        </p:nvPicPr>
        <p:blipFill rotWithShape="1">
          <a:blip r:embed="rId3">
            <a:extLst>
              <a:ext uri="{28A0092B-C50C-407E-A947-70E740481C1C}">
                <a14:useLocalDpi xmlns:a14="http://schemas.microsoft.com/office/drawing/2010/main" val="0"/>
              </a:ext>
            </a:extLst>
          </a:blip>
          <a:srcRect l="36377" r="9712"/>
          <a:stretch/>
        </p:blipFill>
        <p:spPr>
          <a:xfrm>
            <a:off x="6663963" y="1253331"/>
            <a:ext cx="4763070" cy="4351338"/>
          </a:xfrm>
          <a:prstGeom prst="rect">
            <a:avLst/>
          </a:prstGeom>
        </p:spPr>
      </p:pic>
      <p:grpSp>
        <p:nvGrpSpPr>
          <p:cNvPr id="33" name="Group 32"/>
          <p:cNvGrpSpPr/>
          <p:nvPr/>
        </p:nvGrpSpPr>
        <p:grpSpPr>
          <a:xfrm>
            <a:off x="0" y="6262171"/>
            <a:ext cx="12195716" cy="609477"/>
            <a:chOff x="0" y="6248523"/>
            <a:chExt cx="12195716" cy="609477"/>
          </a:xfrm>
        </p:grpSpPr>
        <p:sp>
          <p:nvSpPr>
            <p:cNvPr id="34" name="Rectangle 33"/>
            <p:cNvSpPr/>
            <p:nvPr/>
          </p:nvSpPr>
          <p:spPr>
            <a:xfrm>
              <a:off x="4648" y="6484295"/>
              <a:ext cx="2401224" cy="369332"/>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p:cNvSpPr txBox="1"/>
            <p:nvPr/>
          </p:nvSpPr>
          <p:spPr>
            <a:xfrm>
              <a:off x="0" y="6478187"/>
              <a:ext cx="2381708" cy="369332"/>
            </a:xfrm>
            <a:prstGeom prst="rect">
              <a:avLst/>
            </a:prstGeom>
            <a:noFill/>
          </p:spPr>
          <p:txBody>
            <a:bodyPr wrap="square" rtlCol="0" anchor="ctr">
              <a:spAutoFit/>
            </a:bodyPr>
            <a:lstStyle/>
            <a:p>
              <a:pPr algn="ctr"/>
              <a:r>
                <a:rPr lang="en-US" dirty="0">
                  <a:solidFill>
                    <a:schemeClr val="bg1"/>
                  </a:solidFill>
                </a:rPr>
                <a:t>Getting Started</a:t>
              </a:r>
            </a:p>
          </p:txBody>
        </p:sp>
        <p:sp>
          <p:nvSpPr>
            <p:cNvPr id="36" name="Rectangle 35"/>
            <p:cNvSpPr/>
            <p:nvPr/>
          </p:nvSpPr>
          <p:spPr>
            <a:xfrm>
              <a:off x="4861928" y="6463333"/>
              <a:ext cx="2473715" cy="390293"/>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2399369" y="6248523"/>
              <a:ext cx="2467208" cy="606444"/>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p:cNvSpPr txBox="1"/>
            <p:nvPr/>
          </p:nvSpPr>
          <p:spPr>
            <a:xfrm>
              <a:off x="4857280" y="6469049"/>
              <a:ext cx="2471856" cy="369332"/>
            </a:xfrm>
            <a:prstGeom prst="rect">
              <a:avLst/>
            </a:prstGeom>
            <a:noFill/>
          </p:spPr>
          <p:txBody>
            <a:bodyPr wrap="square" rtlCol="0" anchor="ctr">
              <a:spAutoFit/>
            </a:bodyPr>
            <a:lstStyle/>
            <a:p>
              <a:pPr algn="ctr"/>
              <a:r>
                <a:rPr lang="en-US" dirty="0">
                  <a:solidFill>
                    <a:schemeClr val="bg1"/>
                  </a:solidFill>
                </a:rPr>
                <a:t>Evidence</a:t>
              </a:r>
            </a:p>
          </p:txBody>
        </p:sp>
        <p:sp>
          <p:nvSpPr>
            <p:cNvPr id="39" name="Rectangle 38"/>
            <p:cNvSpPr/>
            <p:nvPr/>
          </p:nvSpPr>
          <p:spPr>
            <a:xfrm>
              <a:off x="7333785" y="6463334"/>
              <a:ext cx="2467208" cy="390293"/>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p:cNvSpPr/>
            <p:nvPr/>
          </p:nvSpPr>
          <p:spPr>
            <a:xfrm>
              <a:off x="9800993" y="6467707"/>
              <a:ext cx="2394722" cy="390293"/>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p:cNvSpPr txBox="1"/>
            <p:nvPr/>
          </p:nvSpPr>
          <p:spPr>
            <a:xfrm>
              <a:off x="2401228" y="6364645"/>
              <a:ext cx="2462560" cy="369332"/>
            </a:xfrm>
            <a:prstGeom prst="rect">
              <a:avLst/>
            </a:prstGeom>
            <a:noFill/>
          </p:spPr>
          <p:txBody>
            <a:bodyPr wrap="square" rtlCol="0" anchor="ctr">
              <a:spAutoFit/>
            </a:bodyPr>
            <a:lstStyle/>
            <a:p>
              <a:pPr algn="ctr"/>
              <a:r>
                <a:rPr lang="en-US" dirty="0">
                  <a:solidFill>
                    <a:schemeClr val="bg1"/>
                  </a:solidFill>
                </a:rPr>
                <a:t>About You</a:t>
              </a:r>
            </a:p>
          </p:txBody>
        </p:sp>
        <p:sp>
          <p:nvSpPr>
            <p:cNvPr id="42" name="TextBox 41"/>
            <p:cNvSpPr txBox="1"/>
            <p:nvPr/>
          </p:nvSpPr>
          <p:spPr>
            <a:xfrm>
              <a:off x="7329137" y="6486482"/>
              <a:ext cx="2476504" cy="369332"/>
            </a:xfrm>
            <a:prstGeom prst="rect">
              <a:avLst/>
            </a:prstGeom>
            <a:noFill/>
          </p:spPr>
          <p:txBody>
            <a:bodyPr wrap="square" rtlCol="0" anchor="ctr">
              <a:spAutoFit/>
            </a:bodyPr>
            <a:lstStyle/>
            <a:p>
              <a:pPr algn="ctr"/>
              <a:r>
                <a:rPr lang="en-US" dirty="0">
                  <a:solidFill>
                    <a:schemeClr val="bg1"/>
                  </a:solidFill>
                </a:rPr>
                <a:t>Additional Information</a:t>
              </a:r>
            </a:p>
          </p:txBody>
        </p:sp>
        <p:sp>
          <p:nvSpPr>
            <p:cNvPr id="43" name="TextBox 42"/>
            <p:cNvSpPr txBox="1"/>
            <p:nvPr/>
          </p:nvSpPr>
          <p:spPr>
            <a:xfrm>
              <a:off x="9800994" y="6469049"/>
              <a:ext cx="2394722" cy="369332"/>
            </a:xfrm>
            <a:prstGeom prst="rect">
              <a:avLst/>
            </a:prstGeom>
            <a:noFill/>
          </p:spPr>
          <p:txBody>
            <a:bodyPr wrap="square" rtlCol="0" anchor="ctr">
              <a:spAutoFit/>
            </a:bodyPr>
            <a:lstStyle/>
            <a:p>
              <a:pPr algn="ctr"/>
              <a:r>
                <a:rPr lang="en-US" dirty="0">
                  <a:solidFill>
                    <a:schemeClr val="bg1"/>
                  </a:solidFill>
                </a:rPr>
                <a:t>Review and Submit</a:t>
              </a:r>
            </a:p>
          </p:txBody>
        </p:sp>
      </p:grpSp>
      <p:sp>
        <p:nvSpPr>
          <p:cNvPr id="3" name="Rectangle 2">
            <a:extLst>
              <a:ext uri="{FF2B5EF4-FFF2-40B4-BE49-F238E27FC236}">
                <a16:creationId xmlns:a16="http://schemas.microsoft.com/office/drawing/2014/main" id="{1C0A1C3E-7E47-4233-8573-3C404012983B}"/>
              </a:ext>
            </a:extLst>
          </p:cNvPr>
          <p:cNvSpPr/>
          <p:nvPr/>
        </p:nvSpPr>
        <p:spPr>
          <a:xfrm>
            <a:off x="7173157" y="2858609"/>
            <a:ext cx="1198486" cy="1579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B6BE50C-0946-486C-9842-B340484D2E84}"/>
              </a:ext>
            </a:extLst>
          </p:cNvPr>
          <p:cNvSpPr/>
          <p:nvPr/>
        </p:nvSpPr>
        <p:spPr>
          <a:xfrm>
            <a:off x="7173157" y="3841454"/>
            <a:ext cx="1198486" cy="2437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5105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898996" y="0"/>
            <a:ext cx="6293004" cy="6858000"/>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p:cNvGrpSpPr/>
          <p:nvPr/>
        </p:nvGrpSpPr>
        <p:grpSpPr>
          <a:xfrm>
            <a:off x="0" y="6262171"/>
            <a:ext cx="12195716" cy="609477"/>
            <a:chOff x="0" y="6248523"/>
            <a:chExt cx="12195716" cy="609477"/>
          </a:xfrm>
        </p:grpSpPr>
        <p:sp>
          <p:nvSpPr>
            <p:cNvPr id="34" name="Rectangle 33"/>
            <p:cNvSpPr/>
            <p:nvPr/>
          </p:nvSpPr>
          <p:spPr>
            <a:xfrm>
              <a:off x="4648" y="6484295"/>
              <a:ext cx="2401224" cy="369332"/>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p:cNvSpPr txBox="1"/>
            <p:nvPr/>
          </p:nvSpPr>
          <p:spPr>
            <a:xfrm>
              <a:off x="0" y="6478187"/>
              <a:ext cx="2381708" cy="369332"/>
            </a:xfrm>
            <a:prstGeom prst="rect">
              <a:avLst/>
            </a:prstGeom>
            <a:noFill/>
          </p:spPr>
          <p:txBody>
            <a:bodyPr wrap="square" rtlCol="0" anchor="ctr">
              <a:spAutoFit/>
            </a:bodyPr>
            <a:lstStyle/>
            <a:p>
              <a:pPr algn="ctr"/>
              <a:r>
                <a:rPr lang="en-US" dirty="0">
                  <a:solidFill>
                    <a:schemeClr val="bg1"/>
                  </a:solidFill>
                </a:rPr>
                <a:t>Getting Started</a:t>
              </a:r>
            </a:p>
          </p:txBody>
        </p:sp>
        <p:sp>
          <p:nvSpPr>
            <p:cNvPr id="36" name="Rectangle 35"/>
            <p:cNvSpPr/>
            <p:nvPr/>
          </p:nvSpPr>
          <p:spPr>
            <a:xfrm>
              <a:off x="4861928" y="6463333"/>
              <a:ext cx="2473715" cy="390293"/>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2399369" y="6248523"/>
              <a:ext cx="2467208" cy="606444"/>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p:cNvSpPr txBox="1"/>
            <p:nvPr/>
          </p:nvSpPr>
          <p:spPr>
            <a:xfrm>
              <a:off x="4857280" y="6469049"/>
              <a:ext cx="2471856" cy="369332"/>
            </a:xfrm>
            <a:prstGeom prst="rect">
              <a:avLst/>
            </a:prstGeom>
            <a:noFill/>
          </p:spPr>
          <p:txBody>
            <a:bodyPr wrap="square" rtlCol="0" anchor="ctr">
              <a:spAutoFit/>
            </a:bodyPr>
            <a:lstStyle/>
            <a:p>
              <a:pPr algn="ctr"/>
              <a:r>
                <a:rPr lang="en-US" dirty="0">
                  <a:solidFill>
                    <a:schemeClr val="bg1"/>
                  </a:solidFill>
                </a:rPr>
                <a:t>Evidence</a:t>
              </a:r>
            </a:p>
          </p:txBody>
        </p:sp>
        <p:sp>
          <p:nvSpPr>
            <p:cNvPr id="39" name="Rectangle 38"/>
            <p:cNvSpPr/>
            <p:nvPr/>
          </p:nvSpPr>
          <p:spPr>
            <a:xfrm>
              <a:off x="7333785" y="6463334"/>
              <a:ext cx="2467208" cy="390293"/>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p:cNvSpPr/>
            <p:nvPr/>
          </p:nvSpPr>
          <p:spPr>
            <a:xfrm>
              <a:off x="9800993" y="6467707"/>
              <a:ext cx="2394722" cy="390293"/>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p:cNvSpPr txBox="1"/>
            <p:nvPr/>
          </p:nvSpPr>
          <p:spPr>
            <a:xfrm>
              <a:off x="2401228" y="6364645"/>
              <a:ext cx="2462560" cy="369332"/>
            </a:xfrm>
            <a:prstGeom prst="rect">
              <a:avLst/>
            </a:prstGeom>
            <a:noFill/>
          </p:spPr>
          <p:txBody>
            <a:bodyPr wrap="square" rtlCol="0" anchor="ctr">
              <a:spAutoFit/>
            </a:bodyPr>
            <a:lstStyle/>
            <a:p>
              <a:pPr algn="ctr"/>
              <a:r>
                <a:rPr lang="en-US" dirty="0">
                  <a:solidFill>
                    <a:schemeClr val="bg1"/>
                  </a:solidFill>
                </a:rPr>
                <a:t>About You</a:t>
              </a:r>
            </a:p>
          </p:txBody>
        </p:sp>
        <p:sp>
          <p:nvSpPr>
            <p:cNvPr id="42" name="TextBox 41"/>
            <p:cNvSpPr txBox="1"/>
            <p:nvPr/>
          </p:nvSpPr>
          <p:spPr>
            <a:xfrm>
              <a:off x="7329137" y="6486482"/>
              <a:ext cx="2476504" cy="369332"/>
            </a:xfrm>
            <a:prstGeom prst="rect">
              <a:avLst/>
            </a:prstGeom>
            <a:noFill/>
          </p:spPr>
          <p:txBody>
            <a:bodyPr wrap="square" rtlCol="0" anchor="ctr">
              <a:spAutoFit/>
            </a:bodyPr>
            <a:lstStyle/>
            <a:p>
              <a:pPr algn="ctr"/>
              <a:r>
                <a:rPr lang="en-US" dirty="0">
                  <a:solidFill>
                    <a:schemeClr val="bg1"/>
                  </a:solidFill>
                </a:rPr>
                <a:t>Additional Information</a:t>
              </a:r>
            </a:p>
          </p:txBody>
        </p:sp>
        <p:sp>
          <p:nvSpPr>
            <p:cNvPr id="43" name="TextBox 42"/>
            <p:cNvSpPr txBox="1"/>
            <p:nvPr/>
          </p:nvSpPr>
          <p:spPr>
            <a:xfrm>
              <a:off x="9800994" y="6469049"/>
              <a:ext cx="2394722" cy="369332"/>
            </a:xfrm>
            <a:prstGeom prst="rect">
              <a:avLst/>
            </a:prstGeom>
            <a:noFill/>
          </p:spPr>
          <p:txBody>
            <a:bodyPr wrap="square" rtlCol="0" anchor="ctr">
              <a:spAutoFit/>
            </a:bodyPr>
            <a:lstStyle/>
            <a:p>
              <a:pPr algn="ctr"/>
              <a:r>
                <a:rPr lang="en-US" dirty="0">
                  <a:solidFill>
                    <a:schemeClr val="bg1"/>
                  </a:solidFill>
                </a:rPr>
                <a:t>Review and Submit</a:t>
              </a:r>
            </a:p>
          </p:txBody>
        </p:sp>
      </p:grpSp>
      <p:pic>
        <p:nvPicPr>
          <p:cNvPr id="16" name="Picture 15"/>
          <p:cNvPicPr>
            <a:picLocks noChangeAspect="1"/>
          </p:cNvPicPr>
          <p:nvPr/>
        </p:nvPicPr>
        <p:blipFill rotWithShape="1">
          <a:blip r:embed="rId3">
            <a:extLst>
              <a:ext uri="{28A0092B-C50C-407E-A947-70E740481C1C}">
                <a14:useLocalDpi xmlns:a14="http://schemas.microsoft.com/office/drawing/2010/main" val="0"/>
              </a:ext>
            </a:extLst>
          </a:blip>
          <a:srcRect l="34969" r="10870"/>
          <a:stretch/>
        </p:blipFill>
        <p:spPr>
          <a:xfrm>
            <a:off x="6585241" y="700972"/>
            <a:ext cx="4920514" cy="5456055"/>
          </a:xfrm>
          <a:prstGeom prst="rect">
            <a:avLst/>
          </a:prstGeom>
        </p:spPr>
      </p:pic>
      <p:sp>
        <p:nvSpPr>
          <p:cNvPr id="19" name="Title 1"/>
          <p:cNvSpPr txBox="1">
            <a:spLocks/>
          </p:cNvSpPr>
          <p:nvPr/>
        </p:nvSpPr>
        <p:spPr>
          <a:xfrm>
            <a:off x="790343" y="1882748"/>
            <a:ext cx="4592444" cy="19456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Your current mailing address</a:t>
            </a:r>
          </a:p>
        </p:txBody>
      </p:sp>
      <p:sp>
        <p:nvSpPr>
          <p:cNvPr id="20" name="Content Placeholder 2"/>
          <p:cNvSpPr txBox="1">
            <a:spLocks/>
          </p:cNvSpPr>
          <p:nvPr/>
        </p:nvSpPr>
        <p:spPr>
          <a:xfrm>
            <a:off x="596670" y="2003738"/>
            <a:ext cx="4592444" cy="42062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p>
        </p:txBody>
      </p:sp>
      <p:sp>
        <p:nvSpPr>
          <p:cNvPr id="2" name="Rectangle 1">
            <a:extLst>
              <a:ext uri="{FF2B5EF4-FFF2-40B4-BE49-F238E27FC236}">
                <a16:creationId xmlns:a16="http://schemas.microsoft.com/office/drawing/2014/main" id="{F8C8FB00-2ABB-43F8-A87B-90D911547941}"/>
              </a:ext>
            </a:extLst>
          </p:cNvPr>
          <p:cNvSpPr/>
          <p:nvPr/>
        </p:nvSpPr>
        <p:spPr>
          <a:xfrm>
            <a:off x="7075503" y="2681056"/>
            <a:ext cx="825623" cy="2396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1975F9F-6B06-4BB4-B63C-70BB2ACADF07}"/>
              </a:ext>
            </a:extLst>
          </p:cNvPr>
          <p:cNvSpPr/>
          <p:nvPr/>
        </p:nvSpPr>
        <p:spPr>
          <a:xfrm>
            <a:off x="7075502" y="3428999"/>
            <a:ext cx="825623" cy="2396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02E31EC-B98E-4519-AE87-06B1FFE12AC2}"/>
              </a:ext>
            </a:extLst>
          </p:cNvPr>
          <p:cNvSpPr/>
          <p:nvPr/>
        </p:nvSpPr>
        <p:spPr>
          <a:xfrm>
            <a:off x="7075501" y="5329687"/>
            <a:ext cx="825623" cy="2396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EB0723C-318F-4B0F-8D61-8A4E74C3ADDB}"/>
              </a:ext>
            </a:extLst>
          </p:cNvPr>
          <p:cNvSpPr/>
          <p:nvPr/>
        </p:nvSpPr>
        <p:spPr>
          <a:xfrm>
            <a:off x="8520731" y="5332088"/>
            <a:ext cx="825623" cy="2396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EBB9462-3213-43EC-B2C8-4F99E5B82AE1}"/>
              </a:ext>
            </a:extLst>
          </p:cNvPr>
          <p:cNvSpPr/>
          <p:nvPr/>
        </p:nvSpPr>
        <p:spPr>
          <a:xfrm>
            <a:off x="9881650" y="5330720"/>
            <a:ext cx="825623" cy="2396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92421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898996" y="0"/>
            <a:ext cx="6293004" cy="6858000"/>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p:cNvGrpSpPr/>
          <p:nvPr/>
        </p:nvGrpSpPr>
        <p:grpSpPr>
          <a:xfrm>
            <a:off x="0" y="6262171"/>
            <a:ext cx="12195716" cy="609477"/>
            <a:chOff x="0" y="6248523"/>
            <a:chExt cx="12195716" cy="609477"/>
          </a:xfrm>
        </p:grpSpPr>
        <p:sp>
          <p:nvSpPr>
            <p:cNvPr id="34" name="Rectangle 33"/>
            <p:cNvSpPr/>
            <p:nvPr/>
          </p:nvSpPr>
          <p:spPr>
            <a:xfrm>
              <a:off x="4648" y="6484295"/>
              <a:ext cx="2401224" cy="369332"/>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p:cNvSpPr txBox="1"/>
            <p:nvPr/>
          </p:nvSpPr>
          <p:spPr>
            <a:xfrm>
              <a:off x="0" y="6478187"/>
              <a:ext cx="2381708" cy="369332"/>
            </a:xfrm>
            <a:prstGeom prst="rect">
              <a:avLst/>
            </a:prstGeom>
            <a:noFill/>
          </p:spPr>
          <p:txBody>
            <a:bodyPr wrap="square" rtlCol="0" anchor="ctr">
              <a:spAutoFit/>
            </a:bodyPr>
            <a:lstStyle/>
            <a:p>
              <a:pPr algn="ctr"/>
              <a:r>
                <a:rPr lang="en-US" dirty="0">
                  <a:solidFill>
                    <a:schemeClr val="bg1"/>
                  </a:solidFill>
                </a:rPr>
                <a:t>Getting Started</a:t>
              </a:r>
            </a:p>
          </p:txBody>
        </p:sp>
        <p:sp>
          <p:nvSpPr>
            <p:cNvPr id="36" name="Rectangle 35"/>
            <p:cNvSpPr/>
            <p:nvPr/>
          </p:nvSpPr>
          <p:spPr>
            <a:xfrm>
              <a:off x="4861928" y="6463333"/>
              <a:ext cx="2473715" cy="390293"/>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2399369" y="6248523"/>
              <a:ext cx="2467208" cy="606444"/>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p:cNvSpPr txBox="1"/>
            <p:nvPr/>
          </p:nvSpPr>
          <p:spPr>
            <a:xfrm>
              <a:off x="4857280" y="6469049"/>
              <a:ext cx="2471856" cy="369332"/>
            </a:xfrm>
            <a:prstGeom prst="rect">
              <a:avLst/>
            </a:prstGeom>
            <a:noFill/>
          </p:spPr>
          <p:txBody>
            <a:bodyPr wrap="square" rtlCol="0" anchor="ctr">
              <a:spAutoFit/>
            </a:bodyPr>
            <a:lstStyle/>
            <a:p>
              <a:pPr algn="ctr"/>
              <a:r>
                <a:rPr lang="en-US" dirty="0">
                  <a:solidFill>
                    <a:schemeClr val="bg1"/>
                  </a:solidFill>
                </a:rPr>
                <a:t>Evidence</a:t>
              </a:r>
            </a:p>
          </p:txBody>
        </p:sp>
        <p:sp>
          <p:nvSpPr>
            <p:cNvPr id="39" name="Rectangle 38"/>
            <p:cNvSpPr/>
            <p:nvPr/>
          </p:nvSpPr>
          <p:spPr>
            <a:xfrm>
              <a:off x="7333785" y="6463334"/>
              <a:ext cx="2467208" cy="390293"/>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p:cNvSpPr/>
            <p:nvPr/>
          </p:nvSpPr>
          <p:spPr>
            <a:xfrm>
              <a:off x="9800993" y="6467707"/>
              <a:ext cx="2394722" cy="390293"/>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p:cNvSpPr txBox="1"/>
            <p:nvPr/>
          </p:nvSpPr>
          <p:spPr>
            <a:xfrm>
              <a:off x="2401228" y="6364645"/>
              <a:ext cx="2462560" cy="369332"/>
            </a:xfrm>
            <a:prstGeom prst="rect">
              <a:avLst/>
            </a:prstGeom>
            <a:noFill/>
          </p:spPr>
          <p:txBody>
            <a:bodyPr wrap="square" rtlCol="0" anchor="ctr">
              <a:spAutoFit/>
            </a:bodyPr>
            <a:lstStyle/>
            <a:p>
              <a:pPr algn="ctr"/>
              <a:r>
                <a:rPr lang="en-US" dirty="0">
                  <a:solidFill>
                    <a:schemeClr val="bg1"/>
                  </a:solidFill>
                </a:rPr>
                <a:t>About You</a:t>
              </a:r>
            </a:p>
          </p:txBody>
        </p:sp>
        <p:sp>
          <p:nvSpPr>
            <p:cNvPr id="42" name="TextBox 41"/>
            <p:cNvSpPr txBox="1"/>
            <p:nvPr/>
          </p:nvSpPr>
          <p:spPr>
            <a:xfrm>
              <a:off x="7329137" y="6486482"/>
              <a:ext cx="2476504" cy="369332"/>
            </a:xfrm>
            <a:prstGeom prst="rect">
              <a:avLst/>
            </a:prstGeom>
            <a:noFill/>
          </p:spPr>
          <p:txBody>
            <a:bodyPr wrap="square" rtlCol="0" anchor="ctr">
              <a:spAutoFit/>
            </a:bodyPr>
            <a:lstStyle/>
            <a:p>
              <a:pPr algn="ctr"/>
              <a:r>
                <a:rPr lang="en-US" dirty="0">
                  <a:solidFill>
                    <a:schemeClr val="bg1"/>
                  </a:solidFill>
                </a:rPr>
                <a:t>Additional Information</a:t>
              </a:r>
            </a:p>
          </p:txBody>
        </p:sp>
        <p:sp>
          <p:nvSpPr>
            <p:cNvPr id="43" name="TextBox 42"/>
            <p:cNvSpPr txBox="1"/>
            <p:nvPr/>
          </p:nvSpPr>
          <p:spPr>
            <a:xfrm>
              <a:off x="9800994" y="6469049"/>
              <a:ext cx="2394722" cy="369332"/>
            </a:xfrm>
            <a:prstGeom prst="rect">
              <a:avLst/>
            </a:prstGeom>
            <a:noFill/>
          </p:spPr>
          <p:txBody>
            <a:bodyPr wrap="square" rtlCol="0" anchor="ctr">
              <a:spAutoFit/>
            </a:bodyPr>
            <a:lstStyle/>
            <a:p>
              <a:pPr algn="ctr"/>
              <a:r>
                <a:rPr lang="en-US" dirty="0">
                  <a:solidFill>
                    <a:schemeClr val="bg1"/>
                  </a:solidFill>
                </a:rPr>
                <a:t>Review and Submit</a:t>
              </a:r>
            </a:p>
          </p:txBody>
        </p:sp>
      </p:grpSp>
      <p:sp>
        <p:nvSpPr>
          <p:cNvPr id="19" name="Title 1"/>
          <p:cNvSpPr txBox="1">
            <a:spLocks/>
          </p:cNvSpPr>
          <p:nvPr/>
        </p:nvSpPr>
        <p:spPr>
          <a:xfrm>
            <a:off x="596670" y="214576"/>
            <a:ext cx="4592444" cy="19456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Your current mailing address</a:t>
            </a:r>
          </a:p>
        </p:txBody>
      </p:sp>
      <p:sp>
        <p:nvSpPr>
          <p:cNvPr id="20" name="Content Placeholder 2"/>
          <p:cNvSpPr txBox="1">
            <a:spLocks/>
          </p:cNvSpPr>
          <p:nvPr/>
        </p:nvSpPr>
        <p:spPr>
          <a:xfrm>
            <a:off x="596670" y="2167499"/>
            <a:ext cx="4592444" cy="38676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a:t>If</a:t>
            </a:r>
            <a:r>
              <a:rPr lang="en-US"/>
              <a:t> this box pops up on your screen, please choose the “</a:t>
            </a:r>
            <a:r>
              <a:rPr lang="en-US" b="1"/>
              <a:t>Recommended address</a:t>
            </a:r>
            <a:r>
              <a:rPr lang="en-US"/>
              <a:t>.”</a:t>
            </a:r>
          </a:p>
          <a:p>
            <a:pPr marL="0" indent="0">
              <a:buNone/>
            </a:pPr>
            <a:endParaRPr lang="en-US" dirty="0"/>
          </a:p>
        </p:txBody>
      </p:sp>
      <p:pic>
        <p:nvPicPr>
          <p:cNvPr id="17" name="Picture 16"/>
          <p:cNvPicPr>
            <a:picLocks noChangeAspect="1"/>
          </p:cNvPicPr>
          <p:nvPr/>
        </p:nvPicPr>
        <p:blipFill rotWithShape="1">
          <a:blip r:embed="rId3">
            <a:extLst>
              <a:ext uri="{28A0092B-C50C-407E-A947-70E740481C1C}">
                <a14:useLocalDpi xmlns:a14="http://schemas.microsoft.com/office/drawing/2010/main" val="0"/>
              </a:ext>
            </a:extLst>
          </a:blip>
          <a:srcRect l="39356" t="7766" r="12612" b="27378"/>
          <a:stretch/>
        </p:blipFill>
        <p:spPr>
          <a:xfrm>
            <a:off x="6675277" y="1371600"/>
            <a:ext cx="4740442" cy="4114800"/>
          </a:xfrm>
          <a:prstGeom prst="rect">
            <a:avLst/>
          </a:prstGeom>
        </p:spPr>
      </p:pic>
      <p:sp>
        <p:nvSpPr>
          <p:cNvPr id="2" name="Rectangle 1">
            <a:extLst>
              <a:ext uri="{FF2B5EF4-FFF2-40B4-BE49-F238E27FC236}">
                <a16:creationId xmlns:a16="http://schemas.microsoft.com/office/drawing/2014/main" id="{AB3F617B-DB2C-4A4D-8F4B-9E2A05773CBA}"/>
              </a:ext>
            </a:extLst>
          </p:cNvPr>
          <p:cNvSpPr/>
          <p:nvPr/>
        </p:nvSpPr>
        <p:spPr>
          <a:xfrm>
            <a:off x="7448365" y="3000652"/>
            <a:ext cx="1384917" cy="4283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FFE7A9F-3AC5-4ED6-A4CE-8BABE20CC46B}"/>
              </a:ext>
            </a:extLst>
          </p:cNvPr>
          <p:cNvSpPr/>
          <p:nvPr/>
        </p:nvSpPr>
        <p:spPr>
          <a:xfrm>
            <a:off x="7600765" y="3153052"/>
            <a:ext cx="1384917" cy="4283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08FE15E5-6E08-4C6B-895E-BDD6FE1DACF4}"/>
              </a:ext>
            </a:extLst>
          </p:cNvPr>
          <p:cNvSpPr/>
          <p:nvPr/>
        </p:nvSpPr>
        <p:spPr>
          <a:xfrm>
            <a:off x="7448364" y="4008258"/>
            <a:ext cx="1633492" cy="4283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41081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898996" y="0"/>
            <a:ext cx="6293004" cy="6858000"/>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p:cNvGrpSpPr/>
          <p:nvPr/>
        </p:nvGrpSpPr>
        <p:grpSpPr>
          <a:xfrm>
            <a:off x="0" y="6262171"/>
            <a:ext cx="12195716" cy="609477"/>
            <a:chOff x="0" y="6248523"/>
            <a:chExt cx="12195716" cy="609477"/>
          </a:xfrm>
        </p:grpSpPr>
        <p:sp>
          <p:nvSpPr>
            <p:cNvPr id="34" name="Rectangle 33"/>
            <p:cNvSpPr/>
            <p:nvPr/>
          </p:nvSpPr>
          <p:spPr>
            <a:xfrm>
              <a:off x="4648" y="6484295"/>
              <a:ext cx="2401224" cy="369332"/>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p:cNvSpPr txBox="1"/>
            <p:nvPr/>
          </p:nvSpPr>
          <p:spPr>
            <a:xfrm>
              <a:off x="0" y="6478187"/>
              <a:ext cx="2381708" cy="369332"/>
            </a:xfrm>
            <a:prstGeom prst="rect">
              <a:avLst/>
            </a:prstGeom>
            <a:noFill/>
          </p:spPr>
          <p:txBody>
            <a:bodyPr wrap="square" rtlCol="0" anchor="ctr">
              <a:spAutoFit/>
            </a:bodyPr>
            <a:lstStyle/>
            <a:p>
              <a:pPr algn="ctr"/>
              <a:r>
                <a:rPr lang="en-US" dirty="0">
                  <a:solidFill>
                    <a:schemeClr val="bg1"/>
                  </a:solidFill>
                </a:rPr>
                <a:t>Getting Started</a:t>
              </a:r>
            </a:p>
          </p:txBody>
        </p:sp>
        <p:sp>
          <p:nvSpPr>
            <p:cNvPr id="36" name="Rectangle 35"/>
            <p:cNvSpPr/>
            <p:nvPr/>
          </p:nvSpPr>
          <p:spPr>
            <a:xfrm>
              <a:off x="4861928" y="6463333"/>
              <a:ext cx="2473715" cy="390293"/>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2399369" y="6248523"/>
              <a:ext cx="2467208" cy="606444"/>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p:cNvSpPr txBox="1"/>
            <p:nvPr/>
          </p:nvSpPr>
          <p:spPr>
            <a:xfrm>
              <a:off x="4857280" y="6469049"/>
              <a:ext cx="2471856" cy="369332"/>
            </a:xfrm>
            <a:prstGeom prst="rect">
              <a:avLst/>
            </a:prstGeom>
            <a:noFill/>
          </p:spPr>
          <p:txBody>
            <a:bodyPr wrap="square" rtlCol="0" anchor="ctr">
              <a:spAutoFit/>
            </a:bodyPr>
            <a:lstStyle/>
            <a:p>
              <a:pPr algn="ctr"/>
              <a:r>
                <a:rPr lang="en-US" dirty="0">
                  <a:solidFill>
                    <a:schemeClr val="bg1"/>
                  </a:solidFill>
                </a:rPr>
                <a:t>Evidence</a:t>
              </a:r>
            </a:p>
          </p:txBody>
        </p:sp>
        <p:sp>
          <p:nvSpPr>
            <p:cNvPr id="39" name="Rectangle 38"/>
            <p:cNvSpPr/>
            <p:nvPr/>
          </p:nvSpPr>
          <p:spPr>
            <a:xfrm>
              <a:off x="7333785" y="6463334"/>
              <a:ext cx="2467208" cy="390293"/>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p:cNvSpPr/>
            <p:nvPr/>
          </p:nvSpPr>
          <p:spPr>
            <a:xfrm>
              <a:off x="9800993" y="6467707"/>
              <a:ext cx="2394722" cy="390293"/>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p:cNvSpPr txBox="1"/>
            <p:nvPr/>
          </p:nvSpPr>
          <p:spPr>
            <a:xfrm>
              <a:off x="2401228" y="6364645"/>
              <a:ext cx="2462560" cy="369332"/>
            </a:xfrm>
            <a:prstGeom prst="rect">
              <a:avLst/>
            </a:prstGeom>
            <a:noFill/>
          </p:spPr>
          <p:txBody>
            <a:bodyPr wrap="square" rtlCol="0" anchor="ctr">
              <a:spAutoFit/>
            </a:bodyPr>
            <a:lstStyle/>
            <a:p>
              <a:pPr algn="ctr"/>
              <a:r>
                <a:rPr lang="en-US" dirty="0">
                  <a:solidFill>
                    <a:schemeClr val="bg1"/>
                  </a:solidFill>
                </a:rPr>
                <a:t>About You</a:t>
              </a:r>
            </a:p>
          </p:txBody>
        </p:sp>
        <p:sp>
          <p:nvSpPr>
            <p:cNvPr id="42" name="TextBox 41"/>
            <p:cNvSpPr txBox="1"/>
            <p:nvPr/>
          </p:nvSpPr>
          <p:spPr>
            <a:xfrm>
              <a:off x="7329137" y="6486482"/>
              <a:ext cx="2476504" cy="369332"/>
            </a:xfrm>
            <a:prstGeom prst="rect">
              <a:avLst/>
            </a:prstGeom>
            <a:noFill/>
          </p:spPr>
          <p:txBody>
            <a:bodyPr wrap="square" rtlCol="0" anchor="ctr">
              <a:spAutoFit/>
            </a:bodyPr>
            <a:lstStyle/>
            <a:p>
              <a:pPr algn="ctr"/>
              <a:r>
                <a:rPr lang="en-US" dirty="0">
                  <a:solidFill>
                    <a:schemeClr val="bg1"/>
                  </a:solidFill>
                </a:rPr>
                <a:t>Additional Information</a:t>
              </a:r>
            </a:p>
          </p:txBody>
        </p:sp>
        <p:sp>
          <p:nvSpPr>
            <p:cNvPr id="43" name="TextBox 42"/>
            <p:cNvSpPr txBox="1"/>
            <p:nvPr/>
          </p:nvSpPr>
          <p:spPr>
            <a:xfrm>
              <a:off x="9800994" y="6469049"/>
              <a:ext cx="2394722" cy="369332"/>
            </a:xfrm>
            <a:prstGeom prst="rect">
              <a:avLst/>
            </a:prstGeom>
            <a:noFill/>
          </p:spPr>
          <p:txBody>
            <a:bodyPr wrap="square" rtlCol="0" anchor="ctr">
              <a:spAutoFit/>
            </a:bodyPr>
            <a:lstStyle/>
            <a:p>
              <a:pPr algn="ctr"/>
              <a:r>
                <a:rPr lang="en-US" dirty="0">
                  <a:solidFill>
                    <a:schemeClr val="bg1"/>
                  </a:solidFill>
                </a:rPr>
                <a:t>Review and Submit</a:t>
              </a:r>
            </a:p>
          </p:txBody>
        </p:sp>
      </p:grpSp>
      <p:sp>
        <p:nvSpPr>
          <p:cNvPr id="19" name="Title 1"/>
          <p:cNvSpPr txBox="1">
            <a:spLocks/>
          </p:cNvSpPr>
          <p:nvPr/>
        </p:nvSpPr>
        <p:spPr>
          <a:xfrm>
            <a:off x="596670" y="214576"/>
            <a:ext cx="4592444" cy="19456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Your residential address</a:t>
            </a:r>
          </a:p>
        </p:txBody>
      </p:sp>
      <p:sp>
        <p:nvSpPr>
          <p:cNvPr id="20" name="Content Placeholder 2"/>
          <p:cNvSpPr txBox="1">
            <a:spLocks/>
          </p:cNvSpPr>
          <p:nvPr/>
        </p:nvSpPr>
        <p:spPr>
          <a:xfrm>
            <a:off x="596670" y="2167499"/>
            <a:ext cx="4592444" cy="38676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If it’s different from your mailing address:</a:t>
            </a:r>
          </a:p>
          <a:p>
            <a:r>
              <a:rPr lang="en-US" dirty="0"/>
              <a:t>Provide the address where you currently live</a:t>
            </a:r>
          </a:p>
          <a:p>
            <a:pPr marL="514350" indent="-514350">
              <a:buFont typeface="+mj-lt"/>
              <a:buAutoNum type="arabicPeriod"/>
            </a:pPr>
            <a:endParaRPr lang="en-US" dirty="0"/>
          </a:p>
          <a:p>
            <a:pPr marL="0" indent="0">
              <a:buNone/>
            </a:pPr>
            <a:r>
              <a:rPr lang="en-US" dirty="0"/>
              <a:t>If it is not:</a:t>
            </a:r>
          </a:p>
          <a:p>
            <a:r>
              <a:rPr lang="en-US" dirty="0"/>
              <a:t>Select “Yes”</a:t>
            </a:r>
          </a:p>
        </p:txBody>
      </p:sp>
      <p:pic>
        <p:nvPicPr>
          <p:cNvPr id="18"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618538" y="865269"/>
            <a:ext cx="4853920" cy="5127462"/>
          </a:xfrm>
        </p:spPr>
      </p:pic>
      <p:sp>
        <p:nvSpPr>
          <p:cNvPr id="17" name="Rectangle 16">
            <a:extLst>
              <a:ext uri="{FF2B5EF4-FFF2-40B4-BE49-F238E27FC236}">
                <a16:creationId xmlns:a16="http://schemas.microsoft.com/office/drawing/2014/main" id="{A281F5A7-4EE5-4315-AF7A-32BE84AE3166}"/>
              </a:ext>
            </a:extLst>
          </p:cNvPr>
          <p:cNvSpPr/>
          <p:nvPr/>
        </p:nvSpPr>
        <p:spPr>
          <a:xfrm>
            <a:off x="7741766" y="3089429"/>
            <a:ext cx="825623" cy="2396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4F6066A-4479-4DE2-A7AA-DA99D95A095C}"/>
              </a:ext>
            </a:extLst>
          </p:cNvPr>
          <p:cNvSpPr/>
          <p:nvPr/>
        </p:nvSpPr>
        <p:spPr>
          <a:xfrm>
            <a:off x="7741766" y="3792220"/>
            <a:ext cx="825623" cy="1672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C8A37A8-1949-4008-A3E3-A8F19F9CD5FE}"/>
              </a:ext>
            </a:extLst>
          </p:cNvPr>
          <p:cNvSpPr/>
          <p:nvPr/>
        </p:nvSpPr>
        <p:spPr>
          <a:xfrm>
            <a:off x="7741765" y="4412202"/>
            <a:ext cx="825623" cy="2396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9415BEF-C541-477D-B776-08A2C1B580ED}"/>
              </a:ext>
            </a:extLst>
          </p:cNvPr>
          <p:cNvSpPr/>
          <p:nvPr/>
        </p:nvSpPr>
        <p:spPr>
          <a:xfrm>
            <a:off x="8788894" y="4412201"/>
            <a:ext cx="666262" cy="2396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90D0011E-056D-4213-8504-C2BF98E20B59}"/>
              </a:ext>
            </a:extLst>
          </p:cNvPr>
          <p:cNvSpPr/>
          <p:nvPr/>
        </p:nvSpPr>
        <p:spPr>
          <a:xfrm>
            <a:off x="9690615" y="4415913"/>
            <a:ext cx="825623" cy="2396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08478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898996" y="0"/>
            <a:ext cx="6293004" cy="6858000"/>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p:cNvGrpSpPr/>
          <p:nvPr/>
        </p:nvGrpSpPr>
        <p:grpSpPr>
          <a:xfrm>
            <a:off x="0" y="6262171"/>
            <a:ext cx="12195716" cy="609477"/>
            <a:chOff x="0" y="6248523"/>
            <a:chExt cx="12195716" cy="609477"/>
          </a:xfrm>
        </p:grpSpPr>
        <p:sp>
          <p:nvSpPr>
            <p:cNvPr id="34" name="Rectangle 33"/>
            <p:cNvSpPr/>
            <p:nvPr/>
          </p:nvSpPr>
          <p:spPr>
            <a:xfrm>
              <a:off x="4648" y="6484295"/>
              <a:ext cx="2401224" cy="369332"/>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p:cNvSpPr txBox="1"/>
            <p:nvPr/>
          </p:nvSpPr>
          <p:spPr>
            <a:xfrm>
              <a:off x="0" y="6478187"/>
              <a:ext cx="2381708" cy="369332"/>
            </a:xfrm>
            <a:prstGeom prst="rect">
              <a:avLst/>
            </a:prstGeom>
            <a:noFill/>
          </p:spPr>
          <p:txBody>
            <a:bodyPr wrap="square" rtlCol="0" anchor="ctr">
              <a:spAutoFit/>
            </a:bodyPr>
            <a:lstStyle/>
            <a:p>
              <a:pPr algn="ctr"/>
              <a:r>
                <a:rPr lang="en-US" dirty="0">
                  <a:solidFill>
                    <a:schemeClr val="bg1"/>
                  </a:solidFill>
                </a:rPr>
                <a:t>Getting Started</a:t>
              </a:r>
            </a:p>
          </p:txBody>
        </p:sp>
        <p:sp>
          <p:nvSpPr>
            <p:cNvPr id="36" name="Rectangle 35"/>
            <p:cNvSpPr/>
            <p:nvPr/>
          </p:nvSpPr>
          <p:spPr>
            <a:xfrm>
              <a:off x="4861928" y="6463333"/>
              <a:ext cx="2473715" cy="390293"/>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2399369" y="6248523"/>
              <a:ext cx="2467208" cy="606444"/>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p:cNvSpPr txBox="1"/>
            <p:nvPr/>
          </p:nvSpPr>
          <p:spPr>
            <a:xfrm>
              <a:off x="4857280" y="6469049"/>
              <a:ext cx="2471856" cy="369332"/>
            </a:xfrm>
            <a:prstGeom prst="rect">
              <a:avLst/>
            </a:prstGeom>
            <a:noFill/>
          </p:spPr>
          <p:txBody>
            <a:bodyPr wrap="square" rtlCol="0" anchor="ctr">
              <a:spAutoFit/>
            </a:bodyPr>
            <a:lstStyle/>
            <a:p>
              <a:pPr algn="ctr"/>
              <a:r>
                <a:rPr lang="en-US" dirty="0">
                  <a:solidFill>
                    <a:schemeClr val="bg1"/>
                  </a:solidFill>
                </a:rPr>
                <a:t>Evidence</a:t>
              </a:r>
            </a:p>
          </p:txBody>
        </p:sp>
        <p:sp>
          <p:nvSpPr>
            <p:cNvPr id="39" name="Rectangle 38"/>
            <p:cNvSpPr/>
            <p:nvPr/>
          </p:nvSpPr>
          <p:spPr>
            <a:xfrm>
              <a:off x="7333785" y="6463334"/>
              <a:ext cx="2467208" cy="390293"/>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p:cNvSpPr/>
            <p:nvPr/>
          </p:nvSpPr>
          <p:spPr>
            <a:xfrm>
              <a:off x="9800993" y="6467707"/>
              <a:ext cx="2394722" cy="390293"/>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p:cNvSpPr txBox="1"/>
            <p:nvPr/>
          </p:nvSpPr>
          <p:spPr>
            <a:xfrm>
              <a:off x="2401228" y="6364645"/>
              <a:ext cx="2462560" cy="369332"/>
            </a:xfrm>
            <a:prstGeom prst="rect">
              <a:avLst/>
            </a:prstGeom>
            <a:noFill/>
          </p:spPr>
          <p:txBody>
            <a:bodyPr wrap="square" rtlCol="0" anchor="ctr">
              <a:spAutoFit/>
            </a:bodyPr>
            <a:lstStyle/>
            <a:p>
              <a:pPr algn="ctr"/>
              <a:r>
                <a:rPr lang="en-US" dirty="0">
                  <a:solidFill>
                    <a:schemeClr val="bg1"/>
                  </a:solidFill>
                </a:rPr>
                <a:t>About You</a:t>
              </a:r>
            </a:p>
          </p:txBody>
        </p:sp>
        <p:sp>
          <p:nvSpPr>
            <p:cNvPr id="42" name="TextBox 41"/>
            <p:cNvSpPr txBox="1"/>
            <p:nvPr/>
          </p:nvSpPr>
          <p:spPr>
            <a:xfrm>
              <a:off x="7329137" y="6486482"/>
              <a:ext cx="2476504" cy="369332"/>
            </a:xfrm>
            <a:prstGeom prst="rect">
              <a:avLst/>
            </a:prstGeom>
            <a:noFill/>
          </p:spPr>
          <p:txBody>
            <a:bodyPr wrap="square" rtlCol="0" anchor="ctr">
              <a:spAutoFit/>
            </a:bodyPr>
            <a:lstStyle/>
            <a:p>
              <a:pPr algn="ctr"/>
              <a:r>
                <a:rPr lang="en-US" dirty="0">
                  <a:solidFill>
                    <a:schemeClr val="bg1"/>
                  </a:solidFill>
                </a:rPr>
                <a:t>Additional Information</a:t>
              </a:r>
            </a:p>
          </p:txBody>
        </p:sp>
        <p:sp>
          <p:nvSpPr>
            <p:cNvPr id="43" name="TextBox 42"/>
            <p:cNvSpPr txBox="1"/>
            <p:nvPr/>
          </p:nvSpPr>
          <p:spPr>
            <a:xfrm>
              <a:off x="9800994" y="6469049"/>
              <a:ext cx="2394722" cy="369332"/>
            </a:xfrm>
            <a:prstGeom prst="rect">
              <a:avLst/>
            </a:prstGeom>
            <a:noFill/>
          </p:spPr>
          <p:txBody>
            <a:bodyPr wrap="square" rtlCol="0" anchor="ctr">
              <a:spAutoFit/>
            </a:bodyPr>
            <a:lstStyle/>
            <a:p>
              <a:pPr algn="ctr"/>
              <a:r>
                <a:rPr lang="en-US" dirty="0">
                  <a:solidFill>
                    <a:schemeClr val="bg1"/>
                  </a:solidFill>
                </a:rPr>
                <a:t>Review and Submit</a:t>
              </a:r>
            </a:p>
          </p:txBody>
        </p:sp>
      </p:grpSp>
      <p:pic>
        <p:nvPicPr>
          <p:cNvPr id="21"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0628" y="1081413"/>
            <a:ext cx="6089740" cy="4553129"/>
          </a:xfrm>
          <a:prstGeom prst="rect">
            <a:avLst/>
          </a:prstGeom>
        </p:spPr>
      </p:pic>
      <p:sp>
        <p:nvSpPr>
          <p:cNvPr id="22" name="Title 1"/>
          <p:cNvSpPr>
            <a:spLocks noGrp="1"/>
          </p:cNvSpPr>
          <p:nvPr>
            <p:ph type="title"/>
          </p:nvPr>
        </p:nvSpPr>
        <p:spPr>
          <a:xfrm>
            <a:off x="790343" y="2265690"/>
            <a:ext cx="4592444" cy="1945602"/>
          </a:xfrm>
        </p:spPr>
        <p:txBody>
          <a:bodyPr/>
          <a:lstStyle/>
          <a:p>
            <a:r>
              <a:rPr lang="en-US" b="1" dirty="0"/>
              <a:t>Describe yourself</a:t>
            </a:r>
          </a:p>
        </p:txBody>
      </p:sp>
    </p:spTree>
    <p:extLst>
      <p:ext uri="{BB962C8B-B14F-4D97-AF65-F5344CB8AC3E}">
        <p14:creationId xmlns:p14="http://schemas.microsoft.com/office/powerpoint/2010/main" val="9902362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898996" y="0"/>
            <a:ext cx="6293004" cy="6858000"/>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p:cNvGrpSpPr/>
          <p:nvPr/>
        </p:nvGrpSpPr>
        <p:grpSpPr>
          <a:xfrm>
            <a:off x="0" y="6262171"/>
            <a:ext cx="12195716" cy="609477"/>
            <a:chOff x="0" y="6248523"/>
            <a:chExt cx="12195716" cy="609477"/>
          </a:xfrm>
        </p:grpSpPr>
        <p:sp>
          <p:nvSpPr>
            <p:cNvPr id="34" name="Rectangle 33"/>
            <p:cNvSpPr/>
            <p:nvPr/>
          </p:nvSpPr>
          <p:spPr>
            <a:xfrm>
              <a:off x="4648" y="6484295"/>
              <a:ext cx="2401224" cy="369332"/>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p:cNvSpPr txBox="1"/>
            <p:nvPr/>
          </p:nvSpPr>
          <p:spPr>
            <a:xfrm>
              <a:off x="0" y="6478187"/>
              <a:ext cx="2381708" cy="369332"/>
            </a:xfrm>
            <a:prstGeom prst="rect">
              <a:avLst/>
            </a:prstGeom>
            <a:noFill/>
          </p:spPr>
          <p:txBody>
            <a:bodyPr wrap="square" rtlCol="0" anchor="ctr">
              <a:spAutoFit/>
            </a:bodyPr>
            <a:lstStyle/>
            <a:p>
              <a:pPr algn="ctr"/>
              <a:r>
                <a:rPr lang="en-US" dirty="0">
                  <a:solidFill>
                    <a:schemeClr val="bg1"/>
                  </a:solidFill>
                </a:rPr>
                <a:t>Getting Started</a:t>
              </a:r>
            </a:p>
          </p:txBody>
        </p:sp>
        <p:sp>
          <p:nvSpPr>
            <p:cNvPr id="36" name="Rectangle 35"/>
            <p:cNvSpPr/>
            <p:nvPr/>
          </p:nvSpPr>
          <p:spPr>
            <a:xfrm>
              <a:off x="4861928" y="6463333"/>
              <a:ext cx="2473715" cy="390293"/>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2399369" y="6248523"/>
              <a:ext cx="2467208" cy="606444"/>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p:cNvSpPr txBox="1"/>
            <p:nvPr/>
          </p:nvSpPr>
          <p:spPr>
            <a:xfrm>
              <a:off x="4857280" y="6469049"/>
              <a:ext cx="2471856" cy="369332"/>
            </a:xfrm>
            <a:prstGeom prst="rect">
              <a:avLst/>
            </a:prstGeom>
            <a:noFill/>
          </p:spPr>
          <p:txBody>
            <a:bodyPr wrap="square" rtlCol="0" anchor="ctr">
              <a:spAutoFit/>
            </a:bodyPr>
            <a:lstStyle/>
            <a:p>
              <a:pPr algn="ctr"/>
              <a:r>
                <a:rPr lang="en-US" dirty="0">
                  <a:solidFill>
                    <a:schemeClr val="bg1"/>
                  </a:solidFill>
                </a:rPr>
                <a:t>Evidence</a:t>
              </a:r>
            </a:p>
          </p:txBody>
        </p:sp>
        <p:sp>
          <p:nvSpPr>
            <p:cNvPr id="39" name="Rectangle 38"/>
            <p:cNvSpPr/>
            <p:nvPr/>
          </p:nvSpPr>
          <p:spPr>
            <a:xfrm>
              <a:off x="7333785" y="6463334"/>
              <a:ext cx="2467208" cy="390293"/>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p:cNvSpPr/>
            <p:nvPr/>
          </p:nvSpPr>
          <p:spPr>
            <a:xfrm>
              <a:off x="9800993" y="6467707"/>
              <a:ext cx="2394722" cy="390293"/>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p:cNvSpPr txBox="1"/>
            <p:nvPr/>
          </p:nvSpPr>
          <p:spPr>
            <a:xfrm>
              <a:off x="2401228" y="6364645"/>
              <a:ext cx="2462560" cy="369332"/>
            </a:xfrm>
            <a:prstGeom prst="rect">
              <a:avLst/>
            </a:prstGeom>
            <a:noFill/>
          </p:spPr>
          <p:txBody>
            <a:bodyPr wrap="square" rtlCol="0" anchor="ctr">
              <a:spAutoFit/>
            </a:bodyPr>
            <a:lstStyle/>
            <a:p>
              <a:pPr algn="ctr"/>
              <a:r>
                <a:rPr lang="en-US" dirty="0">
                  <a:solidFill>
                    <a:schemeClr val="bg1"/>
                  </a:solidFill>
                </a:rPr>
                <a:t>About You</a:t>
              </a:r>
            </a:p>
          </p:txBody>
        </p:sp>
        <p:sp>
          <p:nvSpPr>
            <p:cNvPr id="42" name="TextBox 41"/>
            <p:cNvSpPr txBox="1"/>
            <p:nvPr/>
          </p:nvSpPr>
          <p:spPr>
            <a:xfrm>
              <a:off x="7329137" y="6486482"/>
              <a:ext cx="2476504" cy="369332"/>
            </a:xfrm>
            <a:prstGeom prst="rect">
              <a:avLst/>
            </a:prstGeom>
            <a:noFill/>
          </p:spPr>
          <p:txBody>
            <a:bodyPr wrap="square" rtlCol="0" anchor="ctr">
              <a:spAutoFit/>
            </a:bodyPr>
            <a:lstStyle/>
            <a:p>
              <a:pPr algn="ctr"/>
              <a:r>
                <a:rPr lang="en-US" dirty="0">
                  <a:solidFill>
                    <a:schemeClr val="bg1"/>
                  </a:solidFill>
                </a:rPr>
                <a:t>Additional Information</a:t>
              </a:r>
            </a:p>
          </p:txBody>
        </p:sp>
        <p:sp>
          <p:nvSpPr>
            <p:cNvPr id="43" name="TextBox 42"/>
            <p:cNvSpPr txBox="1"/>
            <p:nvPr/>
          </p:nvSpPr>
          <p:spPr>
            <a:xfrm>
              <a:off x="9800994" y="6469049"/>
              <a:ext cx="2394722" cy="369332"/>
            </a:xfrm>
            <a:prstGeom prst="rect">
              <a:avLst/>
            </a:prstGeom>
            <a:noFill/>
          </p:spPr>
          <p:txBody>
            <a:bodyPr wrap="square" rtlCol="0" anchor="ctr">
              <a:spAutoFit/>
            </a:bodyPr>
            <a:lstStyle/>
            <a:p>
              <a:pPr algn="ctr"/>
              <a:r>
                <a:rPr lang="en-US" dirty="0">
                  <a:solidFill>
                    <a:schemeClr val="bg1"/>
                  </a:solidFill>
                </a:rPr>
                <a:t>Review and Submit</a:t>
              </a:r>
            </a:p>
          </p:txBody>
        </p:sp>
      </p:grpSp>
      <p:sp>
        <p:nvSpPr>
          <p:cNvPr id="22" name="Title 1"/>
          <p:cNvSpPr>
            <a:spLocks noGrp="1"/>
          </p:cNvSpPr>
          <p:nvPr>
            <p:ph type="title"/>
          </p:nvPr>
        </p:nvSpPr>
        <p:spPr>
          <a:xfrm>
            <a:off x="790343" y="2265690"/>
            <a:ext cx="4592444" cy="1945602"/>
          </a:xfrm>
        </p:spPr>
        <p:txBody>
          <a:bodyPr/>
          <a:lstStyle/>
          <a:p>
            <a:r>
              <a:rPr lang="en-US" b="1" dirty="0"/>
              <a:t>When and where you were born</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2922" r="3033"/>
          <a:stretch/>
        </p:blipFill>
        <p:spPr>
          <a:xfrm>
            <a:off x="5959398" y="350912"/>
            <a:ext cx="6172200" cy="5775158"/>
          </a:xfrm>
          <a:prstGeom prst="rect">
            <a:avLst/>
          </a:prstGeom>
        </p:spPr>
      </p:pic>
    </p:spTree>
    <p:extLst>
      <p:ext uri="{BB962C8B-B14F-4D97-AF65-F5344CB8AC3E}">
        <p14:creationId xmlns:p14="http://schemas.microsoft.com/office/powerpoint/2010/main" val="25880547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898996" y="0"/>
            <a:ext cx="6293004" cy="6858000"/>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p:cNvGrpSpPr/>
          <p:nvPr/>
        </p:nvGrpSpPr>
        <p:grpSpPr>
          <a:xfrm>
            <a:off x="0" y="6262171"/>
            <a:ext cx="12195716" cy="609477"/>
            <a:chOff x="0" y="6248523"/>
            <a:chExt cx="12195716" cy="609477"/>
          </a:xfrm>
        </p:grpSpPr>
        <p:sp>
          <p:nvSpPr>
            <p:cNvPr id="34" name="Rectangle 33"/>
            <p:cNvSpPr/>
            <p:nvPr/>
          </p:nvSpPr>
          <p:spPr>
            <a:xfrm>
              <a:off x="4648" y="6484295"/>
              <a:ext cx="2401224" cy="369332"/>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p:cNvSpPr txBox="1"/>
            <p:nvPr/>
          </p:nvSpPr>
          <p:spPr>
            <a:xfrm>
              <a:off x="0" y="6478187"/>
              <a:ext cx="2381708" cy="369332"/>
            </a:xfrm>
            <a:prstGeom prst="rect">
              <a:avLst/>
            </a:prstGeom>
            <a:noFill/>
          </p:spPr>
          <p:txBody>
            <a:bodyPr wrap="square" rtlCol="0" anchor="ctr">
              <a:spAutoFit/>
            </a:bodyPr>
            <a:lstStyle/>
            <a:p>
              <a:pPr algn="ctr"/>
              <a:r>
                <a:rPr lang="en-US" dirty="0">
                  <a:solidFill>
                    <a:schemeClr val="bg1"/>
                  </a:solidFill>
                </a:rPr>
                <a:t>Getting Started</a:t>
              </a:r>
            </a:p>
          </p:txBody>
        </p:sp>
        <p:sp>
          <p:nvSpPr>
            <p:cNvPr id="36" name="Rectangle 35"/>
            <p:cNvSpPr/>
            <p:nvPr/>
          </p:nvSpPr>
          <p:spPr>
            <a:xfrm>
              <a:off x="4861928" y="6463333"/>
              <a:ext cx="2473715" cy="390293"/>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2399369" y="6248523"/>
              <a:ext cx="2467208" cy="606444"/>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p:cNvSpPr txBox="1"/>
            <p:nvPr/>
          </p:nvSpPr>
          <p:spPr>
            <a:xfrm>
              <a:off x="4857280" y="6469049"/>
              <a:ext cx="2471856" cy="369332"/>
            </a:xfrm>
            <a:prstGeom prst="rect">
              <a:avLst/>
            </a:prstGeom>
            <a:noFill/>
          </p:spPr>
          <p:txBody>
            <a:bodyPr wrap="square" rtlCol="0" anchor="ctr">
              <a:spAutoFit/>
            </a:bodyPr>
            <a:lstStyle/>
            <a:p>
              <a:pPr algn="ctr"/>
              <a:r>
                <a:rPr lang="en-US" dirty="0">
                  <a:solidFill>
                    <a:schemeClr val="bg1"/>
                  </a:solidFill>
                </a:rPr>
                <a:t>Evidence</a:t>
              </a:r>
            </a:p>
          </p:txBody>
        </p:sp>
        <p:sp>
          <p:nvSpPr>
            <p:cNvPr id="39" name="Rectangle 38"/>
            <p:cNvSpPr/>
            <p:nvPr/>
          </p:nvSpPr>
          <p:spPr>
            <a:xfrm>
              <a:off x="7333785" y="6463334"/>
              <a:ext cx="2467208" cy="390293"/>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p:cNvSpPr/>
            <p:nvPr/>
          </p:nvSpPr>
          <p:spPr>
            <a:xfrm>
              <a:off x="9800993" y="6467707"/>
              <a:ext cx="2394722" cy="390293"/>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p:cNvSpPr txBox="1"/>
            <p:nvPr/>
          </p:nvSpPr>
          <p:spPr>
            <a:xfrm>
              <a:off x="2401228" y="6364645"/>
              <a:ext cx="2462560" cy="369332"/>
            </a:xfrm>
            <a:prstGeom prst="rect">
              <a:avLst/>
            </a:prstGeom>
            <a:noFill/>
          </p:spPr>
          <p:txBody>
            <a:bodyPr wrap="square" rtlCol="0" anchor="ctr">
              <a:spAutoFit/>
            </a:bodyPr>
            <a:lstStyle/>
            <a:p>
              <a:pPr algn="ctr"/>
              <a:r>
                <a:rPr lang="en-US" dirty="0">
                  <a:solidFill>
                    <a:schemeClr val="bg1"/>
                  </a:solidFill>
                </a:rPr>
                <a:t>About You</a:t>
              </a:r>
            </a:p>
          </p:txBody>
        </p:sp>
        <p:sp>
          <p:nvSpPr>
            <p:cNvPr id="42" name="TextBox 41"/>
            <p:cNvSpPr txBox="1"/>
            <p:nvPr/>
          </p:nvSpPr>
          <p:spPr>
            <a:xfrm>
              <a:off x="7329137" y="6486482"/>
              <a:ext cx="2476504" cy="369332"/>
            </a:xfrm>
            <a:prstGeom prst="rect">
              <a:avLst/>
            </a:prstGeom>
            <a:noFill/>
          </p:spPr>
          <p:txBody>
            <a:bodyPr wrap="square" rtlCol="0" anchor="ctr">
              <a:spAutoFit/>
            </a:bodyPr>
            <a:lstStyle/>
            <a:p>
              <a:pPr algn="ctr"/>
              <a:r>
                <a:rPr lang="en-US" dirty="0">
                  <a:solidFill>
                    <a:schemeClr val="bg1"/>
                  </a:solidFill>
                </a:rPr>
                <a:t>Additional Information</a:t>
              </a:r>
            </a:p>
          </p:txBody>
        </p:sp>
        <p:sp>
          <p:nvSpPr>
            <p:cNvPr id="43" name="TextBox 42"/>
            <p:cNvSpPr txBox="1"/>
            <p:nvPr/>
          </p:nvSpPr>
          <p:spPr>
            <a:xfrm>
              <a:off x="9800994" y="6469049"/>
              <a:ext cx="2394722" cy="369332"/>
            </a:xfrm>
            <a:prstGeom prst="rect">
              <a:avLst/>
            </a:prstGeom>
            <a:noFill/>
          </p:spPr>
          <p:txBody>
            <a:bodyPr wrap="square" rtlCol="0" anchor="ctr">
              <a:spAutoFit/>
            </a:bodyPr>
            <a:lstStyle/>
            <a:p>
              <a:pPr algn="ctr"/>
              <a:r>
                <a:rPr lang="en-US" dirty="0">
                  <a:solidFill>
                    <a:schemeClr val="bg1"/>
                  </a:solidFill>
                </a:rPr>
                <a:t>Review and Submit</a:t>
              </a:r>
            </a:p>
          </p:txBody>
        </p:sp>
      </p:grpSp>
      <p:sp>
        <p:nvSpPr>
          <p:cNvPr id="19" name="Title 1"/>
          <p:cNvSpPr txBox="1">
            <a:spLocks/>
          </p:cNvSpPr>
          <p:nvPr/>
        </p:nvSpPr>
        <p:spPr>
          <a:xfrm>
            <a:off x="596670" y="214576"/>
            <a:ext cx="4592444" cy="19456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Your immigration information</a:t>
            </a:r>
          </a:p>
        </p:txBody>
      </p:sp>
      <p:sp>
        <p:nvSpPr>
          <p:cNvPr id="20" name="Content Placeholder 2"/>
          <p:cNvSpPr txBox="1">
            <a:spLocks/>
          </p:cNvSpPr>
          <p:nvPr/>
        </p:nvSpPr>
        <p:spPr>
          <a:xfrm>
            <a:off x="596670" y="2122895"/>
            <a:ext cx="4592444" cy="399026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Form I-94 can be found at </a:t>
            </a:r>
            <a:r>
              <a:rPr lang="en-US" dirty="0">
                <a:hlinkClick r:id="rId3"/>
              </a:rPr>
              <a:t>i94.cbp.dhs.gov</a:t>
            </a:r>
            <a:endParaRPr lang="en-US" dirty="0"/>
          </a:p>
          <a:p>
            <a:r>
              <a:rPr lang="en-US" dirty="0"/>
              <a:t>Select “Get Most Recent I-94” and fill out the required information</a:t>
            </a:r>
          </a:p>
          <a:p>
            <a:r>
              <a:rPr lang="en-US" dirty="0"/>
              <a:t>The I-94 number can be found at the top of your I-94 record</a:t>
            </a:r>
          </a:p>
          <a:p>
            <a:r>
              <a:rPr lang="en-US" dirty="0"/>
              <a:t>Please save a copy of the I-94 record to your computer. You will need to upload this document later.</a:t>
            </a:r>
          </a:p>
          <a:p>
            <a:pPr marL="0" indent="0">
              <a:buNone/>
            </a:pPr>
            <a:endParaRPr lang="en-US"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57844" y="1107506"/>
            <a:ext cx="6434156" cy="4642988"/>
          </a:xfrm>
          <a:prstGeom prst="rect">
            <a:avLst/>
          </a:prstGeom>
        </p:spPr>
      </p:pic>
    </p:spTree>
    <p:extLst>
      <p:ext uri="{BB962C8B-B14F-4D97-AF65-F5344CB8AC3E}">
        <p14:creationId xmlns:p14="http://schemas.microsoft.com/office/powerpoint/2010/main" val="33558877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898996" y="0"/>
            <a:ext cx="6293004" cy="6858000"/>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p:cNvGrpSpPr/>
          <p:nvPr/>
        </p:nvGrpSpPr>
        <p:grpSpPr>
          <a:xfrm>
            <a:off x="0" y="6262171"/>
            <a:ext cx="12195716" cy="609477"/>
            <a:chOff x="0" y="6248523"/>
            <a:chExt cx="12195716" cy="609477"/>
          </a:xfrm>
        </p:grpSpPr>
        <p:sp>
          <p:nvSpPr>
            <p:cNvPr id="34" name="Rectangle 33"/>
            <p:cNvSpPr/>
            <p:nvPr/>
          </p:nvSpPr>
          <p:spPr>
            <a:xfrm>
              <a:off x="4648" y="6484295"/>
              <a:ext cx="2401224" cy="369332"/>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p:cNvSpPr txBox="1"/>
            <p:nvPr/>
          </p:nvSpPr>
          <p:spPr>
            <a:xfrm>
              <a:off x="0" y="6478187"/>
              <a:ext cx="2381708" cy="369332"/>
            </a:xfrm>
            <a:prstGeom prst="rect">
              <a:avLst/>
            </a:prstGeom>
            <a:noFill/>
          </p:spPr>
          <p:txBody>
            <a:bodyPr wrap="square" rtlCol="0" anchor="ctr">
              <a:spAutoFit/>
            </a:bodyPr>
            <a:lstStyle/>
            <a:p>
              <a:pPr algn="ctr"/>
              <a:r>
                <a:rPr lang="en-US" dirty="0">
                  <a:solidFill>
                    <a:schemeClr val="bg1"/>
                  </a:solidFill>
                </a:rPr>
                <a:t>Getting Started</a:t>
              </a:r>
            </a:p>
          </p:txBody>
        </p:sp>
        <p:sp>
          <p:nvSpPr>
            <p:cNvPr id="36" name="Rectangle 35"/>
            <p:cNvSpPr/>
            <p:nvPr/>
          </p:nvSpPr>
          <p:spPr>
            <a:xfrm>
              <a:off x="4861928" y="6463333"/>
              <a:ext cx="2473715" cy="390293"/>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2399369" y="6248523"/>
              <a:ext cx="2467208" cy="606444"/>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p:cNvSpPr txBox="1"/>
            <p:nvPr/>
          </p:nvSpPr>
          <p:spPr>
            <a:xfrm>
              <a:off x="4857280" y="6469049"/>
              <a:ext cx="2471856" cy="369332"/>
            </a:xfrm>
            <a:prstGeom prst="rect">
              <a:avLst/>
            </a:prstGeom>
            <a:noFill/>
          </p:spPr>
          <p:txBody>
            <a:bodyPr wrap="square" rtlCol="0" anchor="ctr">
              <a:spAutoFit/>
            </a:bodyPr>
            <a:lstStyle/>
            <a:p>
              <a:pPr algn="ctr"/>
              <a:r>
                <a:rPr lang="en-US" dirty="0">
                  <a:solidFill>
                    <a:schemeClr val="bg1"/>
                  </a:solidFill>
                </a:rPr>
                <a:t>Evidence</a:t>
              </a:r>
            </a:p>
          </p:txBody>
        </p:sp>
        <p:sp>
          <p:nvSpPr>
            <p:cNvPr id="39" name="Rectangle 38"/>
            <p:cNvSpPr/>
            <p:nvPr/>
          </p:nvSpPr>
          <p:spPr>
            <a:xfrm>
              <a:off x="7333785" y="6463334"/>
              <a:ext cx="2467208" cy="390293"/>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p:cNvSpPr/>
            <p:nvPr/>
          </p:nvSpPr>
          <p:spPr>
            <a:xfrm>
              <a:off x="9800993" y="6467707"/>
              <a:ext cx="2394722" cy="390293"/>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p:cNvSpPr txBox="1"/>
            <p:nvPr/>
          </p:nvSpPr>
          <p:spPr>
            <a:xfrm>
              <a:off x="2401228" y="6364645"/>
              <a:ext cx="2462560" cy="369332"/>
            </a:xfrm>
            <a:prstGeom prst="rect">
              <a:avLst/>
            </a:prstGeom>
            <a:noFill/>
          </p:spPr>
          <p:txBody>
            <a:bodyPr wrap="square" rtlCol="0" anchor="ctr">
              <a:spAutoFit/>
            </a:bodyPr>
            <a:lstStyle/>
            <a:p>
              <a:pPr algn="ctr"/>
              <a:r>
                <a:rPr lang="en-US" dirty="0">
                  <a:solidFill>
                    <a:schemeClr val="bg1"/>
                  </a:solidFill>
                </a:rPr>
                <a:t>About You</a:t>
              </a:r>
            </a:p>
          </p:txBody>
        </p:sp>
        <p:sp>
          <p:nvSpPr>
            <p:cNvPr id="42" name="TextBox 41"/>
            <p:cNvSpPr txBox="1"/>
            <p:nvPr/>
          </p:nvSpPr>
          <p:spPr>
            <a:xfrm>
              <a:off x="7329137" y="6486482"/>
              <a:ext cx="2476504" cy="369332"/>
            </a:xfrm>
            <a:prstGeom prst="rect">
              <a:avLst/>
            </a:prstGeom>
            <a:noFill/>
          </p:spPr>
          <p:txBody>
            <a:bodyPr wrap="square" rtlCol="0" anchor="ctr">
              <a:spAutoFit/>
            </a:bodyPr>
            <a:lstStyle/>
            <a:p>
              <a:pPr algn="ctr"/>
              <a:r>
                <a:rPr lang="en-US" dirty="0">
                  <a:solidFill>
                    <a:schemeClr val="bg1"/>
                  </a:solidFill>
                </a:rPr>
                <a:t>Additional Information</a:t>
              </a:r>
            </a:p>
          </p:txBody>
        </p:sp>
        <p:sp>
          <p:nvSpPr>
            <p:cNvPr id="43" name="TextBox 42"/>
            <p:cNvSpPr txBox="1"/>
            <p:nvPr/>
          </p:nvSpPr>
          <p:spPr>
            <a:xfrm>
              <a:off x="9800994" y="6469049"/>
              <a:ext cx="2394722" cy="369332"/>
            </a:xfrm>
            <a:prstGeom prst="rect">
              <a:avLst/>
            </a:prstGeom>
            <a:noFill/>
          </p:spPr>
          <p:txBody>
            <a:bodyPr wrap="square" rtlCol="0" anchor="ctr">
              <a:spAutoFit/>
            </a:bodyPr>
            <a:lstStyle/>
            <a:p>
              <a:pPr algn="ctr"/>
              <a:r>
                <a:rPr lang="en-US" dirty="0">
                  <a:solidFill>
                    <a:schemeClr val="bg1"/>
                  </a:solidFill>
                </a:rPr>
                <a:t>Review and Submit</a:t>
              </a:r>
            </a:p>
          </p:txBody>
        </p:sp>
      </p:grpSp>
      <p:sp>
        <p:nvSpPr>
          <p:cNvPr id="19" name="Title 1"/>
          <p:cNvSpPr txBox="1">
            <a:spLocks/>
          </p:cNvSpPr>
          <p:nvPr/>
        </p:nvSpPr>
        <p:spPr>
          <a:xfrm>
            <a:off x="596670" y="214576"/>
            <a:ext cx="4592444" cy="19456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Your immigration information</a:t>
            </a:r>
          </a:p>
        </p:txBody>
      </p:sp>
      <p:sp>
        <p:nvSpPr>
          <p:cNvPr id="20" name="Content Placeholder 2"/>
          <p:cNvSpPr txBox="1">
            <a:spLocks/>
          </p:cNvSpPr>
          <p:nvPr/>
        </p:nvSpPr>
        <p:spPr>
          <a:xfrm>
            <a:off x="596670" y="2167499"/>
            <a:ext cx="4592444" cy="386767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Be sure to put the correct status of your last arrival. This may be different (i.e. F-2, J-2) than your current F-1 status.</a:t>
            </a:r>
          </a:p>
          <a:p>
            <a:pPr marL="0" indent="0">
              <a:buNone/>
            </a:pPr>
            <a:endParaRPr lang="en-US" dirty="0"/>
          </a:p>
          <a:p>
            <a:pPr marL="0" indent="0">
              <a:buNone/>
            </a:pPr>
            <a:r>
              <a:rPr lang="en-US" dirty="0"/>
              <a:t>It is uncommon for students to have a travel document number, but if you do, you would know that you have one.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4546" y="304080"/>
            <a:ext cx="5501903" cy="5863106"/>
          </a:xfrm>
          <a:prstGeom prst="rect">
            <a:avLst/>
          </a:prstGeom>
        </p:spPr>
      </p:pic>
    </p:spTree>
    <p:extLst>
      <p:ext uri="{BB962C8B-B14F-4D97-AF65-F5344CB8AC3E}">
        <p14:creationId xmlns:p14="http://schemas.microsoft.com/office/powerpoint/2010/main" val="11765453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898996" y="0"/>
            <a:ext cx="6293004" cy="6858000"/>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p:cNvGrpSpPr/>
          <p:nvPr/>
        </p:nvGrpSpPr>
        <p:grpSpPr>
          <a:xfrm>
            <a:off x="0" y="6262171"/>
            <a:ext cx="12195716" cy="609477"/>
            <a:chOff x="0" y="6248523"/>
            <a:chExt cx="12195716" cy="609477"/>
          </a:xfrm>
        </p:grpSpPr>
        <p:sp>
          <p:nvSpPr>
            <p:cNvPr id="34" name="Rectangle 33"/>
            <p:cNvSpPr/>
            <p:nvPr/>
          </p:nvSpPr>
          <p:spPr>
            <a:xfrm>
              <a:off x="4648" y="6484295"/>
              <a:ext cx="2401224" cy="369332"/>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p:cNvSpPr txBox="1"/>
            <p:nvPr/>
          </p:nvSpPr>
          <p:spPr>
            <a:xfrm>
              <a:off x="0" y="6478187"/>
              <a:ext cx="2381708" cy="369332"/>
            </a:xfrm>
            <a:prstGeom prst="rect">
              <a:avLst/>
            </a:prstGeom>
            <a:noFill/>
          </p:spPr>
          <p:txBody>
            <a:bodyPr wrap="square" rtlCol="0" anchor="ctr">
              <a:spAutoFit/>
            </a:bodyPr>
            <a:lstStyle/>
            <a:p>
              <a:pPr algn="ctr"/>
              <a:r>
                <a:rPr lang="en-US" dirty="0">
                  <a:solidFill>
                    <a:schemeClr val="bg1"/>
                  </a:solidFill>
                </a:rPr>
                <a:t>Getting Started</a:t>
              </a:r>
            </a:p>
          </p:txBody>
        </p:sp>
        <p:sp>
          <p:nvSpPr>
            <p:cNvPr id="36" name="Rectangle 35"/>
            <p:cNvSpPr/>
            <p:nvPr/>
          </p:nvSpPr>
          <p:spPr>
            <a:xfrm>
              <a:off x="4861928" y="6463333"/>
              <a:ext cx="2473715" cy="390293"/>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2399369" y="6248523"/>
              <a:ext cx="2467208" cy="606444"/>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p:cNvSpPr txBox="1"/>
            <p:nvPr/>
          </p:nvSpPr>
          <p:spPr>
            <a:xfrm>
              <a:off x="4857280" y="6469049"/>
              <a:ext cx="2471856" cy="369332"/>
            </a:xfrm>
            <a:prstGeom prst="rect">
              <a:avLst/>
            </a:prstGeom>
            <a:noFill/>
          </p:spPr>
          <p:txBody>
            <a:bodyPr wrap="square" rtlCol="0" anchor="ctr">
              <a:spAutoFit/>
            </a:bodyPr>
            <a:lstStyle/>
            <a:p>
              <a:pPr algn="ctr"/>
              <a:r>
                <a:rPr lang="en-US" dirty="0">
                  <a:solidFill>
                    <a:schemeClr val="bg1"/>
                  </a:solidFill>
                </a:rPr>
                <a:t>Evidence</a:t>
              </a:r>
            </a:p>
          </p:txBody>
        </p:sp>
        <p:sp>
          <p:nvSpPr>
            <p:cNvPr id="39" name="Rectangle 38"/>
            <p:cNvSpPr/>
            <p:nvPr/>
          </p:nvSpPr>
          <p:spPr>
            <a:xfrm>
              <a:off x="7333785" y="6463334"/>
              <a:ext cx="2467208" cy="390293"/>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p:cNvSpPr/>
            <p:nvPr/>
          </p:nvSpPr>
          <p:spPr>
            <a:xfrm>
              <a:off x="9800993" y="6467707"/>
              <a:ext cx="2394722" cy="390293"/>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p:cNvSpPr txBox="1"/>
            <p:nvPr/>
          </p:nvSpPr>
          <p:spPr>
            <a:xfrm>
              <a:off x="2401228" y="6364645"/>
              <a:ext cx="2462560" cy="369332"/>
            </a:xfrm>
            <a:prstGeom prst="rect">
              <a:avLst/>
            </a:prstGeom>
            <a:noFill/>
          </p:spPr>
          <p:txBody>
            <a:bodyPr wrap="square" rtlCol="0" anchor="ctr">
              <a:spAutoFit/>
            </a:bodyPr>
            <a:lstStyle/>
            <a:p>
              <a:pPr algn="ctr"/>
              <a:r>
                <a:rPr lang="en-US" dirty="0">
                  <a:solidFill>
                    <a:schemeClr val="bg1"/>
                  </a:solidFill>
                </a:rPr>
                <a:t>About You</a:t>
              </a:r>
            </a:p>
          </p:txBody>
        </p:sp>
        <p:sp>
          <p:nvSpPr>
            <p:cNvPr id="42" name="TextBox 41"/>
            <p:cNvSpPr txBox="1"/>
            <p:nvPr/>
          </p:nvSpPr>
          <p:spPr>
            <a:xfrm>
              <a:off x="7329137" y="6486482"/>
              <a:ext cx="2476504" cy="369332"/>
            </a:xfrm>
            <a:prstGeom prst="rect">
              <a:avLst/>
            </a:prstGeom>
            <a:noFill/>
          </p:spPr>
          <p:txBody>
            <a:bodyPr wrap="square" rtlCol="0" anchor="ctr">
              <a:spAutoFit/>
            </a:bodyPr>
            <a:lstStyle/>
            <a:p>
              <a:pPr algn="ctr"/>
              <a:r>
                <a:rPr lang="en-US" dirty="0">
                  <a:solidFill>
                    <a:schemeClr val="bg1"/>
                  </a:solidFill>
                </a:rPr>
                <a:t>Additional Information</a:t>
              </a:r>
            </a:p>
          </p:txBody>
        </p:sp>
        <p:sp>
          <p:nvSpPr>
            <p:cNvPr id="43" name="TextBox 42"/>
            <p:cNvSpPr txBox="1"/>
            <p:nvPr/>
          </p:nvSpPr>
          <p:spPr>
            <a:xfrm>
              <a:off x="9800994" y="6469049"/>
              <a:ext cx="2394722" cy="369332"/>
            </a:xfrm>
            <a:prstGeom prst="rect">
              <a:avLst/>
            </a:prstGeom>
            <a:noFill/>
          </p:spPr>
          <p:txBody>
            <a:bodyPr wrap="square" rtlCol="0" anchor="ctr">
              <a:spAutoFit/>
            </a:bodyPr>
            <a:lstStyle/>
            <a:p>
              <a:pPr algn="ctr"/>
              <a:r>
                <a:rPr lang="en-US" dirty="0">
                  <a:solidFill>
                    <a:schemeClr val="bg1"/>
                  </a:solidFill>
                </a:rPr>
                <a:t>Review and Submit</a:t>
              </a:r>
            </a:p>
          </p:txBody>
        </p:sp>
      </p:grpSp>
      <p:sp>
        <p:nvSpPr>
          <p:cNvPr id="19" name="Title 1"/>
          <p:cNvSpPr txBox="1">
            <a:spLocks/>
          </p:cNvSpPr>
          <p:nvPr/>
        </p:nvSpPr>
        <p:spPr>
          <a:xfrm>
            <a:off x="596670" y="214576"/>
            <a:ext cx="4592444" cy="19456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Your immigration information</a:t>
            </a:r>
          </a:p>
        </p:txBody>
      </p:sp>
      <p:sp>
        <p:nvSpPr>
          <p:cNvPr id="20" name="Content Placeholder 2"/>
          <p:cNvSpPr txBox="1">
            <a:spLocks/>
          </p:cNvSpPr>
          <p:nvPr/>
        </p:nvSpPr>
        <p:spPr>
          <a:xfrm>
            <a:off x="596670" y="2167499"/>
            <a:ext cx="4592444" cy="38676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The SEVIS Number can be found at the top of your Form I-20. It starts with the letter N.</a:t>
            </a:r>
          </a:p>
          <a:p>
            <a:pPr marL="0" indent="0">
              <a:buNone/>
            </a:pP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2847" y="300345"/>
            <a:ext cx="4205302" cy="5870575"/>
          </a:xfrm>
          <a:prstGeom prst="rect">
            <a:avLst/>
          </a:prstGeom>
        </p:spPr>
      </p:pic>
    </p:spTree>
    <p:extLst>
      <p:ext uri="{BB962C8B-B14F-4D97-AF65-F5344CB8AC3E}">
        <p14:creationId xmlns:p14="http://schemas.microsoft.com/office/powerpoint/2010/main" val="18203217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0"/>
            <a:ext cx="12192000" cy="1906859"/>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itle 1"/>
          <p:cNvSpPr txBox="1">
            <a:spLocks/>
          </p:cNvSpPr>
          <p:nvPr/>
        </p:nvSpPr>
        <p:spPr>
          <a:xfrm>
            <a:off x="596669" y="248029"/>
            <a:ext cx="8490918" cy="19456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bg1"/>
                </a:solidFill>
              </a:rPr>
              <a:t>STANDARD OPT FILING DEADLINES!</a:t>
            </a:r>
            <a:endParaRPr lang="en-US" dirty="0">
              <a:solidFill>
                <a:schemeClr val="bg1"/>
              </a:solidFill>
            </a:endParaRPr>
          </a:p>
        </p:txBody>
      </p:sp>
      <p:sp>
        <p:nvSpPr>
          <p:cNvPr id="20" name="Content Placeholder 2"/>
          <p:cNvSpPr txBox="1">
            <a:spLocks/>
          </p:cNvSpPr>
          <p:nvPr/>
        </p:nvSpPr>
        <p:spPr>
          <a:xfrm>
            <a:off x="704246" y="2522342"/>
            <a:ext cx="10721820" cy="386767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ea typeface="+mn-lt"/>
                <a:cs typeface="+mn-lt"/>
              </a:rPr>
              <a:t>USCIS must receive your I-765 application:</a:t>
            </a:r>
          </a:p>
          <a:p>
            <a:r>
              <a:rPr lang="en-US" dirty="0">
                <a:ea typeface="+mn-lt"/>
                <a:cs typeface="+mn-lt"/>
              </a:rPr>
              <a:t>No sooner than 90 days before you graduate and </a:t>
            </a:r>
            <a:r>
              <a:rPr lang="en-US" b="1" dirty="0">
                <a:ea typeface="+mn-lt"/>
                <a:cs typeface="+mn-lt"/>
              </a:rPr>
              <a:t>no later than 60 days </a:t>
            </a:r>
            <a:r>
              <a:rPr lang="en-US" dirty="0">
                <a:ea typeface="+mn-lt"/>
                <a:cs typeface="+mn-lt"/>
              </a:rPr>
              <a:t>after you graduate; and</a:t>
            </a:r>
          </a:p>
          <a:p>
            <a:r>
              <a:rPr lang="en-US" dirty="0">
                <a:cs typeface="Calibri" panose="020F0502020204030204"/>
              </a:rPr>
              <a:t>No later than 30 days </a:t>
            </a:r>
            <a:r>
              <a:rPr lang="en-US" dirty="0">
                <a:ea typeface="+mn-lt"/>
                <a:cs typeface="+mn-lt"/>
              </a:rPr>
              <a:t>from the date the DSO recommended the OPT in SEVIS (on your I-20).</a:t>
            </a:r>
          </a:p>
          <a:p>
            <a:endParaRPr lang="en-US" dirty="0">
              <a:cs typeface="Calibri" panose="020F0502020204030204"/>
            </a:endParaRPr>
          </a:p>
          <a:p>
            <a:endParaRPr lang="en-US" dirty="0">
              <a:cs typeface="Calibri" panose="020F0502020204030204"/>
            </a:endParaRPr>
          </a:p>
          <a:p>
            <a:pPr marL="0" indent="0">
              <a:buNone/>
            </a:pPr>
            <a:r>
              <a:rPr lang="en-US" dirty="0">
                <a:cs typeface="Calibri" panose="020F0502020204030204"/>
              </a:rPr>
              <a:t>If you have any questions about the timing, please contact our office.</a:t>
            </a:r>
          </a:p>
        </p:txBody>
      </p:sp>
    </p:spTree>
    <p:extLst>
      <p:ext uri="{BB962C8B-B14F-4D97-AF65-F5344CB8AC3E}">
        <p14:creationId xmlns:p14="http://schemas.microsoft.com/office/powerpoint/2010/main" val="15105557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898996" y="0"/>
            <a:ext cx="6293004" cy="6858000"/>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p:cNvGrpSpPr/>
          <p:nvPr/>
        </p:nvGrpSpPr>
        <p:grpSpPr>
          <a:xfrm>
            <a:off x="0" y="6262171"/>
            <a:ext cx="12195716" cy="609477"/>
            <a:chOff x="0" y="6248523"/>
            <a:chExt cx="12195716" cy="609477"/>
          </a:xfrm>
        </p:grpSpPr>
        <p:sp>
          <p:nvSpPr>
            <p:cNvPr id="34" name="Rectangle 33"/>
            <p:cNvSpPr/>
            <p:nvPr/>
          </p:nvSpPr>
          <p:spPr>
            <a:xfrm>
              <a:off x="4648" y="6484295"/>
              <a:ext cx="2401224" cy="369332"/>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p:cNvSpPr txBox="1"/>
            <p:nvPr/>
          </p:nvSpPr>
          <p:spPr>
            <a:xfrm>
              <a:off x="0" y="6478187"/>
              <a:ext cx="2381708" cy="369332"/>
            </a:xfrm>
            <a:prstGeom prst="rect">
              <a:avLst/>
            </a:prstGeom>
            <a:noFill/>
          </p:spPr>
          <p:txBody>
            <a:bodyPr wrap="square" rtlCol="0" anchor="ctr">
              <a:spAutoFit/>
            </a:bodyPr>
            <a:lstStyle/>
            <a:p>
              <a:pPr algn="ctr"/>
              <a:r>
                <a:rPr lang="en-US" dirty="0">
                  <a:solidFill>
                    <a:schemeClr val="bg1"/>
                  </a:solidFill>
                </a:rPr>
                <a:t>Getting Started</a:t>
              </a:r>
            </a:p>
          </p:txBody>
        </p:sp>
        <p:sp>
          <p:nvSpPr>
            <p:cNvPr id="36" name="Rectangle 35"/>
            <p:cNvSpPr/>
            <p:nvPr/>
          </p:nvSpPr>
          <p:spPr>
            <a:xfrm>
              <a:off x="4861928" y="6463333"/>
              <a:ext cx="2473715" cy="390293"/>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2399369" y="6248523"/>
              <a:ext cx="2467208" cy="606444"/>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p:cNvSpPr txBox="1"/>
            <p:nvPr/>
          </p:nvSpPr>
          <p:spPr>
            <a:xfrm>
              <a:off x="4857280" y="6469049"/>
              <a:ext cx="2471856" cy="369332"/>
            </a:xfrm>
            <a:prstGeom prst="rect">
              <a:avLst/>
            </a:prstGeom>
            <a:noFill/>
          </p:spPr>
          <p:txBody>
            <a:bodyPr wrap="square" rtlCol="0" anchor="ctr">
              <a:spAutoFit/>
            </a:bodyPr>
            <a:lstStyle/>
            <a:p>
              <a:pPr algn="ctr"/>
              <a:r>
                <a:rPr lang="en-US" dirty="0">
                  <a:solidFill>
                    <a:schemeClr val="bg1"/>
                  </a:solidFill>
                </a:rPr>
                <a:t>Evidence</a:t>
              </a:r>
            </a:p>
          </p:txBody>
        </p:sp>
        <p:sp>
          <p:nvSpPr>
            <p:cNvPr id="39" name="Rectangle 38"/>
            <p:cNvSpPr/>
            <p:nvPr/>
          </p:nvSpPr>
          <p:spPr>
            <a:xfrm>
              <a:off x="7333785" y="6463334"/>
              <a:ext cx="2467208" cy="390293"/>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p:cNvSpPr/>
            <p:nvPr/>
          </p:nvSpPr>
          <p:spPr>
            <a:xfrm>
              <a:off x="9800993" y="6467707"/>
              <a:ext cx="2394722" cy="390293"/>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p:cNvSpPr txBox="1"/>
            <p:nvPr/>
          </p:nvSpPr>
          <p:spPr>
            <a:xfrm>
              <a:off x="2401228" y="6364645"/>
              <a:ext cx="2462560" cy="369332"/>
            </a:xfrm>
            <a:prstGeom prst="rect">
              <a:avLst/>
            </a:prstGeom>
            <a:noFill/>
          </p:spPr>
          <p:txBody>
            <a:bodyPr wrap="square" rtlCol="0" anchor="ctr">
              <a:spAutoFit/>
            </a:bodyPr>
            <a:lstStyle/>
            <a:p>
              <a:pPr algn="ctr"/>
              <a:r>
                <a:rPr lang="en-US" dirty="0">
                  <a:solidFill>
                    <a:schemeClr val="bg1"/>
                  </a:solidFill>
                </a:rPr>
                <a:t>About You</a:t>
              </a:r>
            </a:p>
          </p:txBody>
        </p:sp>
        <p:sp>
          <p:nvSpPr>
            <p:cNvPr id="42" name="TextBox 41"/>
            <p:cNvSpPr txBox="1"/>
            <p:nvPr/>
          </p:nvSpPr>
          <p:spPr>
            <a:xfrm>
              <a:off x="7329137" y="6486482"/>
              <a:ext cx="2476504" cy="369332"/>
            </a:xfrm>
            <a:prstGeom prst="rect">
              <a:avLst/>
            </a:prstGeom>
            <a:noFill/>
          </p:spPr>
          <p:txBody>
            <a:bodyPr wrap="square" rtlCol="0" anchor="ctr">
              <a:spAutoFit/>
            </a:bodyPr>
            <a:lstStyle/>
            <a:p>
              <a:pPr algn="ctr"/>
              <a:r>
                <a:rPr lang="en-US" dirty="0">
                  <a:solidFill>
                    <a:schemeClr val="bg1"/>
                  </a:solidFill>
                </a:rPr>
                <a:t>Additional Information</a:t>
              </a:r>
            </a:p>
          </p:txBody>
        </p:sp>
        <p:sp>
          <p:nvSpPr>
            <p:cNvPr id="43" name="TextBox 42"/>
            <p:cNvSpPr txBox="1"/>
            <p:nvPr/>
          </p:nvSpPr>
          <p:spPr>
            <a:xfrm>
              <a:off x="9800994" y="6469049"/>
              <a:ext cx="2394722" cy="369332"/>
            </a:xfrm>
            <a:prstGeom prst="rect">
              <a:avLst/>
            </a:prstGeom>
            <a:noFill/>
          </p:spPr>
          <p:txBody>
            <a:bodyPr wrap="square" rtlCol="0" anchor="ctr">
              <a:spAutoFit/>
            </a:bodyPr>
            <a:lstStyle/>
            <a:p>
              <a:pPr algn="ctr"/>
              <a:r>
                <a:rPr lang="en-US" dirty="0">
                  <a:solidFill>
                    <a:schemeClr val="bg1"/>
                  </a:solidFill>
                </a:rPr>
                <a:t>Review and Submit</a:t>
              </a:r>
            </a:p>
          </p:txBody>
        </p:sp>
      </p:grpSp>
      <p:sp>
        <p:nvSpPr>
          <p:cNvPr id="19" name="Title 1"/>
          <p:cNvSpPr txBox="1">
            <a:spLocks/>
          </p:cNvSpPr>
          <p:nvPr/>
        </p:nvSpPr>
        <p:spPr>
          <a:xfrm>
            <a:off x="596670" y="214576"/>
            <a:ext cx="4592444" cy="19456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Other information</a:t>
            </a:r>
          </a:p>
        </p:txBody>
      </p:sp>
      <p:sp>
        <p:nvSpPr>
          <p:cNvPr id="20" name="Content Placeholder 2"/>
          <p:cNvSpPr txBox="1">
            <a:spLocks/>
          </p:cNvSpPr>
          <p:nvPr/>
        </p:nvSpPr>
        <p:spPr>
          <a:xfrm>
            <a:off x="596670" y="2022533"/>
            <a:ext cx="4592444" cy="38676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A-Number</a:t>
            </a:r>
          </a:p>
          <a:p>
            <a:r>
              <a:rPr lang="en-US" dirty="0"/>
              <a:t>If you have previously applied for OPT, the A-Number is listed on your EAD card as USCIS#</a:t>
            </a:r>
          </a:p>
          <a:p>
            <a:r>
              <a:rPr lang="en-US" dirty="0"/>
              <a:t>If you do not have an EAD card or do not know of an A-Number, check the box.</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36098" t="7899" r="3223" b="56925"/>
          <a:stretch/>
        </p:blipFill>
        <p:spPr>
          <a:xfrm>
            <a:off x="6413809" y="2160178"/>
            <a:ext cx="5263378" cy="2181712"/>
          </a:xfrm>
          <a:prstGeom prst="rect">
            <a:avLst/>
          </a:prstGeom>
        </p:spPr>
      </p:pic>
    </p:spTree>
    <p:extLst>
      <p:ext uri="{BB962C8B-B14F-4D97-AF65-F5344CB8AC3E}">
        <p14:creationId xmlns:p14="http://schemas.microsoft.com/office/powerpoint/2010/main" val="26452270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898996" y="0"/>
            <a:ext cx="6293004" cy="6858000"/>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p:cNvGrpSpPr/>
          <p:nvPr/>
        </p:nvGrpSpPr>
        <p:grpSpPr>
          <a:xfrm>
            <a:off x="0" y="6262171"/>
            <a:ext cx="12195716" cy="609477"/>
            <a:chOff x="0" y="6248523"/>
            <a:chExt cx="12195716" cy="609477"/>
          </a:xfrm>
        </p:grpSpPr>
        <p:sp>
          <p:nvSpPr>
            <p:cNvPr id="34" name="Rectangle 33"/>
            <p:cNvSpPr/>
            <p:nvPr/>
          </p:nvSpPr>
          <p:spPr>
            <a:xfrm>
              <a:off x="4648" y="6484295"/>
              <a:ext cx="2401224" cy="369332"/>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p:cNvSpPr txBox="1"/>
            <p:nvPr/>
          </p:nvSpPr>
          <p:spPr>
            <a:xfrm>
              <a:off x="0" y="6478187"/>
              <a:ext cx="2381708" cy="369332"/>
            </a:xfrm>
            <a:prstGeom prst="rect">
              <a:avLst/>
            </a:prstGeom>
            <a:noFill/>
          </p:spPr>
          <p:txBody>
            <a:bodyPr wrap="square" rtlCol="0" anchor="ctr">
              <a:spAutoFit/>
            </a:bodyPr>
            <a:lstStyle/>
            <a:p>
              <a:pPr algn="ctr"/>
              <a:r>
                <a:rPr lang="en-US" dirty="0">
                  <a:solidFill>
                    <a:schemeClr val="bg1"/>
                  </a:solidFill>
                </a:rPr>
                <a:t>Getting Started</a:t>
              </a:r>
            </a:p>
          </p:txBody>
        </p:sp>
        <p:sp>
          <p:nvSpPr>
            <p:cNvPr id="36" name="Rectangle 35"/>
            <p:cNvSpPr/>
            <p:nvPr/>
          </p:nvSpPr>
          <p:spPr>
            <a:xfrm>
              <a:off x="4861928" y="6463333"/>
              <a:ext cx="2473715" cy="390293"/>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2399369" y="6248523"/>
              <a:ext cx="2467208" cy="606444"/>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p:cNvSpPr txBox="1"/>
            <p:nvPr/>
          </p:nvSpPr>
          <p:spPr>
            <a:xfrm>
              <a:off x="4857280" y="6469049"/>
              <a:ext cx="2471856" cy="369332"/>
            </a:xfrm>
            <a:prstGeom prst="rect">
              <a:avLst/>
            </a:prstGeom>
            <a:noFill/>
          </p:spPr>
          <p:txBody>
            <a:bodyPr wrap="square" rtlCol="0" anchor="ctr">
              <a:spAutoFit/>
            </a:bodyPr>
            <a:lstStyle/>
            <a:p>
              <a:pPr algn="ctr"/>
              <a:r>
                <a:rPr lang="en-US" dirty="0">
                  <a:solidFill>
                    <a:schemeClr val="bg1"/>
                  </a:solidFill>
                </a:rPr>
                <a:t>Evidence</a:t>
              </a:r>
            </a:p>
          </p:txBody>
        </p:sp>
        <p:sp>
          <p:nvSpPr>
            <p:cNvPr id="39" name="Rectangle 38"/>
            <p:cNvSpPr/>
            <p:nvPr/>
          </p:nvSpPr>
          <p:spPr>
            <a:xfrm>
              <a:off x="7333785" y="6463334"/>
              <a:ext cx="2467208" cy="390293"/>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p:cNvSpPr/>
            <p:nvPr/>
          </p:nvSpPr>
          <p:spPr>
            <a:xfrm>
              <a:off x="9800993" y="6467707"/>
              <a:ext cx="2394722" cy="390293"/>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p:cNvSpPr txBox="1"/>
            <p:nvPr/>
          </p:nvSpPr>
          <p:spPr>
            <a:xfrm>
              <a:off x="2401228" y="6364645"/>
              <a:ext cx="2462560" cy="369332"/>
            </a:xfrm>
            <a:prstGeom prst="rect">
              <a:avLst/>
            </a:prstGeom>
            <a:noFill/>
          </p:spPr>
          <p:txBody>
            <a:bodyPr wrap="square" rtlCol="0" anchor="ctr">
              <a:spAutoFit/>
            </a:bodyPr>
            <a:lstStyle/>
            <a:p>
              <a:pPr algn="ctr"/>
              <a:r>
                <a:rPr lang="en-US" dirty="0">
                  <a:solidFill>
                    <a:schemeClr val="bg1"/>
                  </a:solidFill>
                </a:rPr>
                <a:t>About You</a:t>
              </a:r>
            </a:p>
          </p:txBody>
        </p:sp>
        <p:sp>
          <p:nvSpPr>
            <p:cNvPr id="42" name="TextBox 41"/>
            <p:cNvSpPr txBox="1"/>
            <p:nvPr/>
          </p:nvSpPr>
          <p:spPr>
            <a:xfrm>
              <a:off x="7329137" y="6486482"/>
              <a:ext cx="2476504" cy="369332"/>
            </a:xfrm>
            <a:prstGeom prst="rect">
              <a:avLst/>
            </a:prstGeom>
            <a:noFill/>
          </p:spPr>
          <p:txBody>
            <a:bodyPr wrap="square" rtlCol="0" anchor="ctr">
              <a:spAutoFit/>
            </a:bodyPr>
            <a:lstStyle/>
            <a:p>
              <a:pPr algn="ctr"/>
              <a:r>
                <a:rPr lang="en-US" dirty="0">
                  <a:solidFill>
                    <a:schemeClr val="bg1"/>
                  </a:solidFill>
                </a:rPr>
                <a:t>Additional Information</a:t>
              </a:r>
            </a:p>
          </p:txBody>
        </p:sp>
        <p:sp>
          <p:nvSpPr>
            <p:cNvPr id="43" name="TextBox 42"/>
            <p:cNvSpPr txBox="1"/>
            <p:nvPr/>
          </p:nvSpPr>
          <p:spPr>
            <a:xfrm>
              <a:off x="9800994" y="6469049"/>
              <a:ext cx="2394722" cy="369332"/>
            </a:xfrm>
            <a:prstGeom prst="rect">
              <a:avLst/>
            </a:prstGeom>
            <a:noFill/>
          </p:spPr>
          <p:txBody>
            <a:bodyPr wrap="square" rtlCol="0" anchor="ctr">
              <a:spAutoFit/>
            </a:bodyPr>
            <a:lstStyle/>
            <a:p>
              <a:pPr algn="ctr"/>
              <a:r>
                <a:rPr lang="en-US" dirty="0">
                  <a:solidFill>
                    <a:schemeClr val="bg1"/>
                  </a:solidFill>
                </a:rPr>
                <a:t>Review and Submit</a:t>
              </a:r>
            </a:p>
          </p:txBody>
        </p:sp>
      </p:grpSp>
      <p:sp>
        <p:nvSpPr>
          <p:cNvPr id="19" name="Title 1"/>
          <p:cNvSpPr txBox="1">
            <a:spLocks/>
          </p:cNvSpPr>
          <p:nvPr/>
        </p:nvSpPr>
        <p:spPr>
          <a:xfrm>
            <a:off x="596670" y="214576"/>
            <a:ext cx="4592444" cy="19456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Other information</a:t>
            </a:r>
          </a:p>
        </p:txBody>
      </p:sp>
      <p:sp>
        <p:nvSpPr>
          <p:cNvPr id="20" name="Content Placeholder 2"/>
          <p:cNvSpPr txBox="1">
            <a:spLocks/>
          </p:cNvSpPr>
          <p:nvPr/>
        </p:nvSpPr>
        <p:spPr>
          <a:xfrm>
            <a:off x="596670" y="1777206"/>
            <a:ext cx="4592444" cy="386767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You will only have a USCIS Online Account Number if you have previously filed a form online. Your number will then automatically appear here.</a:t>
            </a:r>
          </a:p>
          <a:p>
            <a:r>
              <a:rPr lang="en-US" dirty="0"/>
              <a:t>If you do not have or know your my USCIS Online Account Number, please check the box.</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35941" t="46153" r="3223"/>
          <a:stretch/>
        </p:blipFill>
        <p:spPr>
          <a:xfrm>
            <a:off x="6496051" y="1815464"/>
            <a:ext cx="5098894" cy="3227072"/>
          </a:xfrm>
          <a:prstGeom prst="rect">
            <a:avLst/>
          </a:prstGeom>
        </p:spPr>
      </p:pic>
    </p:spTree>
    <p:extLst>
      <p:ext uri="{BB962C8B-B14F-4D97-AF65-F5344CB8AC3E}">
        <p14:creationId xmlns:p14="http://schemas.microsoft.com/office/powerpoint/2010/main" val="26410827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898996" y="0"/>
            <a:ext cx="6293004" cy="6858000"/>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p:cNvGrpSpPr/>
          <p:nvPr/>
        </p:nvGrpSpPr>
        <p:grpSpPr>
          <a:xfrm>
            <a:off x="0" y="6262171"/>
            <a:ext cx="12195716" cy="609477"/>
            <a:chOff x="0" y="6248523"/>
            <a:chExt cx="12195716" cy="609477"/>
          </a:xfrm>
        </p:grpSpPr>
        <p:sp>
          <p:nvSpPr>
            <p:cNvPr id="34" name="Rectangle 33"/>
            <p:cNvSpPr/>
            <p:nvPr/>
          </p:nvSpPr>
          <p:spPr>
            <a:xfrm>
              <a:off x="4648" y="6484295"/>
              <a:ext cx="2401224" cy="369332"/>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p:cNvSpPr txBox="1"/>
            <p:nvPr/>
          </p:nvSpPr>
          <p:spPr>
            <a:xfrm>
              <a:off x="0" y="6478187"/>
              <a:ext cx="2381708" cy="369332"/>
            </a:xfrm>
            <a:prstGeom prst="rect">
              <a:avLst/>
            </a:prstGeom>
            <a:noFill/>
          </p:spPr>
          <p:txBody>
            <a:bodyPr wrap="square" rtlCol="0" anchor="ctr">
              <a:spAutoFit/>
            </a:bodyPr>
            <a:lstStyle/>
            <a:p>
              <a:pPr algn="ctr"/>
              <a:r>
                <a:rPr lang="en-US" dirty="0">
                  <a:solidFill>
                    <a:schemeClr val="bg1"/>
                  </a:solidFill>
                </a:rPr>
                <a:t>Getting Started</a:t>
              </a:r>
            </a:p>
          </p:txBody>
        </p:sp>
        <p:sp>
          <p:nvSpPr>
            <p:cNvPr id="36" name="Rectangle 35"/>
            <p:cNvSpPr/>
            <p:nvPr/>
          </p:nvSpPr>
          <p:spPr>
            <a:xfrm>
              <a:off x="4861928" y="6463333"/>
              <a:ext cx="2473715" cy="390293"/>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2399369" y="6248523"/>
              <a:ext cx="2467208" cy="606444"/>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p:cNvSpPr txBox="1"/>
            <p:nvPr/>
          </p:nvSpPr>
          <p:spPr>
            <a:xfrm>
              <a:off x="4857280" y="6469049"/>
              <a:ext cx="2471856" cy="369332"/>
            </a:xfrm>
            <a:prstGeom prst="rect">
              <a:avLst/>
            </a:prstGeom>
            <a:noFill/>
          </p:spPr>
          <p:txBody>
            <a:bodyPr wrap="square" rtlCol="0" anchor="ctr">
              <a:spAutoFit/>
            </a:bodyPr>
            <a:lstStyle/>
            <a:p>
              <a:pPr algn="ctr"/>
              <a:r>
                <a:rPr lang="en-US" dirty="0">
                  <a:solidFill>
                    <a:schemeClr val="bg1"/>
                  </a:solidFill>
                </a:rPr>
                <a:t>Evidence</a:t>
              </a:r>
            </a:p>
          </p:txBody>
        </p:sp>
        <p:sp>
          <p:nvSpPr>
            <p:cNvPr id="39" name="Rectangle 38"/>
            <p:cNvSpPr/>
            <p:nvPr/>
          </p:nvSpPr>
          <p:spPr>
            <a:xfrm>
              <a:off x="7333785" y="6463334"/>
              <a:ext cx="2467208" cy="390293"/>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p:cNvSpPr/>
            <p:nvPr/>
          </p:nvSpPr>
          <p:spPr>
            <a:xfrm>
              <a:off x="9800993" y="6467707"/>
              <a:ext cx="2394722" cy="390293"/>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p:cNvSpPr txBox="1"/>
            <p:nvPr/>
          </p:nvSpPr>
          <p:spPr>
            <a:xfrm>
              <a:off x="2401228" y="6364645"/>
              <a:ext cx="2462560" cy="369332"/>
            </a:xfrm>
            <a:prstGeom prst="rect">
              <a:avLst/>
            </a:prstGeom>
            <a:noFill/>
          </p:spPr>
          <p:txBody>
            <a:bodyPr wrap="square" rtlCol="0" anchor="ctr">
              <a:spAutoFit/>
            </a:bodyPr>
            <a:lstStyle/>
            <a:p>
              <a:pPr algn="ctr"/>
              <a:r>
                <a:rPr lang="en-US" dirty="0">
                  <a:solidFill>
                    <a:schemeClr val="bg1"/>
                  </a:solidFill>
                </a:rPr>
                <a:t>About You</a:t>
              </a:r>
            </a:p>
          </p:txBody>
        </p:sp>
        <p:sp>
          <p:nvSpPr>
            <p:cNvPr id="42" name="TextBox 41"/>
            <p:cNvSpPr txBox="1"/>
            <p:nvPr/>
          </p:nvSpPr>
          <p:spPr>
            <a:xfrm>
              <a:off x="7329137" y="6486482"/>
              <a:ext cx="2476504" cy="369332"/>
            </a:xfrm>
            <a:prstGeom prst="rect">
              <a:avLst/>
            </a:prstGeom>
            <a:noFill/>
          </p:spPr>
          <p:txBody>
            <a:bodyPr wrap="square" rtlCol="0" anchor="ctr">
              <a:spAutoFit/>
            </a:bodyPr>
            <a:lstStyle/>
            <a:p>
              <a:pPr algn="ctr"/>
              <a:r>
                <a:rPr lang="en-US" dirty="0">
                  <a:solidFill>
                    <a:schemeClr val="bg1"/>
                  </a:solidFill>
                </a:rPr>
                <a:t>Additional Information</a:t>
              </a:r>
            </a:p>
          </p:txBody>
        </p:sp>
        <p:sp>
          <p:nvSpPr>
            <p:cNvPr id="43" name="TextBox 42"/>
            <p:cNvSpPr txBox="1"/>
            <p:nvPr/>
          </p:nvSpPr>
          <p:spPr>
            <a:xfrm>
              <a:off x="9800994" y="6469049"/>
              <a:ext cx="2394722" cy="369332"/>
            </a:xfrm>
            <a:prstGeom prst="rect">
              <a:avLst/>
            </a:prstGeom>
            <a:noFill/>
          </p:spPr>
          <p:txBody>
            <a:bodyPr wrap="square" rtlCol="0" anchor="ctr">
              <a:spAutoFit/>
            </a:bodyPr>
            <a:lstStyle/>
            <a:p>
              <a:pPr algn="ctr"/>
              <a:r>
                <a:rPr lang="en-US" dirty="0">
                  <a:solidFill>
                    <a:schemeClr val="bg1"/>
                  </a:solidFill>
                </a:rPr>
                <a:t>Review and Submit</a:t>
              </a:r>
            </a:p>
          </p:txBody>
        </p:sp>
      </p:grpSp>
      <p:sp>
        <p:nvSpPr>
          <p:cNvPr id="19" name="Title 1"/>
          <p:cNvSpPr txBox="1">
            <a:spLocks/>
          </p:cNvSpPr>
          <p:nvPr/>
        </p:nvSpPr>
        <p:spPr>
          <a:xfrm>
            <a:off x="596670" y="214576"/>
            <a:ext cx="4592444" cy="19456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Other information</a:t>
            </a:r>
          </a:p>
        </p:txBody>
      </p:sp>
      <p:sp>
        <p:nvSpPr>
          <p:cNvPr id="20" name="Content Placeholder 2"/>
          <p:cNvSpPr txBox="1">
            <a:spLocks/>
          </p:cNvSpPr>
          <p:nvPr/>
        </p:nvSpPr>
        <p:spPr>
          <a:xfrm>
            <a:off x="596670" y="2167499"/>
            <a:ext cx="4592444" cy="38676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If you already have a Social Security Card:</a:t>
            </a:r>
          </a:p>
          <a:p>
            <a:pPr marL="514350" indent="-514350">
              <a:buFont typeface="+mj-lt"/>
              <a:buAutoNum type="arabicPeriod"/>
            </a:pPr>
            <a:r>
              <a:rPr lang="en-US" dirty="0"/>
              <a:t>Select “Yes” for being issued one</a:t>
            </a:r>
          </a:p>
          <a:p>
            <a:pPr marL="514350" indent="-514350">
              <a:buFont typeface="+mj-lt"/>
              <a:buAutoNum type="arabicPeriod"/>
            </a:pPr>
            <a:r>
              <a:rPr lang="en-US" dirty="0"/>
              <a:t>Enter your SSN</a:t>
            </a:r>
          </a:p>
          <a:p>
            <a:pPr marL="514350" indent="-514350">
              <a:buFont typeface="+mj-lt"/>
              <a:buAutoNum type="arabicPeriod"/>
            </a:pPr>
            <a:r>
              <a:rPr lang="en-US" dirty="0">
                <a:solidFill>
                  <a:srgbClr val="FF0000"/>
                </a:solidFill>
              </a:rPr>
              <a:t>Select “No” for being issued a new one</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15388"/>
          <a:stretch/>
        </p:blipFill>
        <p:spPr>
          <a:xfrm>
            <a:off x="5497551" y="702252"/>
            <a:ext cx="6158339" cy="5303629"/>
          </a:xfrm>
          <a:prstGeom prst="rect">
            <a:avLst/>
          </a:prstGeom>
        </p:spPr>
      </p:pic>
    </p:spTree>
    <p:extLst>
      <p:ext uri="{BB962C8B-B14F-4D97-AF65-F5344CB8AC3E}">
        <p14:creationId xmlns:p14="http://schemas.microsoft.com/office/powerpoint/2010/main" val="7205976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898996" y="0"/>
            <a:ext cx="6293004" cy="6858000"/>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p:cNvGrpSpPr/>
          <p:nvPr/>
        </p:nvGrpSpPr>
        <p:grpSpPr>
          <a:xfrm>
            <a:off x="0" y="6262171"/>
            <a:ext cx="12195716" cy="609477"/>
            <a:chOff x="0" y="6248523"/>
            <a:chExt cx="12195716" cy="609477"/>
          </a:xfrm>
        </p:grpSpPr>
        <p:sp>
          <p:nvSpPr>
            <p:cNvPr id="34" name="Rectangle 33"/>
            <p:cNvSpPr/>
            <p:nvPr/>
          </p:nvSpPr>
          <p:spPr>
            <a:xfrm>
              <a:off x="4648" y="6484295"/>
              <a:ext cx="2401224" cy="369332"/>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p:cNvSpPr txBox="1"/>
            <p:nvPr/>
          </p:nvSpPr>
          <p:spPr>
            <a:xfrm>
              <a:off x="0" y="6478187"/>
              <a:ext cx="2381708" cy="369332"/>
            </a:xfrm>
            <a:prstGeom prst="rect">
              <a:avLst/>
            </a:prstGeom>
            <a:noFill/>
          </p:spPr>
          <p:txBody>
            <a:bodyPr wrap="square" rtlCol="0" anchor="ctr">
              <a:spAutoFit/>
            </a:bodyPr>
            <a:lstStyle/>
            <a:p>
              <a:pPr algn="ctr"/>
              <a:r>
                <a:rPr lang="en-US" dirty="0">
                  <a:solidFill>
                    <a:schemeClr val="bg1"/>
                  </a:solidFill>
                </a:rPr>
                <a:t>Getting Started</a:t>
              </a:r>
            </a:p>
          </p:txBody>
        </p:sp>
        <p:sp>
          <p:nvSpPr>
            <p:cNvPr id="36" name="Rectangle 35"/>
            <p:cNvSpPr/>
            <p:nvPr/>
          </p:nvSpPr>
          <p:spPr>
            <a:xfrm>
              <a:off x="4861928" y="6463333"/>
              <a:ext cx="2473715" cy="390293"/>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2399369" y="6248523"/>
              <a:ext cx="2467208" cy="606444"/>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p:cNvSpPr txBox="1"/>
            <p:nvPr/>
          </p:nvSpPr>
          <p:spPr>
            <a:xfrm>
              <a:off x="4857280" y="6469049"/>
              <a:ext cx="2471856" cy="369332"/>
            </a:xfrm>
            <a:prstGeom prst="rect">
              <a:avLst/>
            </a:prstGeom>
            <a:noFill/>
          </p:spPr>
          <p:txBody>
            <a:bodyPr wrap="square" rtlCol="0" anchor="ctr">
              <a:spAutoFit/>
            </a:bodyPr>
            <a:lstStyle/>
            <a:p>
              <a:pPr algn="ctr"/>
              <a:r>
                <a:rPr lang="en-US" dirty="0">
                  <a:solidFill>
                    <a:schemeClr val="bg1"/>
                  </a:solidFill>
                </a:rPr>
                <a:t>Evidence</a:t>
              </a:r>
            </a:p>
          </p:txBody>
        </p:sp>
        <p:sp>
          <p:nvSpPr>
            <p:cNvPr id="39" name="Rectangle 38"/>
            <p:cNvSpPr/>
            <p:nvPr/>
          </p:nvSpPr>
          <p:spPr>
            <a:xfrm>
              <a:off x="7333785" y="6463334"/>
              <a:ext cx="2467208" cy="390293"/>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p:cNvSpPr/>
            <p:nvPr/>
          </p:nvSpPr>
          <p:spPr>
            <a:xfrm>
              <a:off x="9800993" y="6467707"/>
              <a:ext cx="2394722" cy="390293"/>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p:cNvSpPr txBox="1"/>
            <p:nvPr/>
          </p:nvSpPr>
          <p:spPr>
            <a:xfrm>
              <a:off x="2401228" y="6364645"/>
              <a:ext cx="2462560" cy="369332"/>
            </a:xfrm>
            <a:prstGeom prst="rect">
              <a:avLst/>
            </a:prstGeom>
            <a:noFill/>
          </p:spPr>
          <p:txBody>
            <a:bodyPr wrap="square" rtlCol="0" anchor="ctr">
              <a:spAutoFit/>
            </a:bodyPr>
            <a:lstStyle/>
            <a:p>
              <a:pPr algn="ctr"/>
              <a:r>
                <a:rPr lang="en-US" dirty="0">
                  <a:solidFill>
                    <a:schemeClr val="bg1"/>
                  </a:solidFill>
                </a:rPr>
                <a:t>About You</a:t>
              </a:r>
            </a:p>
          </p:txBody>
        </p:sp>
        <p:sp>
          <p:nvSpPr>
            <p:cNvPr id="42" name="TextBox 41"/>
            <p:cNvSpPr txBox="1"/>
            <p:nvPr/>
          </p:nvSpPr>
          <p:spPr>
            <a:xfrm>
              <a:off x="7329137" y="6486482"/>
              <a:ext cx="2476504" cy="369332"/>
            </a:xfrm>
            <a:prstGeom prst="rect">
              <a:avLst/>
            </a:prstGeom>
            <a:noFill/>
          </p:spPr>
          <p:txBody>
            <a:bodyPr wrap="square" rtlCol="0" anchor="ctr">
              <a:spAutoFit/>
            </a:bodyPr>
            <a:lstStyle/>
            <a:p>
              <a:pPr algn="ctr"/>
              <a:r>
                <a:rPr lang="en-US" dirty="0">
                  <a:solidFill>
                    <a:schemeClr val="bg1"/>
                  </a:solidFill>
                </a:rPr>
                <a:t>Additional Information</a:t>
              </a:r>
            </a:p>
          </p:txBody>
        </p:sp>
        <p:sp>
          <p:nvSpPr>
            <p:cNvPr id="43" name="TextBox 42"/>
            <p:cNvSpPr txBox="1"/>
            <p:nvPr/>
          </p:nvSpPr>
          <p:spPr>
            <a:xfrm>
              <a:off x="9800994" y="6469049"/>
              <a:ext cx="2394722" cy="369332"/>
            </a:xfrm>
            <a:prstGeom prst="rect">
              <a:avLst/>
            </a:prstGeom>
            <a:noFill/>
          </p:spPr>
          <p:txBody>
            <a:bodyPr wrap="square" rtlCol="0" anchor="ctr">
              <a:spAutoFit/>
            </a:bodyPr>
            <a:lstStyle/>
            <a:p>
              <a:pPr algn="ctr"/>
              <a:r>
                <a:rPr lang="en-US" dirty="0">
                  <a:solidFill>
                    <a:schemeClr val="bg1"/>
                  </a:solidFill>
                </a:rPr>
                <a:t>Review and Submit</a:t>
              </a:r>
            </a:p>
          </p:txBody>
        </p:sp>
      </p:grpSp>
      <p:sp>
        <p:nvSpPr>
          <p:cNvPr id="19" name="Title 1"/>
          <p:cNvSpPr txBox="1">
            <a:spLocks/>
          </p:cNvSpPr>
          <p:nvPr/>
        </p:nvSpPr>
        <p:spPr>
          <a:xfrm>
            <a:off x="596670" y="214576"/>
            <a:ext cx="4592444" cy="19456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Other information</a:t>
            </a:r>
          </a:p>
        </p:txBody>
      </p:sp>
      <p:sp>
        <p:nvSpPr>
          <p:cNvPr id="20" name="Content Placeholder 2"/>
          <p:cNvSpPr txBox="1">
            <a:spLocks/>
          </p:cNvSpPr>
          <p:nvPr/>
        </p:nvSpPr>
        <p:spPr>
          <a:xfrm>
            <a:off x="596670" y="2167499"/>
            <a:ext cx="4592444" cy="38676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If you do not have a Social Security card: </a:t>
            </a:r>
          </a:p>
          <a:p>
            <a:pPr marL="514350" indent="-514350">
              <a:buFont typeface="+mj-lt"/>
              <a:buAutoNum type="arabicPeriod"/>
            </a:pPr>
            <a:r>
              <a:rPr lang="en-US" dirty="0"/>
              <a:t>Select “No” for having been issued one</a:t>
            </a:r>
          </a:p>
          <a:p>
            <a:pPr marL="514350" indent="-514350">
              <a:buFont typeface="+mj-lt"/>
              <a:buAutoNum type="arabicPeriod"/>
            </a:pPr>
            <a:r>
              <a:rPr lang="en-US" dirty="0"/>
              <a:t>Select “Yes” to be issued a Social Security card</a:t>
            </a:r>
          </a:p>
          <a:p>
            <a:pPr marL="514350" indent="-514350">
              <a:buFont typeface="+mj-lt"/>
              <a:buAutoNum type="arabicPeriod"/>
            </a:pPr>
            <a:r>
              <a:rPr lang="en-US" dirty="0"/>
              <a:t>Fill out the following boxes that show up</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2621"/>
          <a:stretch/>
        </p:blipFill>
        <p:spPr>
          <a:xfrm>
            <a:off x="6769254" y="1187378"/>
            <a:ext cx="4552487" cy="4254418"/>
          </a:xfrm>
          <a:prstGeom prst="rect">
            <a:avLst/>
          </a:prstGeom>
        </p:spPr>
      </p:pic>
    </p:spTree>
    <p:extLst>
      <p:ext uri="{BB962C8B-B14F-4D97-AF65-F5344CB8AC3E}">
        <p14:creationId xmlns:p14="http://schemas.microsoft.com/office/powerpoint/2010/main" val="42695692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898996" y="0"/>
            <a:ext cx="6293004" cy="6858000"/>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itle 1"/>
          <p:cNvSpPr txBox="1">
            <a:spLocks/>
          </p:cNvSpPr>
          <p:nvPr/>
        </p:nvSpPr>
        <p:spPr>
          <a:xfrm>
            <a:off x="665435" y="1901201"/>
            <a:ext cx="4592444" cy="19456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2 x 2 photo of you</a:t>
            </a:r>
          </a:p>
        </p:txBody>
      </p:sp>
      <p:sp>
        <p:nvSpPr>
          <p:cNvPr id="20" name="Content Placeholder 2"/>
          <p:cNvSpPr txBox="1">
            <a:spLocks/>
          </p:cNvSpPr>
          <p:nvPr/>
        </p:nvSpPr>
        <p:spPr>
          <a:xfrm>
            <a:off x="596670" y="2078754"/>
            <a:ext cx="4592444" cy="386767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cs typeface="Calibri"/>
            </a:endParaRPr>
          </a:p>
        </p:txBody>
      </p:sp>
      <p:pic>
        <p:nvPicPr>
          <p:cNvPr id="17" name="Picture 16"/>
          <p:cNvPicPr>
            <a:picLocks noChangeAspect="1"/>
          </p:cNvPicPr>
          <p:nvPr/>
        </p:nvPicPr>
        <p:blipFill rotWithShape="1">
          <a:blip r:embed="rId3">
            <a:extLst>
              <a:ext uri="{28A0092B-C50C-407E-A947-70E740481C1C}">
                <a14:useLocalDpi xmlns:a14="http://schemas.microsoft.com/office/drawing/2010/main" val="0"/>
              </a:ext>
            </a:extLst>
          </a:blip>
          <a:srcRect l="1822" r="15646"/>
          <a:stretch/>
        </p:blipFill>
        <p:spPr>
          <a:xfrm>
            <a:off x="5967761" y="814571"/>
            <a:ext cx="6155473" cy="4828478"/>
          </a:xfrm>
          <a:prstGeom prst="rect">
            <a:avLst/>
          </a:prstGeom>
        </p:spPr>
      </p:pic>
      <p:grpSp>
        <p:nvGrpSpPr>
          <p:cNvPr id="18" name="Group 17"/>
          <p:cNvGrpSpPr/>
          <p:nvPr/>
        </p:nvGrpSpPr>
        <p:grpSpPr>
          <a:xfrm>
            <a:off x="0" y="6242983"/>
            <a:ext cx="12195716" cy="615017"/>
            <a:chOff x="0" y="6242983"/>
            <a:chExt cx="12195716" cy="615017"/>
          </a:xfrm>
        </p:grpSpPr>
        <p:sp>
          <p:nvSpPr>
            <p:cNvPr id="21" name="Rectangle 20"/>
            <p:cNvSpPr/>
            <p:nvPr/>
          </p:nvSpPr>
          <p:spPr>
            <a:xfrm>
              <a:off x="4648" y="6484295"/>
              <a:ext cx="2401224" cy="369332"/>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p:cNvSpPr txBox="1"/>
            <p:nvPr/>
          </p:nvSpPr>
          <p:spPr>
            <a:xfrm>
              <a:off x="0" y="6478187"/>
              <a:ext cx="2381708" cy="369332"/>
            </a:xfrm>
            <a:prstGeom prst="rect">
              <a:avLst/>
            </a:prstGeom>
            <a:noFill/>
          </p:spPr>
          <p:txBody>
            <a:bodyPr wrap="square" rtlCol="0" anchor="ctr">
              <a:spAutoFit/>
            </a:bodyPr>
            <a:lstStyle/>
            <a:p>
              <a:pPr algn="ctr"/>
              <a:r>
                <a:rPr lang="en-US" dirty="0">
                  <a:solidFill>
                    <a:schemeClr val="bg1"/>
                  </a:solidFill>
                </a:rPr>
                <a:t>Getting Started</a:t>
              </a:r>
            </a:p>
          </p:txBody>
        </p:sp>
        <p:sp>
          <p:nvSpPr>
            <p:cNvPr id="23" name="Rectangle 22"/>
            <p:cNvSpPr/>
            <p:nvPr/>
          </p:nvSpPr>
          <p:spPr>
            <a:xfrm>
              <a:off x="4861929" y="6242983"/>
              <a:ext cx="2473715" cy="615017"/>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2399369" y="6478187"/>
              <a:ext cx="2467208" cy="376780"/>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p:cNvSpPr txBox="1"/>
            <p:nvPr/>
          </p:nvSpPr>
          <p:spPr>
            <a:xfrm>
              <a:off x="4854492" y="6357266"/>
              <a:ext cx="2471856" cy="369332"/>
            </a:xfrm>
            <a:prstGeom prst="rect">
              <a:avLst/>
            </a:prstGeom>
            <a:noFill/>
          </p:spPr>
          <p:txBody>
            <a:bodyPr wrap="square" rtlCol="0" anchor="ctr">
              <a:spAutoFit/>
            </a:bodyPr>
            <a:lstStyle/>
            <a:p>
              <a:pPr algn="ctr"/>
              <a:r>
                <a:rPr lang="en-US" dirty="0">
                  <a:solidFill>
                    <a:schemeClr val="bg1"/>
                  </a:solidFill>
                </a:rPr>
                <a:t>Evidence</a:t>
              </a:r>
            </a:p>
          </p:txBody>
        </p:sp>
        <p:sp>
          <p:nvSpPr>
            <p:cNvPr id="26" name="Rectangle 25"/>
            <p:cNvSpPr/>
            <p:nvPr/>
          </p:nvSpPr>
          <p:spPr>
            <a:xfrm>
              <a:off x="7333785" y="6463334"/>
              <a:ext cx="2467208" cy="390293"/>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9800993" y="6467707"/>
              <a:ext cx="2394722" cy="390293"/>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2402623" y="6488668"/>
              <a:ext cx="2462560" cy="369332"/>
            </a:xfrm>
            <a:prstGeom prst="rect">
              <a:avLst/>
            </a:prstGeom>
            <a:noFill/>
          </p:spPr>
          <p:txBody>
            <a:bodyPr wrap="square" rtlCol="0" anchor="ctr">
              <a:spAutoFit/>
            </a:bodyPr>
            <a:lstStyle/>
            <a:p>
              <a:pPr algn="ctr"/>
              <a:r>
                <a:rPr lang="en-US" dirty="0">
                  <a:solidFill>
                    <a:schemeClr val="bg1"/>
                  </a:solidFill>
                </a:rPr>
                <a:t>About You</a:t>
              </a:r>
            </a:p>
          </p:txBody>
        </p:sp>
        <p:sp>
          <p:nvSpPr>
            <p:cNvPr id="29" name="TextBox 28"/>
            <p:cNvSpPr txBox="1"/>
            <p:nvPr/>
          </p:nvSpPr>
          <p:spPr>
            <a:xfrm>
              <a:off x="7329137" y="6486482"/>
              <a:ext cx="2476504" cy="369332"/>
            </a:xfrm>
            <a:prstGeom prst="rect">
              <a:avLst/>
            </a:prstGeom>
            <a:noFill/>
          </p:spPr>
          <p:txBody>
            <a:bodyPr wrap="square" rtlCol="0" anchor="ctr">
              <a:spAutoFit/>
            </a:bodyPr>
            <a:lstStyle/>
            <a:p>
              <a:pPr algn="ctr"/>
              <a:r>
                <a:rPr lang="en-US" dirty="0">
                  <a:solidFill>
                    <a:schemeClr val="bg1"/>
                  </a:solidFill>
                </a:rPr>
                <a:t>Additional Information</a:t>
              </a:r>
            </a:p>
          </p:txBody>
        </p:sp>
        <p:sp>
          <p:nvSpPr>
            <p:cNvPr id="30" name="TextBox 29"/>
            <p:cNvSpPr txBox="1"/>
            <p:nvPr/>
          </p:nvSpPr>
          <p:spPr>
            <a:xfrm>
              <a:off x="9800994" y="6469049"/>
              <a:ext cx="2394722" cy="369332"/>
            </a:xfrm>
            <a:prstGeom prst="rect">
              <a:avLst/>
            </a:prstGeom>
            <a:noFill/>
          </p:spPr>
          <p:txBody>
            <a:bodyPr wrap="square" rtlCol="0" anchor="ctr">
              <a:spAutoFit/>
            </a:bodyPr>
            <a:lstStyle/>
            <a:p>
              <a:pPr algn="ctr"/>
              <a:r>
                <a:rPr lang="en-US" dirty="0">
                  <a:solidFill>
                    <a:schemeClr val="bg1"/>
                  </a:solidFill>
                </a:rPr>
                <a:t>Review and Submit</a:t>
              </a:r>
            </a:p>
          </p:txBody>
        </p:sp>
      </p:grpSp>
    </p:spTree>
    <p:extLst>
      <p:ext uri="{BB962C8B-B14F-4D97-AF65-F5344CB8AC3E}">
        <p14:creationId xmlns:p14="http://schemas.microsoft.com/office/powerpoint/2010/main" val="32772564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898996" y="0"/>
            <a:ext cx="6293004" cy="6858000"/>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itle 1"/>
          <p:cNvSpPr txBox="1">
            <a:spLocks/>
          </p:cNvSpPr>
          <p:nvPr/>
        </p:nvSpPr>
        <p:spPr>
          <a:xfrm>
            <a:off x="596670" y="214576"/>
            <a:ext cx="4592444" cy="19456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Form I-94</a:t>
            </a:r>
          </a:p>
        </p:txBody>
      </p:sp>
      <p:sp>
        <p:nvSpPr>
          <p:cNvPr id="20" name="Content Placeholder 2"/>
          <p:cNvSpPr txBox="1">
            <a:spLocks/>
          </p:cNvSpPr>
          <p:nvPr/>
        </p:nvSpPr>
        <p:spPr>
          <a:xfrm>
            <a:off x="596670" y="2033029"/>
            <a:ext cx="4592444" cy="4082825"/>
          </a:xfrm>
          <a:prstGeom prst="rect">
            <a:avLst/>
          </a:prstGeom>
        </p:spPr>
        <p:txBody>
          <a:bodyPr vert="horz" lIns="91440" tIns="45720" rIns="91440" bIns="45720" rtlCol="0" anchor="t">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t>You will upload your I-94 record here.</a:t>
            </a:r>
            <a:endParaRPr lang="en-US">
              <a:cs typeface="Calibri"/>
            </a:endParaRPr>
          </a:p>
          <a:p>
            <a:pPr>
              <a:buFont typeface="Arial"/>
              <a:buChar char="•"/>
            </a:pPr>
            <a:r>
              <a:rPr lang="en-US">
                <a:ea typeface="+mn-lt"/>
                <a:cs typeface="+mn-lt"/>
              </a:rPr>
              <a:t>Form I-94 can be found at </a:t>
            </a:r>
            <a:r>
              <a:rPr lang="en-US" dirty="0">
                <a:ea typeface="+mn-lt"/>
                <a:cs typeface="+mn-lt"/>
                <a:hlinkClick r:id="rId3"/>
              </a:rPr>
              <a:t>i94.cbp.dhs.gov</a:t>
            </a:r>
            <a:endParaRPr lang="en-US">
              <a:ea typeface="+mn-lt"/>
              <a:cs typeface="+mn-lt"/>
            </a:endParaRPr>
          </a:p>
          <a:p>
            <a:pPr>
              <a:buFont typeface="Arial"/>
              <a:buChar char="•"/>
            </a:pPr>
            <a:r>
              <a:rPr lang="en-US">
                <a:ea typeface="+mn-lt"/>
                <a:cs typeface="+mn-lt"/>
              </a:rPr>
              <a:t>Select “Get Most Recent I-94” and fill out the required information</a:t>
            </a:r>
            <a:endParaRPr lang="en-US"/>
          </a:p>
          <a:p>
            <a:pPr>
              <a:buFont typeface="Arial"/>
              <a:buChar char="•"/>
            </a:pPr>
            <a:r>
              <a:rPr lang="en-US">
                <a:cs typeface="Calibri"/>
              </a:rPr>
              <a:t>Select </a:t>
            </a:r>
            <a:r>
              <a:rPr lang="en-US" b="1">
                <a:cs typeface="Calibri"/>
              </a:rPr>
              <a:t>print </a:t>
            </a:r>
            <a:r>
              <a:rPr lang="en-US">
                <a:cs typeface="Calibri"/>
              </a:rPr>
              <a:t>to save the I-94 and upload it.</a:t>
            </a:r>
            <a:endParaRPr lang="en-US" dirty="0">
              <a:cs typeface="Calibri"/>
            </a:endParaRPr>
          </a:p>
          <a:p>
            <a:pPr>
              <a:buFont typeface="Arial"/>
              <a:buChar char="•"/>
            </a:pPr>
            <a:r>
              <a:rPr lang="en-US">
                <a:cs typeface="Calibri"/>
              </a:rPr>
              <a:t>If you have trouble finding your I-94, refer to the information on the USCIS website.</a:t>
            </a:r>
            <a:endParaRPr lang="en-US" dirty="0">
              <a:cs typeface="Calibri"/>
            </a:endParaRPr>
          </a:p>
          <a:p>
            <a:pPr marL="0" indent="0">
              <a:buNone/>
            </a:pPr>
            <a:endParaRPr lang="en-US" dirty="0">
              <a:cs typeface="Calibri"/>
            </a:endParaRPr>
          </a:p>
        </p:txBody>
      </p:sp>
      <p:grpSp>
        <p:nvGrpSpPr>
          <p:cNvPr id="18" name="Group 17"/>
          <p:cNvGrpSpPr/>
          <p:nvPr/>
        </p:nvGrpSpPr>
        <p:grpSpPr>
          <a:xfrm>
            <a:off x="0" y="6242983"/>
            <a:ext cx="12195716" cy="615017"/>
            <a:chOff x="0" y="6242983"/>
            <a:chExt cx="12195716" cy="615017"/>
          </a:xfrm>
        </p:grpSpPr>
        <p:sp>
          <p:nvSpPr>
            <p:cNvPr id="21" name="Rectangle 20"/>
            <p:cNvSpPr/>
            <p:nvPr/>
          </p:nvSpPr>
          <p:spPr>
            <a:xfrm>
              <a:off x="4648" y="6484295"/>
              <a:ext cx="2401224" cy="369332"/>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p:cNvSpPr txBox="1"/>
            <p:nvPr/>
          </p:nvSpPr>
          <p:spPr>
            <a:xfrm>
              <a:off x="0" y="6478187"/>
              <a:ext cx="2381708" cy="369332"/>
            </a:xfrm>
            <a:prstGeom prst="rect">
              <a:avLst/>
            </a:prstGeom>
            <a:noFill/>
          </p:spPr>
          <p:txBody>
            <a:bodyPr wrap="square" rtlCol="0" anchor="ctr">
              <a:spAutoFit/>
            </a:bodyPr>
            <a:lstStyle/>
            <a:p>
              <a:pPr algn="ctr"/>
              <a:r>
                <a:rPr lang="en-US" dirty="0">
                  <a:solidFill>
                    <a:schemeClr val="bg1"/>
                  </a:solidFill>
                </a:rPr>
                <a:t>Getting Started</a:t>
              </a:r>
            </a:p>
          </p:txBody>
        </p:sp>
        <p:sp>
          <p:nvSpPr>
            <p:cNvPr id="23" name="Rectangle 22"/>
            <p:cNvSpPr/>
            <p:nvPr/>
          </p:nvSpPr>
          <p:spPr>
            <a:xfrm>
              <a:off x="4861929" y="6242983"/>
              <a:ext cx="2473715" cy="615017"/>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2399369" y="6478187"/>
              <a:ext cx="2467208" cy="376780"/>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p:cNvSpPr txBox="1"/>
            <p:nvPr/>
          </p:nvSpPr>
          <p:spPr>
            <a:xfrm>
              <a:off x="4854492" y="6357266"/>
              <a:ext cx="2471856" cy="369332"/>
            </a:xfrm>
            <a:prstGeom prst="rect">
              <a:avLst/>
            </a:prstGeom>
            <a:noFill/>
          </p:spPr>
          <p:txBody>
            <a:bodyPr wrap="square" rtlCol="0" anchor="ctr">
              <a:spAutoFit/>
            </a:bodyPr>
            <a:lstStyle/>
            <a:p>
              <a:pPr algn="ctr"/>
              <a:r>
                <a:rPr lang="en-US" dirty="0">
                  <a:solidFill>
                    <a:schemeClr val="bg1"/>
                  </a:solidFill>
                </a:rPr>
                <a:t>Evidence</a:t>
              </a:r>
            </a:p>
          </p:txBody>
        </p:sp>
        <p:sp>
          <p:nvSpPr>
            <p:cNvPr id="26" name="Rectangle 25"/>
            <p:cNvSpPr/>
            <p:nvPr/>
          </p:nvSpPr>
          <p:spPr>
            <a:xfrm>
              <a:off x="7333785" y="6463334"/>
              <a:ext cx="2467208" cy="390293"/>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9800993" y="6467707"/>
              <a:ext cx="2394722" cy="390293"/>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2402623" y="6488668"/>
              <a:ext cx="2462560" cy="369332"/>
            </a:xfrm>
            <a:prstGeom prst="rect">
              <a:avLst/>
            </a:prstGeom>
            <a:noFill/>
          </p:spPr>
          <p:txBody>
            <a:bodyPr wrap="square" rtlCol="0" anchor="ctr">
              <a:spAutoFit/>
            </a:bodyPr>
            <a:lstStyle/>
            <a:p>
              <a:pPr algn="ctr"/>
              <a:r>
                <a:rPr lang="en-US" dirty="0">
                  <a:solidFill>
                    <a:schemeClr val="bg1"/>
                  </a:solidFill>
                </a:rPr>
                <a:t>About You</a:t>
              </a:r>
            </a:p>
          </p:txBody>
        </p:sp>
        <p:sp>
          <p:nvSpPr>
            <p:cNvPr id="29" name="TextBox 28"/>
            <p:cNvSpPr txBox="1"/>
            <p:nvPr/>
          </p:nvSpPr>
          <p:spPr>
            <a:xfrm>
              <a:off x="7329137" y="6486482"/>
              <a:ext cx="2476504" cy="369332"/>
            </a:xfrm>
            <a:prstGeom prst="rect">
              <a:avLst/>
            </a:prstGeom>
            <a:noFill/>
          </p:spPr>
          <p:txBody>
            <a:bodyPr wrap="square" rtlCol="0" anchor="ctr">
              <a:spAutoFit/>
            </a:bodyPr>
            <a:lstStyle/>
            <a:p>
              <a:pPr algn="ctr"/>
              <a:r>
                <a:rPr lang="en-US" dirty="0">
                  <a:solidFill>
                    <a:schemeClr val="bg1"/>
                  </a:solidFill>
                </a:rPr>
                <a:t>Additional Information</a:t>
              </a:r>
            </a:p>
          </p:txBody>
        </p:sp>
        <p:sp>
          <p:nvSpPr>
            <p:cNvPr id="30" name="TextBox 29"/>
            <p:cNvSpPr txBox="1"/>
            <p:nvPr/>
          </p:nvSpPr>
          <p:spPr>
            <a:xfrm>
              <a:off x="9800994" y="6469049"/>
              <a:ext cx="2394722" cy="369332"/>
            </a:xfrm>
            <a:prstGeom prst="rect">
              <a:avLst/>
            </a:prstGeom>
            <a:noFill/>
          </p:spPr>
          <p:txBody>
            <a:bodyPr wrap="square" rtlCol="0" anchor="ctr">
              <a:spAutoFit/>
            </a:bodyPr>
            <a:lstStyle/>
            <a:p>
              <a:pPr algn="ctr"/>
              <a:r>
                <a:rPr lang="en-US" dirty="0">
                  <a:solidFill>
                    <a:schemeClr val="bg1"/>
                  </a:solidFill>
                </a:rPr>
                <a:t>Review and Submit</a:t>
              </a:r>
            </a:p>
          </p:txBody>
        </p:sp>
      </p:grpSp>
      <p:pic>
        <p:nvPicPr>
          <p:cNvPr id="2" name="Picture 2" descr="Graphical user interface, text, application&#10;&#10;Description automatically generated">
            <a:extLst>
              <a:ext uri="{FF2B5EF4-FFF2-40B4-BE49-F238E27FC236}">
                <a16:creationId xmlns:a16="http://schemas.microsoft.com/office/drawing/2014/main" id="{D5442209-0A69-45FD-82D3-298E27E9E86C}"/>
              </a:ext>
            </a:extLst>
          </p:cNvPr>
          <p:cNvPicPr>
            <a:picLocks noChangeAspect="1"/>
          </p:cNvPicPr>
          <p:nvPr/>
        </p:nvPicPr>
        <p:blipFill>
          <a:blip r:embed="rId4"/>
          <a:stretch>
            <a:fillRect/>
          </a:stretch>
        </p:blipFill>
        <p:spPr>
          <a:xfrm>
            <a:off x="6140822" y="613822"/>
            <a:ext cx="5746378" cy="5307626"/>
          </a:xfrm>
          <a:prstGeom prst="rect">
            <a:avLst/>
          </a:prstGeom>
        </p:spPr>
      </p:pic>
    </p:spTree>
    <p:extLst>
      <p:ext uri="{BB962C8B-B14F-4D97-AF65-F5344CB8AC3E}">
        <p14:creationId xmlns:p14="http://schemas.microsoft.com/office/powerpoint/2010/main" val="33949375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898996" y="0"/>
            <a:ext cx="6293004" cy="6858000"/>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itle 1"/>
          <p:cNvSpPr txBox="1">
            <a:spLocks/>
          </p:cNvSpPr>
          <p:nvPr/>
        </p:nvSpPr>
        <p:spPr>
          <a:xfrm>
            <a:off x="596670" y="537305"/>
            <a:ext cx="4592444" cy="19456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Employment Authorization Document</a:t>
            </a:r>
          </a:p>
        </p:txBody>
      </p:sp>
      <p:sp>
        <p:nvSpPr>
          <p:cNvPr id="20" name="Content Placeholder 2"/>
          <p:cNvSpPr txBox="1">
            <a:spLocks/>
          </p:cNvSpPr>
          <p:nvPr/>
        </p:nvSpPr>
        <p:spPr>
          <a:xfrm>
            <a:off x="596670" y="2122676"/>
            <a:ext cx="4592444" cy="386767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cs typeface="Calibri"/>
            </a:endParaRPr>
          </a:p>
          <a:p>
            <a:r>
              <a:rPr lang="en-US" dirty="0">
                <a:ea typeface="+mn-lt"/>
                <a:cs typeface="+mn-lt"/>
              </a:rPr>
              <a:t>Please read the information provided to know what document to upload. </a:t>
            </a:r>
          </a:p>
        </p:txBody>
      </p:sp>
      <p:grpSp>
        <p:nvGrpSpPr>
          <p:cNvPr id="18" name="Group 17"/>
          <p:cNvGrpSpPr/>
          <p:nvPr/>
        </p:nvGrpSpPr>
        <p:grpSpPr>
          <a:xfrm>
            <a:off x="0" y="6242983"/>
            <a:ext cx="12195716" cy="615017"/>
            <a:chOff x="0" y="6242983"/>
            <a:chExt cx="12195716" cy="615017"/>
          </a:xfrm>
        </p:grpSpPr>
        <p:sp>
          <p:nvSpPr>
            <p:cNvPr id="21" name="Rectangle 20"/>
            <p:cNvSpPr/>
            <p:nvPr/>
          </p:nvSpPr>
          <p:spPr>
            <a:xfrm>
              <a:off x="4648" y="6484295"/>
              <a:ext cx="2401224" cy="369332"/>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p:cNvSpPr txBox="1"/>
            <p:nvPr/>
          </p:nvSpPr>
          <p:spPr>
            <a:xfrm>
              <a:off x="0" y="6478187"/>
              <a:ext cx="2381708" cy="369332"/>
            </a:xfrm>
            <a:prstGeom prst="rect">
              <a:avLst/>
            </a:prstGeom>
            <a:noFill/>
          </p:spPr>
          <p:txBody>
            <a:bodyPr wrap="square" rtlCol="0" anchor="ctr">
              <a:spAutoFit/>
            </a:bodyPr>
            <a:lstStyle/>
            <a:p>
              <a:pPr algn="ctr"/>
              <a:r>
                <a:rPr lang="en-US" dirty="0">
                  <a:solidFill>
                    <a:schemeClr val="bg1"/>
                  </a:solidFill>
                </a:rPr>
                <a:t>Getting Started</a:t>
              </a:r>
            </a:p>
          </p:txBody>
        </p:sp>
        <p:sp>
          <p:nvSpPr>
            <p:cNvPr id="23" name="Rectangle 22"/>
            <p:cNvSpPr/>
            <p:nvPr/>
          </p:nvSpPr>
          <p:spPr>
            <a:xfrm>
              <a:off x="4861929" y="6242983"/>
              <a:ext cx="2473715" cy="615017"/>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2399369" y="6478187"/>
              <a:ext cx="2467208" cy="376780"/>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p:cNvSpPr txBox="1"/>
            <p:nvPr/>
          </p:nvSpPr>
          <p:spPr>
            <a:xfrm>
              <a:off x="4854492" y="6357266"/>
              <a:ext cx="2471856" cy="369332"/>
            </a:xfrm>
            <a:prstGeom prst="rect">
              <a:avLst/>
            </a:prstGeom>
            <a:noFill/>
          </p:spPr>
          <p:txBody>
            <a:bodyPr wrap="square" rtlCol="0" anchor="ctr">
              <a:spAutoFit/>
            </a:bodyPr>
            <a:lstStyle/>
            <a:p>
              <a:pPr algn="ctr"/>
              <a:r>
                <a:rPr lang="en-US" dirty="0">
                  <a:solidFill>
                    <a:schemeClr val="bg1"/>
                  </a:solidFill>
                </a:rPr>
                <a:t>Evidence</a:t>
              </a:r>
            </a:p>
          </p:txBody>
        </p:sp>
        <p:sp>
          <p:nvSpPr>
            <p:cNvPr id="26" name="Rectangle 25"/>
            <p:cNvSpPr/>
            <p:nvPr/>
          </p:nvSpPr>
          <p:spPr>
            <a:xfrm>
              <a:off x="7333785" y="6463334"/>
              <a:ext cx="2467208" cy="390293"/>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9800993" y="6467707"/>
              <a:ext cx="2394722" cy="390293"/>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2402623" y="6488668"/>
              <a:ext cx="2462560" cy="369332"/>
            </a:xfrm>
            <a:prstGeom prst="rect">
              <a:avLst/>
            </a:prstGeom>
            <a:noFill/>
          </p:spPr>
          <p:txBody>
            <a:bodyPr wrap="square" rtlCol="0" anchor="ctr">
              <a:spAutoFit/>
            </a:bodyPr>
            <a:lstStyle/>
            <a:p>
              <a:pPr algn="ctr"/>
              <a:r>
                <a:rPr lang="en-US" dirty="0">
                  <a:solidFill>
                    <a:schemeClr val="bg1"/>
                  </a:solidFill>
                </a:rPr>
                <a:t>About You</a:t>
              </a:r>
            </a:p>
          </p:txBody>
        </p:sp>
        <p:sp>
          <p:nvSpPr>
            <p:cNvPr id="29" name="TextBox 28"/>
            <p:cNvSpPr txBox="1"/>
            <p:nvPr/>
          </p:nvSpPr>
          <p:spPr>
            <a:xfrm>
              <a:off x="7329137" y="6486482"/>
              <a:ext cx="2476504" cy="369332"/>
            </a:xfrm>
            <a:prstGeom prst="rect">
              <a:avLst/>
            </a:prstGeom>
            <a:noFill/>
          </p:spPr>
          <p:txBody>
            <a:bodyPr wrap="square" rtlCol="0" anchor="ctr">
              <a:spAutoFit/>
            </a:bodyPr>
            <a:lstStyle/>
            <a:p>
              <a:pPr algn="ctr"/>
              <a:r>
                <a:rPr lang="en-US" dirty="0">
                  <a:solidFill>
                    <a:schemeClr val="bg1"/>
                  </a:solidFill>
                </a:rPr>
                <a:t>Additional Information</a:t>
              </a:r>
            </a:p>
          </p:txBody>
        </p:sp>
        <p:sp>
          <p:nvSpPr>
            <p:cNvPr id="30" name="TextBox 29"/>
            <p:cNvSpPr txBox="1"/>
            <p:nvPr/>
          </p:nvSpPr>
          <p:spPr>
            <a:xfrm>
              <a:off x="9800994" y="6469049"/>
              <a:ext cx="2394722" cy="369332"/>
            </a:xfrm>
            <a:prstGeom prst="rect">
              <a:avLst/>
            </a:prstGeom>
            <a:noFill/>
          </p:spPr>
          <p:txBody>
            <a:bodyPr wrap="square" rtlCol="0" anchor="ctr">
              <a:spAutoFit/>
            </a:bodyPr>
            <a:lstStyle/>
            <a:p>
              <a:pPr algn="ctr"/>
              <a:r>
                <a:rPr lang="en-US" dirty="0">
                  <a:solidFill>
                    <a:schemeClr val="bg1"/>
                  </a:solidFill>
                </a:rPr>
                <a:t>Review and Submit</a:t>
              </a:r>
            </a:p>
          </p:txBody>
        </p:sp>
      </p:grpSp>
      <p:pic>
        <p:nvPicPr>
          <p:cNvPr id="2" name="Picture 2" descr="Graphical user interface, text, application&#10;&#10;Description automatically generated">
            <a:extLst>
              <a:ext uri="{FF2B5EF4-FFF2-40B4-BE49-F238E27FC236}">
                <a16:creationId xmlns:a16="http://schemas.microsoft.com/office/drawing/2014/main" id="{A83CBDFB-9F52-4D77-B01E-E3D2F31885AC}"/>
              </a:ext>
            </a:extLst>
          </p:cNvPr>
          <p:cNvPicPr>
            <a:picLocks noChangeAspect="1"/>
          </p:cNvPicPr>
          <p:nvPr/>
        </p:nvPicPr>
        <p:blipFill>
          <a:blip r:embed="rId3"/>
          <a:stretch>
            <a:fillRect/>
          </a:stretch>
        </p:blipFill>
        <p:spPr>
          <a:xfrm>
            <a:off x="5993016" y="1063366"/>
            <a:ext cx="6104964" cy="4116251"/>
          </a:xfrm>
          <a:prstGeom prst="rect">
            <a:avLst/>
          </a:prstGeom>
        </p:spPr>
      </p:pic>
      <p:sp>
        <p:nvSpPr>
          <p:cNvPr id="3" name="Rectangle 2">
            <a:extLst>
              <a:ext uri="{FF2B5EF4-FFF2-40B4-BE49-F238E27FC236}">
                <a16:creationId xmlns:a16="http://schemas.microsoft.com/office/drawing/2014/main" id="{58719FA6-0B0B-4136-957F-BBDC84CCB0AD}"/>
              </a:ext>
            </a:extLst>
          </p:cNvPr>
          <p:cNvSpPr/>
          <p:nvPr/>
        </p:nvSpPr>
        <p:spPr>
          <a:xfrm>
            <a:off x="8227127" y="1917337"/>
            <a:ext cx="3147732" cy="96333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5814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898996" y="0"/>
            <a:ext cx="6293004" cy="6858000"/>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itle 1"/>
          <p:cNvSpPr txBox="1">
            <a:spLocks/>
          </p:cNvSpPr>
          <p:nvPr/>
        </p:nvSpPr>
        <p:spPr>
          <a:xfrm>
            <a:off x="596670" y="474552"/>
            <a:ext cx="4592444" cy="19456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Previously authorized CPT</a:t>
            </a:r>
          </a:p>
          <a:p>
            <a:r>
              <a:rPr lang="en-US" b="1" dirty="0"/>
              <a:t>or OPT</a:t>
            </a:r>
          </a:p>
        </p:txBody>
      </p:sp>
      <p:sp>
        <p:nvSpPr>
          <p:cNvPr id="20" name="Content Placeholder 2"/>
          <p:cNvSpPr txBox="1">
            <a:spLocks/>
          </p:cNvSpPr>
          <p:nvPr/>
        </p:nvSpPr>
        <p:spPr>
          <a:xfrm>
            <a:off x="596670" y="2597805"/>
            <a:ext cx="4592444" cy="348219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cs typeface="Calibri"/>
              </a:rPr>
              <a:t>Upload CPT I-20s here. Make sure they are all signed by you with a black ink pen.</a:t>
            </a:r>
          </a:p>
        </p:txBody>
      </p:sp>
      <p:grpSp>
        <p:nvGrpSpPr>
          <p:cNvPr id="18" name="Group 17"/>
          <p:cNvGrpSpPr/>
          <p:nvPr/>
        </p:nvGrpSpPr>
        <p:grpSpPr>
          <a:xfrm>
            <a:off x="0" y="6242983"/>
            <a:ext cx="12195716" cy="615017"/>
            <a:chOff x="0" y="6242983"/>
            <a:chExt cx="12195716" cy="615017"/>
          </a:xfrm>
        </p:grpSpPr>
        <p:sp>
          <p:nvSpPr>
            <p:cNvPr id="21" name="Rectangle 20"/>
            <p:cNvSpPr/>
            <p:nvPr/>
          </p:nvSpPr>
          <p:spPr>
            <a:xfrm>
              <a:off x="4648" y="6484295"/>
              <a:ext cx="2401224" cy="369332"/>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p:cNvSpPr txBox="1"/>
            <p:nvPr/>
          </p:nvSpPr>
          <p:spPr>
            <a:xfrm>
              <a:off x="0" y="6478187"/>
              <a:ext cx="2381708" cy="369332"/>
            </a:xfrm>
            <a:prstGeom prst="rect">
              <a:avLst/>
            </a:prstGeom>
            <a:noFill/>
          </p:spPr>
          <p:txBody>
            <a:bodyPr wrap="square" rtlCol="0" anchor="ctr">
              <a:spAutoFit/>
            </a:bodyPr>
            <a:lstStyle/>
            <a:p>
              <a:pPr algn="ctr"/>
              <a:r>
                <a:rPr lang="en-US" dirty="0">
                  <a:solidFill>
                    <a:schemeClr val="bg1"/>
                  </a:solidFill>
                </a:rPr>
                <a:t>Getting Started</a:t>
              </a:r>
            </a:p>
          </p:txBody>
        </p:sp>
        <p:sp>
          <p:nvSpPr>
            <p:cNvPr id="23" name="Rectangle 22"/>
            <p:cNvSpPr/>
            <p:nvPr/>
          </p:nvSpPr>
          <p:spPr>
            <a:xfrm>
              <a:off x="4861929" y="6242983"/>
              <a:ext cx="2473715" cy="615017"/>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2399369" y="6478187"/>
              <a:ext cx="2467208" cy="376780"/>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p:cNvSpPr txBox="1"/>
            <p:nvPr/>
          </p:nvSpPr>
          <p:spPr>
            <a:xfrm>
              <a:off x="4854492" y="6357266"/>
              <a:ext cx="2471856" cy="369332"/>
            </a:xfrm>
            <a:prstGeom prst="rect">
              <a:avLst/>
            </a:prstGeom>
            <a:noFill/>
          </p:spPr>
          <p:txBody>
            <a:bodyPr wrap="square" rtlCol="0" anchor="ctr">
              <a:spAutoFit/>
            </a:bodyPr>
            <a:lstStyle/>
            <a:p>
              <a:pPr algn="ctr"/>
              <a:r>
                <a:rPr lang="en-US" dirty="0">
                  <a:solidFill>
                    <a:schemeClr val="bg1"/>
                  </a:solidFill>
                </a:rPr>
                <a:t>Evidence</a:t>
              </a:r>
            </a:p>
          </p:txBody>
        </p:sp>
        <p:sp>
          <p:nvSpPr>
            <p:cNvPr id="26" name="Rectangle 25"/>
            <p:cNvSpPr/>
            <p:nvPr/>
          </p:nvSpPr>
          <p:spPr>
            <a:xfrm>
              <a:off x="7333785" y="6463334"/>
              <a:ext cx="2467208" cy="390293"/>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9800993" y="6467707"/>
              <a:ext cx="2394722" cy="390293"/>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2402623" y="6488668"/>
              <a:ext cx="2462560" cy="369332"/>
            </a:xfrm>
            <a:prstGeom prst="rect">
              <a:avLst/>
            </a:prstGeom>
            <a:noFill/>
          </p:spPr>
          <p:txBody>
            <a:bodyPr wrap="square" rtlCol="0" anchor="ctr">
              <a:spAutoFit/>
            </a:bodyPr>
            <a:lstStyle/>
            <a:p>
              <a:pPr algn="ctr"/>
              <a:r>
                <a:rPr lang="en-US" dirty="0">
                  <a:solidFill>
                    <a:schemeClr val="bg1"/>
                  </a:solidFill>
                </a:rPr>
                <a:t>About You</a:t>
              </a:r>
            </a:p>
          </p:txBody>
        </p:sp>
        <p:sp>
          <p:nvSpPr>
            <p:cNvPr id="29" name="TextBox 28"/>
            <p:cNvSpPr txBox="1"/>
            <p:nvPr/>
          </p:nvSpPr>
          <p:spPr>
            <a:xfrm>
              <a:off x="7329137" y="6486482"/>
              <a:ext cx="2476504" cy="369332"/>
            </a:xfrm>
            <a:prstGeom prst="rect">
              <a:avLst/>
            </a:prstGeom>
            <a:noFill/>
          </p:spPr>
          <p:txBody>
            <a:bodyPr wrap="square" rtlCol="0" anchor="ctr">
              <a:spAutoFit/>
            </a:bodyPr>
            <a:lstStyle/>
            <a:p>
              <a:pPr algn="ctr"/>
              <a:r>
                <a:rPr lang="en-US" dirty="0">
                  <a:solidFill>
                    <a:schemeClr val="bg1"/>
                  </a:solidFill>
                </a:rPr>
                <a:t>Additional Information</a:t>
              </a:r>
            </a:p>
          </p:txBody>
        </p:sp>
        <p:sp>
          <p:nvSpPr>
            <p:cNvPr id="30" name="TextBox 29"/>
            <p:cNvSpPr txBox="1"/>
            <p:nvPr/>
          </p:nvSpPr>
          <p:spPr>
            <a:xfrm>
              <a:off x="9800994" y="6469049"/>
              <a:ext cx="2394722" cy="369332"/>
            </a:xfrm>
            <a:prstGeom prst="rect">
              <a:avLst/>
            </a:prstGeom>
            <a:noFill/>
          </p:spPr>
          <p:txBody>
            <a:bodyPr wrap="square" rtlCol="0" anchor="ctr">
              <a:spAutoFit/>
            </a:bodyPr>
            <a:lstStyle/>
            <a:p>
              <a:pPr algn="ctr"/>
              <a:r>
                <a:rPr lang="en-US" dirty="0">
                  <a:solidFill>
                    <a:schemeClr val="bg1"/>
                  </a:solidFill>
                </a:rPr>
                <a:t>Review and Submit</a:t>
              </a:r>
            </a:p>
          </p:txBody>
        </p:sp>
      </p:grpSp>
      <p:pic>
        <p:nvPicPr>
          <p:cNvPr id="2" name="Picture 2" descr="Graphical user interface, text, application&#10;&#10;Description automatically generated">
            <a:extLst>
              <a:ext uri="{FF2B5EF4-FFF2-40B4-BE49-F238E27FC236}">
                <a16:creationId xmlns:a16="http://schemas.microsoft.com/office/drawing/2014/main" id="{0BC4D3E0-2AF0-401D-8077-522CCA4B9B59}"/>
              </a:ext>
            </a:extLst>
          </p:cNvPr>
          <p:cNvPicPr>
            <a:picLocks noChangeAspect="1"/>
          </p:cNvPicPr>
          <p:nvPr/>
        </p:nvPicPr>
        <p:blipFill>
          <a:blip r:embed="rId3"/>
          <a:stretch>
            <a:fillRect/>
          </a:stretch>
        </p:blipFill>
        <p:spPr>
          <a:xfrm>
            <a:off x="5993016" y="1309403"/>
            <a:ext cx="6104964" cy="3686714"/>
          </a:xfrm>
          <a:prstGeom prst="rect">
            <a:avLst/>
          </a:prstGeom>
        </p:spPr>
      </p:pic>
    </p:spTree>
    <p:extLst>
      <p:ext uri="{BB962C8B-B14F-4D97-AF65-F5344CB8AC3E}">
        <p14:creationId xmlns:p14="http://schemas.microsoft.com/office/powerpoint/2010/main" val="22145693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898996" y="0"/>
            <a:ext cx="6293004" cy="6858000"/>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itle 1"/>
          <p:cNvSpPr txBox="1">
            <a:spLocks/>
          </p:cNvSpPr>
          <p:nvPr/>
        </p:nvSpPr>
        <p:spPr>
          <a:xfrm>
            <a:off x="596670" y="214576"/>
            <a:ext cx="4592444" cy="19456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Form I-20</a:t>
            </a:r>
          </a:p>
        </p:txBody>
      </p:sp>
      <p:sp>
        <p:nvSpPr>
          <p:cNvPr id="20" name="Content Placeholder 2"/>
          <p:cNvSpPr txBox="1">
            <a:spLocks/>
          </p:cNvSpPr>
          <p:nvPr/>
        </p:nvSpPr>
        <p:spPr>
          <a:xfrm>
            <a:off x="596670" y="2167499"/>
            <a:ext cx="4592444" cy="386767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cs typeface="Calibri"/>
            </a:endParaRPr>
          </a:p>
          <a:p>
            <a:pPr marL="0" indent="0">
              <a:buNone/>
            </a:pPr>
            <a:endParaRPr lang="en-US" dirty="0">
              <a:cs typeface="Calibri"/>
            </a:endParaRPr>
          </a:p>
        </p:txBody>
      </p:sp>
      <p:grpSp>
        <p:nvGrpSpPr>
          <p:cNvPr id="18" name="Group 17"/>
          <p:cNvGrpSpPr/>
          <p:nvPr/>
        </p:nvGrpSpPr>
        <p:grpSpPr>
          <a:xfrm>
            <a:off x="0" y="6242983"/>
            <a:ext cx="12195716" cy="615017"/>
            <a:chOff x="0" y="6242983"/>
            <a:chExt cx="12195716" cy="615017"/>
          </a:xfrm>
        </p:grpSpPr>
        <p:sp>
          <p:nvSpPr>
            <p:cNvPr id="21" name="Rectangle 20"/>
            <p:cNvSpPr/>
            <p:nvPr/>
          </p:nvSpPr>
          <p:spPr>
            <a:xfrm>
              <a:off x="4648" y="6484295"/>
              <a:ext cx="2401224" cy="369332"/>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p:cNvSpPr txBox="1"/>
            <p:nvPr/>
          </p:nvSpPr>
          <p:spPr>
            <a:xfrm>
              <a:off x="0" y="6478187"/>
              <a:ext cx="2381708" cy="369332"/>
            </a:xfrm>
            <a:prstGeom prst="rect">
              <a:avLst/>
            </a:prstGeom>
            <a:noFill/>
          </p:spPr>
          <p:txBody>
            <a:bodyPr wrap="square" rtlCol="0" anchor="ctr">
              <a:spAutoFit/>
            </a:bodyPr>
            <a:lstStyle/>
            <a:p>
              <a:pPr algn="ctr"/>
              <a:r>
                <a:rPr lang="en-US" dirty="0">
                  <a:solidFill>
                    <a:schemeClr val="bg1"/>
                  </a:solidFill>
                </a:rPr>
                <a:t>Getting Started</a:t>
              </a:r>
            </a:p>
          </p:txBody>
        </p:sp>
        <p:sp>
          <p:nvSpPr>
            <p:cNvPr id="23" name="Rectangle 22"/>
            <p:cNvSpPr/>
            <p:nvPr/>
          </p:nvSpPr>
          <p:spPr>
            <a:xfrm>
              <a:off x="4861929" y="6242983"/>
              <a:ext cx="2473715" cy="615017"/>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2399369" y="6478187"/>
              <a:ext cx="2467208" cy="376780"/>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p:cNvSpPr txBox="1"/>
            <p:nvPr/>
          </p:nvSpPr>
          <p:spPr>
            <a:xfrm>
              <a:off x="4854492" y="6357266"/>
              <a:ext cx="2471856" cy="369332"/>
            </a:xfrm>
            <a:prstGeom prst="rect">
              <a:avLst/>
            </a:prstGeom>
            <a:noFill/>
          </p:spPr>
          <p:txBody>
            <a:bodyPr wrap="square" rtlCol="0" anchor="ctr">
              <a:spAutoFit/>
            </a:bodyPr>
            <a:lstStyle/>
            <a:p>
              <a:pPr algn="ctr"/>
              <a:r>
                <a:rPr lang="en-US" dirty="0">
                  <a:solidFill>
                    <a:schemeClr val="bg1"/>
                  </a:solidFill>
                </a:rPr>
                <a:t>Evidence</a:t>
              </a:r>
            </a:p>
          </p:txBody>
        </p:sp>
        <p:sp>
          <p:nvSpPr>
            <p:cNvPr id="26" name="Rectangle 25"/>
            <p:cNvSpPr/>
            <p:nvPr/>
          </p:nvSpPr>
          <p:spPr>
            <a:xfrm>
              <a:off x="7333785" y="6463334"/>
              <a:ext cx="2467208" cy="390293"/>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9800993" y="6467707"/>
              <a:ext cx="2394722" cy="390293"/>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2402623" y="6488668"/>
              <a:ext cx="2462560" cy="369332"/>
            </a:xfrm>
            <a:prstGeom prst="rect">
              <a:avLst/>
            </a:prstGeom>
            <a:noFill/>
          </p:spPr>
          <p:txBody>
            <a:bodyPr wrap="square" rtlCol="0" anchor="ctr">
              <a:spAutoFit/>
            </a:bodyPr>
            <a:lstStyle/>
            <a:p>
              <a:pPr algn="ctr"/>
              <a:r>
                <a:rPr lang="en-US" dirty="0">
                  <a:solidFill>
                    <a:schemeClr val="bg1"/>
                  </a:solidFill>
                </a:rPr>
                <a:t>About You</a:t>
              </a:r>
            </a:p>
          </p:txBody>
        </p:sp>
        <p:sp>
          <p:nvSpPr>
            <p:cNvPr id="29" name="TextBox 28"/>
            <p:cNvSpPr txBox="1"/>
            <p:nvPr/>
          </p:nvSpPr>
          <p:spPr>
            <a:xfrm>
              <a:off x="7329137" y="6486482"/>
              <a:ext cx="2476504" cy="369332"/>
            </a:xfrm>
            <a:prstGeom prst="rect">
              <a:avLst/>
            </a:prstGeom>
            <a:noFill/>
          </p:spPr>
          <p:txBody>
            <a:bodyPr wrap="square" rtlCol="0" anchor="ctr">
              <a:spAutoFit/>
            </a:bodyPr>
            <a:lstStyle/>
            <a:p>
              <a:pPr algn="ctr"/>
              <a:r>
                <a:rPr lang="en-US" dirty="0">
                  <a:solidFill>
                    <a:schemeClr val="bg1"/>
                  </a:solidFill>
                </a:rPr>
                <a:t>Additional Information</a:t>
              </a:r>
            </a:p>
          </p:txBody>
        </p:sp>
        <p:sp>
          <p:nvSpPr>
            <p:cNvPr id="30" name="TextBox 29"/>
            <p:cNvSpPr txBox="1"/>
            <p:nvPr/>
          </p:nvSpPr>
          <p:spPr>
            <a:xfrm>
              <a:off x="9800994" y="6469049"/>
              <a:ext cx="2394722" cy="369332"/>
            </a:xfrm>
            <a:prstGeom prst="rect">
              <a:avLst/>
            </a:prstGeom>
            <a:noFill/>
          </p:spPr>
          <p:txBody>
            <a:bodyPr wrap="square" rtlCol="0" anchor="ctr">
              <a:spAutoFit/>
            </a:bodyPr>
            <a:lstStyle/>
            <a:p>
              <a:pPr algn="ctr"/>
              <a:r>
                <a:rPr lang="en-US" dirty="0">
                  <a:solidFill>
                    <a:schemeClr val="bg1"/>
                  </a:solidFill>
                </a:rPr>
                <a:t>Review and Submit</a:t>
              </a:r>
            </a:p>
          </p:txBody>
        </p:sp>
      </p:grpSp>
      <p:pic>
        <p:nvPicPr>
          <p:cNvPr id="2" name="Picture 2" descr="Graphical user interface, text, application&#10;&#10;Description automatically generated">
            <a:extLst>
              <a:ext uri="{FF2B5EF4-FFF2-40B4-BE49-F238E27FC236}">
                <a16:creationId xmlns:a16="http://schemas.microsoft.com/office/drawing/2014/main" id="{0E59CBEC-1C49-4CC9-BD8D-9E87884CA36B}"/>
              </a:ext>
            </a:extLst>
          </p:cNvPr>
          <p:cNvPicPr>
            <a:picLocks noChangeAspect="1"/>
          </p:cNvPicPr>
          <p:nvPr/>
        </p:nvPicPr>
        <p:blipFill>
          <a:blip r:embed="rId3"/>
          <a:stretch>
            <a:fillRect/>
          </a:stretch>
        </p:blipFill>
        <p:spPr>
          <a:xfrm>
            <a:off x="6042322" y="533845"/>
            <a:ext cx="6006352" cy="4258893"/>
          </a:xfrm>
          <a:prstGeom prst="rect">
            <a:avLst/>
          </a:prstGeom>
        </p:spPr>
      </p:pic>
      <p:pic>
        <p:nvPicPr>
          <p:cNvPr id="3" name="Picture 3">
            <a:extLst>
              <a:ext uri="{FF2B5EF4-FFF2-40B4-BE49-F238E27FC236}">
                <a16:creationId xmlns:a16="http://schemas.microsoft.com/office/drawing/2014/main" id="{E2992BFC-2656-40DE-B3DA-40A5C9A6182D}"/>
              </a:ext>
            </a:extLst>
          </p:cNvPr>
          <p:cNvPicPr>
            <a:picLocks noChangeAspect="1"/>
          </p:cNvPicPr>
          <p:nvPr/>
        </p:nvPicPr>
        <p:blipFill>
          <a:blip r:embed="rId4"/>
          <a:stretch>
            <a:fillRect/>
          </a:stretch>
        </p:blipFill>
        <p:spPr>
          <a:xfrm>
            <a:off x="7135906" y="5166937"/>
            <a:ext cx="3765176" cy="764432"/>
          </a:xfrm>
          <a:prstGeom prst="rect">
            <a:avLst/>
          </a:prstGeom>
        </p:spPr>
      </p:pic>
      <p:sp>
        <p:nvSpPr>
          <p:cNvPr id="4" name="Rectangle 3">
            <a:extLst>
              <a:ext uri="{FF2B5EF4-FFF2-40B4-BE49-F238E27FC236}">
                <a16:creationId xmlns:a16="http://schemas.microsoft.com/office/drawing/2014/main" id="{127067C0-E9EE-4A7F-8396-0C02DB9B7815}"/>
              </a:ext>
            </a:extLst>
          </p:cNvPr>
          <p:cNvSpPr/>
          <p:nvPr/>
        </p:nvSpPr>
        <p:spPr>
          <a:xfrm>
            <a:off x="7256555" y="5627593"/>
            <a:ext cx="3587002" cy="13858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ontent Placeholder 2"/>
          <p:cNvSpPr txBox="1">
            <a:spLocks/>
          </p:cNvSpPr>
          <p:nvPr/>
        </p:nvSpPr>
        <p:spPr>
          <a:xfrm>
            <a:off x="596670" y="1866528"/>
            <a:ext cx="4592444" cy="415189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cs typeface="Calibri"/>
              </a:rPr>
              <a:t>Continue in the application and</a:t>
            </a:r>
            <a:r>
              <a:rPr lang="en-US" b="1" dirty="0">
                <a:cs typeface="Calibri"/>
              </a:rPr>
              <a:t> come back to this page</a:t>
            </a:r>
            <a:r>
              <a:rPr lang="en-US" dirty="0">
                <a:cs typeface="Calibri"/>
              </a:rPr>
              <a:t> after you have received your OPT I-20 from the OIA office.</a:t>
            </a:r>
          </a:p>
        </p:txBody>
      </p:sp>
    </p:spTree>
    <p:extLst>
      <p:ext uri="{BB962C8B-B14F-4D97-AF65-F5344CB8AC3E}">
        <p14:creationId xmlns:p14="http://schemas.microsoft.com/office/powerpoint/2010/main" val="7871207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898996" y="0"/>
            <a:ext cx="6293004" cy="6858000"/>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itle 1"/>
          <p:cNvSpPr txBox="1">
            <a:spLocks/>
          </p:cNvSpPr>
          <p:nvPr/>
        </p:nvSpPr>
        <p:spPr>
          <a:xfrm>
            <a:off x="596670" y="214576"/>
            <a:ext cx="4592444" cy="19456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Additional information</a:t>
            </a:r>
          </a:p>
        </p:txBody>
      </p:sp>
      <p:sp>
        <p:nvSpPr>
          <p:cNvPr id="20" name="Content Placeholder 2"/>
          <p:cNvSpPr txBox="1">
            <a:spLocks/>
          </p:cNvSpPr>
          <p:nvPr/>
        </p:nvSpPr>
        <p:spPr>
          <a:xfrm>
            <a:off x="596670" y="2044835"/>
            <a:ext cx="4592444" cy="3867673"/>
          </a:xfrm>
          <a:prstGeom prst="rect">
            <a:avLst/>
          </a:prstGeom>
        </p:spPr>
        <p:txBody>
          <a:bodyPr vert="horz" lIns="91440" tIns="45720" rIns="91440" bIns="45720" rtlCol="0" anchor="t">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Here you can add additional information for your application depending on your personal circumstances and anything that could affect your OPT.</a:t>
            </a:r>
          </a:p>
          <a:p>
            <a:r>
              <a:rPr lang="en-US" dirty="0">
                <a:cs typeface="Calibri" panose="020F0502020204030204"/>
              </a:rPr>
              <a:t>For example, if you entered the U.S. on a previous passport or if your F-1 visa is in the previous passport, we recommend adding your previous passport here.</a:t>
            </a:r>
          </a:p>
          <a:p>
            <a:r>
              <a:rPr lang="en-US" dirty="0"/>
              <a:t>We recommend talking to the OIA office about the information you want to put here; however, most students do not need to put anything here.</a:t>
            </a:r>
          </a:p>
        </p:txBody>
      </p:sp>
      <p:grpSp>
        <p:nvGrpSpPr>
          <p:cNvPr id="3" name="Group 2"/>
          <p:cNvGrpSpPr/>
          <p:nvPr/>
        </p:nvGrpSpPr>
        <p:grpSpPr>
          <a:xfrm>
            <a:off x="0" y="6247356"/>
            <a:ext cx="12195716" cy="610644"/>
            <a:chOff x="0" y="6247356"/>
            <a:chExt cx="12195716" cy="610644"/>
          </a:xfrm>
        </p:grpSpPr>
        <p:sp>
          <p:nvSpPr>
            <p:cNvPr id="17" name="Rectangle 16"/>
            <p:cNvSpPr/>
            <p:nvPr/>
          </p:nvSpPr>
          <p:spPr>
            <a:xfrm>
              <a:off x="4648" y="6484295"/>
              <a:ext cx="2401224" cy="369332"/>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p:cNvSpPr txBox="1"/>
            <p:nvPr/>
          </p:nvSpPr>
          <p:spPr>
            <a:xfrm>
              <a:off x="0" y="6478187"/>
              <a:ext cx="2381708" cy="369332"/>
            </a:xfrm>
            <a:prstGeom prst="rect">
              <a:avLst/>
            </a:prstGeom>
            <a:noFill/>
          </p:spPr>
          <p:txBody>
            <a:bodyPr wrap="square" rtlCol="0" anchor="ctr">
              <a:spAutoFit/>
            </a:bodyPr>
            <a:lstStyle/>
            <a:p>
              <a:pPr algn="ctr"/>
              <a:r>
                <a:rPr lang="en-US" dirty="0">
                  <a:solidFill>
                    <a:schemeClr val="bg1"/>
                  </a:solidFill>
                </a:rPr>
                <a:t>Getting Started</a:t>
              </a:r>
            </a:p>
          </p:txBody>
        </p:sp>
        <p:sp>
          <p:nvSpPr>
            <p:cNvPr id="21" name="Rectangle 20"/>
            <p:cNvSpPr/>
            <p:nvPr/>
          </p:nvSpPr>
          <p:spPr>
            <a:xfrm>
              <a:off x="4861929" y="6484295"/>
              <a:ext cx="2473715" cy="373705"/>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p:nvSpPr>
          <p:spPr>
            <a:xfrm>
              <a:off x="2399369" y="6478187"/>
              <a:ext cx="2467208" cy="376780"/>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p:cNvSpPr txBox="1"/>
            <p:nvPr/>
          </p:nvSpPr>
          <p:spPr>
            <a:xfrm>
              <a:off x="4877728" y="6485143"/>
              <a:ext cx="2471856" cy="369332"/>
            </a:xfrm>
            <a:prstGeom prst="rect">
              <a:avLst/>
            </a:prstGeom>
            <a:noFill/>
          </p:spPr>
          <p:txBody>
            <a:bodyPr wrap="square" rtlCol="0" anchor="ctr">
              <a:spAutoFit/>
            </a:bodyPr>
            <a:lstStyle/>
            <a:p>
              <a:pPr algn="ctr"/>
              <a:r>
                <a:rPr lang="en-US" dirty="0">
                  <a:solidFill>
                    <a:schemeClr val="bg1"/>
                  </a:solidFill>
                </a:rPr>
                <a:t>Evidence</a:t>
              </a:r>
            </a:p>
          </p:txBody>
        </p:sp>
        <p:sp>
          <p:nvSpPr>
            <p:cNvPr id="24" name="Rectangle 23"/>
            <p:cNvSpPr/>
            <p:nvPr/>
          </p:nvSpPr>
          <p:spPr>
            <a:xfrm>
              <a:off x="7333785" y="6247356"/>
              <a:ext cx="2467208" cy="606271"/>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p:nvSpPr>
          <p:spPr>
            <a:xfrm>
              <a:off x="9800993" y="6467707"/>
              <a:ext cx="2394722" cy="390293"/>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p:cNvSpPr txBox="1"/>
            <p:nvPr/>
          </p:nvSpPr>
          <p:spPr>
            <a:xfrm>
              <a:off x="2402623" y="6488668"/>
              <a:ext cx="2462560" cy="369332"/>
            </a:xfrm>
            <a:prstGeom prst="rect">
              <a:avLst/>
            </a:prstGeom>
            <a:noFill/>
          </p:spPr>
          <p:txBody>
            <a:bodyPr wrap="square" rtlCol="0" anchor="ctr">
              <a:spAutoFit/>
            </a:bodyPr>
            <a:lstStyle/>
            <a:p>
              <a:pPr algn="ctr"/>
              <a:r>
                <a:rPr lang="en-US" dirty="0">
                  <a:solidFill>
                    <a:schemeClr val="bg1"/>
                  </a:solidFill>
                </a:rPr>
                <a:t>About You</a:t>
              </a:r>
            </a:p>
          </p:txBody>
        </p:sp>
        <p:sp>
          <p:nvSpPr>
            <p:cNvPr id="27" name="TextBox 26"/>
            <p:cNvSpPr txBox="1"/>
            <p:nvPr/>
          </p:nvSpPr>
          <p:spPr>
            <a:xfrm>
              <a:off x="7337039" y="6365825"/>
              <a:ext cx="2476504" cy="369332"/>
            </a:xfrm>
            <a:prstGeom prst="rect">
              <a:avLst/>
            </a:prstGeom>
            <a:noFill/>
          </p:spPr>
          <p:txBody>
            <a:bodyPr wrap="square" rtlCol="0" anchor="ctr">
              <a:spAutoFit/>
            </a:bodyPr>
            <a:lstStyle/>
            <a:p>
              <a:pPr algn="ctr"/>
              <a:r>
                <a:rPr lang="en-US" dirty="0">
                  <a:solidFill>
                    <a:schemeClr val="bg1"/>
                  </a:solidFill>
                </a:rPr>
                <a:t>Additional Information</a:t>
              </a:r>
            </a:p>
          </p:txBody>
        </p:sp>
        <p:sp>
          <p:nvSpPr>
            <p:cNvPr id="28" name="TextBox 27"/>
            <p:cNvSpPr txBox="1"/>
            <p:nvPr/>
          </p:nvSpPr>
          <p:spPr>
            <a:xfrm>
              <a:off x="9800994" y="6469049"/>
              <a:ext cx="2394722" cy="369332"/>
            </a:xfrm>
            <a:prstGeom prst="rect">
              <a:avLst/>
            </a:prstGeom>
            <a:noFill/>
          </p:spPr>
          <p:txBody>
            <a:bodyPr wrap="square" rtlCol="0" anchor="ctr">
              <a:spAutoFit/>
            </a:bodyPr>
            <a:lstStyle/>
            <a:p>
              <a:pPr algn="ctr"/>
              <a:r>
                <a:rPr lang="en-US" dirty="0">
                  <a:solidFill>
                    <a:schemeClr val="bg1"/>
                  </a:solidFill>
                </a:rPr>
                <a:t>Review and Submit</a:t>
              </a:r>
            </a:p>
          </p:txBody>
        </p:sp>
      </p:grpSp>
      <p:pic>
        <p:nvPicPr>
          <p:cNvPr id="29" name="Picture 28"/>
          <p:cNvPicPr>
            <a:picLocks noChangeAspect="1"/>
          </p:cNvPicPr>
          <p:nvPr/>
        </p:nvPicPr>
        <p:blipFill rotWithShape="1">
          <a:blip r:embed="rId3">
            <a:extLst>
              <a:ext uri="{28A0092B-C50C-407E-A947-70E740481C1C}">
                <a14:useLocalDpi xmlns:a14="http://schemas.microsoft.com/office/drawing/2010/main" val="0"/>
              </a:ext>
            </a:extLst>
          </a:blip>
          <a:srcRect l="35309" r="9338"/>
          <a:stretch/>
        </p:blipFill>
        <p:spPr>
          <a:xfrm>
            <a:off x="6668430" y="1815090"/>
            <a:ext cx="4817326" cy="3224880"/>
          </a:xfrm>
          <a:prstGeom prst="rect">
            <a:avLst/>
          </a:prstGeom>
        </p:spPr>
      </p:pic>
    </p:spTree>
    <p:extLst>
      <p:ext uri="{BB962C8B-B14F-4D97-AF65-F5344CB8AC3E}">
        <p14:creationId xmlns:p14="http://schemas.microsoft.com/office/powerpoint/2010/main" val="12313679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993931" y="0"/>
            <a:ext cx="8198069" cy="6857999"/>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445938" y="0"/>
            <a:ext cx="3081033" cy="6858000"/>
          </a:xfrm>
        </p:spPr>
        <p:txBody>
          <a:bodyPr anchor="ctr">
            <a:noAutofit/>
          </a:bodyPr>
          <a:lstStyle/>
          <a:p>
            <a:pPr marL="0" indent="0">
              <a:buNone/>
            </a:pPr>
            <a:r>
              <a:rPr lang="en-US" sz="2000" b="1" dirty="0"/>
              <a:t>If you DO NOT have an account: </a:t>
            </a:r>
          </a:p>
          <a:p>
            <a:pPr marL="457200" indent="-457200">
              <a:buFont typeface="+mj-lt"/>
              <a:buAutoNum type="arabicPeriod"/>
            </a:pPr>
            <a:r>
              <a:rPr lang="en-US" sz="2000" dirty="0"/>
              <a:t>Create an account at </a:t>
            </a:r>
            <a:r>
              <a:rPr lang="en-US" sz="2000" dirty="0">
                <a:hlinkClick r:id="rId2"/>
              </a:rPr>
              <a:t>my.uscis.gov</a:t>
            </a:r>
            <a:r>
              <a:rPr lang="en-US" sz="2000" dirty="0"/>
              <a:t> until you reach this page.</a:t>
            </a:r>
          </a:p>
          <a:p>
            <a:pPr marL="457200" indent="-457200">
              <a:buFont typeface="+mj-lt"/>
              <a:buAutoNum type="arabicPeriod"/>
            </a:pPr>
            <a:r>
              <a:rPr lang="en-US" sz="2000" dirty="0"/>
              <a:t>Click on “File a form online”</a:t>
            </a:r>
          </a:p>
          <a:p>
            <a:pPr marL="457200" indent="-457200">
              <a:buFont typeface="+mj-lt"/>
              <a:buAutoNum type="arabicPeriod"/>
            </a:pPr>
            <a:endParaRPr lang="en-US" sz="2000" dirty="0"/>
          </a:p>
          <a:p>
            <a:pPr marL="0" indent="0">
              <a:buNone/>
            </a:pPr>
            <a:r>
              <a:rPr lang="en-US" sz="2000" b="1" dirty="0"/>
              <a:t>If you already have an account:</a:t>
            </a:r>
          </a:p>
          <a:p>
            <a:pPr marL="457200" indent="-457200">
              <a:buFont typeface="+mj-lt"/>
              <a:buAutoNum type="arabicPeriod"/>
            </a:pPr>
            <a:r>
              <a:rPr lang="en-US" sz="2000" dirty="0"/>
              <a:t>Login at </a:t>
            </a:r>
            <a:r>
              <a:rPr lang="en-US" sz="2000" dirty="0">
                <a:hlinkClick r:id="rId2"/>
              </a:rPr>
              <a:t>my.uscis.gov</a:t>
            </a:r>
            <a:r>
              <a:rPr lang="en-US" sz="2000" dirty="0"/>
              <a:t> </a:t>
            </a:r>
          </a:p>
          <a:p>
            <a:pPr marL="457200" indent="-457200">
              <a:buFont typeface="+mj-lt"/>
              <a:buAutoNum type="arabicPeriod"/>
            </a:pPr>
            <a:r>
              <a:rPr lang="en-US" sz="2000" dirty="0"/>
              <a:t>Click on “File a form online”</a:t>
            </a:r>
          </a:p>
        </p:txBody>
      </p:sp>
      <p:pic>
        <p:nvPicPr>
          <p:cNvPr id="19"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8318" y="1470527"/>
            <a:ext cx="6989294" cy="3916943"/>
          </a:xfrm>
          <a:prstGeom prst="rect">
            <a:avLst/>
          </a:prstGeom>
        </p:spPr>
      </p:pic>
      <p:sp>
        <p:nvSpPr>
          <p:cNvPr id="21" name="Rectangle 20"/>
          <p:cNvSpPr/>
          <p:nvPr/>
        </p:nvSpPr>
        <p:spPr>
          <a:xfrm>
            <a:off x="6634976" y="3600450"/>
            <a:ext cx="1428369" cy="143394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8874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898996" y="0"/>
            <a:ext cx="6293004" cy="6858000"/>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itle 1"/>
          <p:cNvSpPr txBox="1">
            <a:spLocks/>
          </p:cNvSpPr>
          <p:nvPr/>
        </p:nvSpPr>
        <p:spPr>
          <a:xfrm>
            <a:off x="596670" y="214576"/>
            <a:ext cx="4592444" cy="19456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Review your application</a:t>
            </a:r>
          </a:p>
        </p:txBody>
      </p:sp>
      <p:sp>
        <p:nvSpPr>
          <p:cNvPr id="20" name="Content Placeholder 2"/>
          <p:cNvSpPr txBox="1">
            <a:spLocks/>
          </p:cNvSpPr>
          <p:nvPr/>
        </p:nvSpPr>
        <p:spPr>
          <a:xfrm>
            <a:off x="596670" y="2044835"/>
            <a:ext cx="4532891" cy="38676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Read over all of the information provided on this page of the application.</a:t>
            </a:r>
          </a:p>
          <a:p>
            <a:r>
              <a:rPr lang="en-US" dirty="0"/>
              <a:t>If there are alerts or warnings, be sure to go back and fix those.</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3146" r="7142"/>
          <a:stretch/>
        </p:blipFill>
        <p:spPr>
          <a:xfrm>
            <a:off x="6079273" y="559747"/>
            <a:ext cx="5932449" cy="5352585"/>
          </a:xfrm>
          <a:prstGeom prst="rect">
            <a:avLst/>
          </a:prstGeom>
        </p:spPr>
      </p:pic>
      <p:grpSp>
        <p:nvGrpSpPr>
          <p:cNvPr id="29" name="Group 28"/>
          <p:cNvGrpSpPr/>
          <p:nvPr/>
        </p:nvGrpSpPr>
        <p:grpSpPr>
          <a:xfrm>
            <a:off x="0" y="6249543"/>
            <a:ext cx="12202222" cy="611888"/>
            <a:chOff x="0" y="6249543"/>
            <a:chExt cx="12202222" cy="611888"/>
          </a:xfrm>
        </p:grpSpPr>
        <p:sp>
          <p:nvSpPr>
            <p:cNvPr id="30" name="Rectangle 29"/>
            <p:cNvSpPr/>
            <p:nvPr/>
          </p:nvSpPr>
          <p:spPr>
            <a:xfrm>
              <a:off x="4648" y="6484295"/>
              <a:ext cx="2401224" cy="369332"/>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0" y="6478187"/>
              <a:ext cx="2381708" cy="369332"/>
            </a:xfrm>
            <a:prstGeom prst="rect">
              <a:avLst/>
            </a:prstGeom>
            <a:noFill/>
          </p:spPr>
          <p:txBody>
            <a:bodyPr wrap="square" rtlCol="0" anchor="ctr">
              <a:spAutoFit/>
            </a:bodyPr>
            <a:lstStyle/>
            <a:p>
              <a:pPr algn="ctr"/>
              <a:r>
                <a:rPr lang="en-US" dirty="0">
                  <a:solidFill>
                    <a:schemeClr val="bg1"/>
                  </a:solidFill>
                </a:rPr>
                <a:t>Getting Started</a:t>
              </a:r>
            </a:p>
          </p:txBody>
        </p:sp>
        <p:sp>
          <p:nvSpPr>
            <p:cNvPr id="32" name="Rectangle 31"/>
            <p:cNvSpPr/>
            <p:nvPr/>
          </p:nvSpPr>
          <p:spPr>
            <a:xfrm>
              <a:off x="4861929" y="6484295"/>
              <a:ext cx="2473715" cy="373705"/>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p:cNvSpPr/>
            <p:nvPr/>
          </p:nvSpPr>
          <p:spPr>
            <a:xfrm>
              <a:off x="2399369" y="6478187"/>
              <a:ext cx="2467208" cy="376780"/>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p:cNvSpPr txBox="1"/>
            <p:nvPr/>
          </p:nvSpPr>
          <p:spPr>
            <a:xfrm>
              <a:off x="4877728" y="6485143"/>
              <a:ext cx="2471856" cy="369332"/>
            </a:xfrm>
            <a:prstGeom prst="rect">
              <a:avLst/>
            </a:prstGeom>
            <a:noFill/>
          </p:spPr>
          <p:txBody>
            <a:bodyPr wrap="square" rtlCol="0" anchor="ctr">
              <a:spAutoFit/>
            </a:bodyPr>
            <a:lstStyle/>
            <a:p>
              <a:pPr algn="ctr"/>
              <a:r>
                <a:rPr lang="en-US" dirty="0">
                  <a:solidFill>
                    <a:schemeClr val="bg1"/>
                  </a:solidFill>
                </a:rPr>
                <a:t>Evidence</a:t>
              </a:r>
            </a:p>
          </p:txBody>
        </p:sp>
        <p:sp>
          <p:nvSpPr>
            <p:cNvPr id="35" name="Rectangle 34"/>
            <p:cNvSpPr/>
            <p:nvPr/>
          </p:nvSpPr>
          <p:spPr>
            <a:xfrm>
              <a:off x="7333785" y="6478187"/>
              <a:ext cx="2467208" cy="375440"/>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p:cNvSpPr/>
            <p:nvPr/>
          </p:nvSpPr>
          <p:spPr>
            <a:xfrm>
              <a:off x="9800993" y="6249543"/>
              <a:ext cx="2394722" cy="608458"/>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402623" y="6488668"/>
              <a:ext cx="2462560" cy="369332"/>
            </a:xfrm>
            <a:prstGeom prst="rect">
              <a:avLst/>
            </a:prstGeom>
            <a:noFill/>
          </p:spPr>
          <p:txBody>
            <a:bodyPr wrap="square" rtlCol="0" anchor="ctr">
              <a:spAutoFit/>
            </a:bodyPr>
            <a:lstStyle/>
            <a:p>
              <a:pPr algn="ctr"/>
              <a:r>
                <a:rPr lang="en-US" dirty="0">
                  <a:solidFill>
                    <a:schemeClr val="bg1"/>
                  </a:solidFill>
                </a:rPr>
                <a:t>About You</a:t>
              </a:r>
            </a:p>
          </p:txBody>
        </p:sp>
        <p:sp>
          <p:nvSpPr>
            <p:cNvPr id="38" name="TextBox 37"/>
            <p:cNvSpPr txBox="1"/>
            <p:nvPr/>
          </p:nvSpPr>
          <p:spPr>
            <a:xfrm>
              <a:off x="7348653" y="6492099"/>
              <a:ext cx="2476504" cy="369332"/>
            </a:xfrm>
            <a:prstGeom prst="rect">
              <a:avLst/>
            </a:prstGeom>
            <a:noFill/>
          </p:spPr>
          <p:txBody>
            <a:bodyPr wrap="square" rtlCol="0" anchor="ctr">
              <a:spAutoFit/>
            </a:bodyPr>
            <a:lstStyle/>
            <a:p>
              <a:pPr algn="ctr"/>
              <a:r>
                <a:rPr lang="en-US" dirty="0">
                  <a:solidFill>
                    <a:schemeClr val="bg1"/>
                  </a:solidFill>
                </a:rPr>
                <a:t>Additional Information</a:t>
              </a:r>
            </a:p>
          </p:txBody>
        </p:sp>
        <p:sp>
          <p:nvSpPr>
            <p:cNvPr id="39" name="TextBox 38"/>
            <p:cNvSpPr txBox="1"/>
            <p:nvPr/>
          </p:nvSpPr>
          <p:spPr>
            <a:xfrm>
              <a:off x="9807500" y="6365825"/>
              <a:ext cx="2394722" cy="369332"/>
            </a:xfrm>
            <a:prstGeom prst="rect">
              <a:avLst/>
            </a:prstGeom>
            <a:noFill/>
          </p:spPr>
          <p:txBody>
            <a:bodyPr wrap="square" rtlCol="0" anchor="ctr">
              <a:spAutoFit/>
            </a:bodyPr>
            <a:lstStyle/>
            <a:p>
              <a:pPr algn="ctr"/>
              <a:r>
                <a:rPr lang="en-US" dirty="0">
                  <a:solidFill>
                    <a:schemeClr val="bg1"/>
                  </a:solidFill>
                </a:rPr>
                <a:t>Review and Submit</a:t>
              </a:r>
            </a:p>
          </p:txBody>
        </p:sp>
      </p:grpSp>
    </p:spTree>
    <p:extLst>
      <p:ext uri="{BB962C8B-B14F-4D97-AF65-F5344CB8AC3E}">
        <p14:creationId xmlns:p14="http://schemas.microsoft.com/office/powerpoint/2010/main" val="14311428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898996" y="0"/>
            <a:ext cx="6293004" cy="6858000"/>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itle 1"/>
          <p:cNvSpPr txBox="1">
            <a:spLocks/>
          </p:cNvSpPr>
          <p:nvPr/>
        </p:nvSpPr>
        <p:spPr>
          <a:xfrm>
            <a:off x="596670" y="214576"/>
            <a:ext cx="4592444" cy="19456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Your application summary</a:t>
            </a:r>
          </a:p>
        </p:txBody>
      </p:sp>
      <p:sp>
        <p:nvSpPr>
          <p:cNvPr id="20" name="Content Placeholder 2"/>
          <p:cNvSpPr txBox="1">
            <a:spLocks/>
          </p:cNvSpPr>
          <p:nvPr/>
        </p:nvSpPr>
        <p:spPr>
          <a:xfrm>
            <a:off x="596670" y="2044835"/>
            <a:ext cx="4592444" cy="38676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Please review your responses to your I-765</a:t>
            </a:r>
          </a:p>
          <a:p>
            <a:r>
              <a:rPr lang="en-US" dirty="0"/>
              <a:t>Once you have done so, click on “View draft snapshot”</a:t>
            </a:r>
          </a:p>
          <a:p>
            <a:r>
              <a:rPr lang="en-US" dirty="0"/>
              <a:t>This will download a version of the I-765 that you should submit with your NSU OPT Packet for your OPT I-20.</a:t>
            </a:r>
          </a:p>
        </p:txBody>
      </p:sp>
      <p:grpSp>
        <p:nvGrpSpPr>
          <p:cNvPr id="29" name="Group 28"/>
          <p:cNvGrpSpPr/>
          <p:nvPr/>
        </p:nvGrpSpPr>
        <p:grpSpPr>
          <a:xfrm>
            <a:off x="0" y="6249543"/>
            <a:ext cx="12202222" cy="611888"/>
            <a:chOff x="0" y="6249543"/>
            <a:chExt cx="12202222" cy="611888"/>
          </a:xfrm>
        </p:grpSpPr>
        <p:sp>
          <p:nvSpPr>
            <p:cNvPr id="30" name="Rectangle 29"/>
            <p:cNvSpPr/>
            <p:nvPr/>
          </p:nvSpPr>
          <p:spPr>
            <a:xfrm>
              <a:off x="4648" y="6484295"/>
              <a:ext cx="2401224" cy="369332"/>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0" y="6478187"/>
              <a:ext cx="2381708" cy="369332"/>
            </a:xfrm>
            <a:prstGeom prst="rect">
              <a:avLst/>
            </a:prstGeom>
            <a:noFill/>
          </p:spPr>
          <p:txBody>
            <a:bodyPr wrap="square" rtlCol="0" anchor="ctr">
              <a:spAutoFit/>
            </a:bodyPr>
            <a:lstStyle/>
            <a:p>
              <a:pPr algn="ctr"/>
              <a:r>
                <a:rPr lang="en-US" dirty="0">
                  <a:solidFill>
                    <a:schemeClr val="bg1"/>
                  </a:solidFill>
                </a:rPr>
                <a:t>Getting Started</a:t>
              </a:r>
            </a:p>
          </p:txBody>
        </p:sp>
        <p:sp>
          <p:nvSpPr>
            <p:cNvPr id="32" name="Rectangle 31"/>
            <p:cNvSpPr/>
            <p:nvPr/>
          </p:nvSpPr>
          <p:spPr>
            <a:xfrm>
              <a:off x="4861929" y="6484295"/>
              <a:ext cx="2473715" cy="373705"/>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p:cNvSpPr/>
            <p:nvPr/>
          </p:nvSpPr>
          <p:spPr>
            <a:xfrm>
              <a:off x="2399369" y="6478187"/>
              <a:ext cx="2467208" cy="376780"/>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p:cNvSpPr txBox="1"/>
            <p:nvPr/>
          </p:nvSpPr>
          <p:spPr>
            <a:xfrm>
              <a:off x="4877728" y="6485143"/>
              <a:ext cx="2471856" cy="369332"/>
            </a:xfrm>
            <a:prstGeom prst="rect">
              <a:avLst/>
            </a:prstGeom>
            <a:noFill/>
          </p:spPr>
          <p:txBody>
            <a:bodyPr wrap="square" rtlCol="0" anchor="ctr">
              <a:spAutoFit/>
            </a:bodyPr>
            <a:lstStyle/>
            <a:p>
              <a:pPr algn="ctr"/>
              <a:r>
                <a:rPr lang="en-US" dirty="0">
                  <a:solidFill>
                    <a:schemeClr val="bg1"/>
                  </a:solidFill>
                </a:rPr>
                <a:t>Evidence</a:t>
              </a:r>
            </a:p>
          </p:txBody>
        </p:sp>
        <p:sp>
          <p:nvSpPr>
            <p:cNvPr id="35" name="Rectangle 34"/>
            <p:cNvSpPr/>
            <p:nvPr/>
          </p:nvSpPr>
          <p:spPr>
            <a:xfrm>
              <a:off x="7333785" y="6478187"/>
              <a:ext cx="2467208" cy="375440"/>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p:cNvSpPr/>
            <p:nvPr/>
          </p:nvSpPr>
          <p:spPr>
            <a:xfrm>
              <a:off x="9800993" y="6249543"/>
              <a:ext cx="2394722" cy="608458"/>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402623" y="6488668"/>
              <a:ext cx="2462560" cy="369332"/>
            </a:xfrm>
            <a:prstGeom prst="rect">
              <a:avLst/>
            </a:prstGeom>
            <a:noFill/>
          </p:spPr>
          <p:txBody>
            <a:bodyPr wrap="square" rtlCol="0" anchor="ctr">
              <a:spAutoFit/>
            </a:bodyPr>
            <a:lstStyle/>
            <a:p>
              <a:pPr algn="ctr"/>
              <a:r>
                <a:rPr lang="en-US" dirty="0">
                  <a:solidFill>
                    <a:schemeClr val="bg1"/>
                  </a:solidFill>
                </a:rPr>
                <a:t>About You</a:t>
              </a:r>
            </a:p>
          </p:txBody>
        </p:sp>
        <p:sp>
          <p:nvSpPr>
            <p:cNvPr id="38" name="TextBox 37"/>
            <p:cNvSpPr txBox="1"/>
            <p:nvPr/>
          </p:nvSpPr>
          <p:spPr>
            <a:xfrm>
              <a:off x="7348653" y="6492099"/>
              <a:ext cx="2476504" cy="369332"/>
            </a:xfrm>
            <a:prstGeom prst="rect">
              <a:avLst/>
            </a:prstGeom>
            <a:noFill/>
          </p:spPr>
          <p:txBody>
            <a:bodyPr wrap="square" rtlCol="0" anchor="ctr">
              <a:spAutoFit/>
            </a:bodyPr>
            <a:lstStyle/>
            <a:p>
              <a:pPr algn="ctr"/>
              <a:r>
                <a:rPr lang="en-US" dirty="0">
                  <a:solidFill>
                    <a:schemeClr val="bg1"/>
                  </a:solidFill>
                </a:rPr>
                <a:t>Additional Information</a:t>
              </a:r>
            </a:p>
          </p:txBody>
        </p:sp>
        <p:sp>
          <p:nvSpPr>
            <p:cNvPr id="39" name="TextBox 38"/>
            <p:cNvSpPr txBox="1"/>
            <p:nvPr/>
          </p:nvSpPr>
          <p:spPr>
            <a:xfrm>
              <a:off x="9807500" y="6365825"/>
              <a:ext cx="2394722" cy="369332"/>
            </a:xfrm>
            <a:prstGeom prst="rect">
              <a:avLst/>
            </a:prstGeom>
            <a:noFill/>
          </p:spPr>
          <p:txBody>
            <a:bodyPr wrap="square" rtlCol="0" anchor="ctr">
              <a:spAutoFit/>
            </a:bodyPr>
            <a:lstStyle/>
            <a:p>
              <a:pPr algn="ctr"/>
              <a:r>
                <a:rPr lang="en-US" dirty="0">
                  <a:solidFill>
                    <a:schemeClr val="bg1"/>
                  </a:solidFill>
                </a:rPr>
                <a:t>Review and Submit</a:t>
              </a:r>
            </a:p>
          </p:txBody>
        </p:sp>
      </p:grpSp>
      <p:pic>
        <p:nvPicPr>
          <p:cNvPr id="40" name="Picture 39"/>
          <p:cNvPicPr>
            <a:picLocks noChangeAspect="1"/>
          </p:cNvPicPr>
          <p:nvPr/>
        </p:nvPicPr>
        <p:blipFill rotWithShape="1">
          <a:blip r:embed="rId3">
            <a:extLst>
              <a:ext uri="{28A0092B-C50C-407E-A947-70E740481C1C}">
                <a14:useLocalDpi xmlns:a14="http://schemas.microsoft.com/office/drawing/2010/main" val="0"/>
              </a:ext>
            </a:extLst>
          </a:blip>
          <a:srcRect l="2645" r="5555"/>
          <a:stretch/>
        </p:blipFill>
        <p:spPr>
          <a:xfrm>
            <a:off x="5869259" y="1626490"/>
            <a:ext cx="6322741" cy="3446726"/>
          </a:xfrm>
          <a:prstGeom prst="rect">
            <a:avLst/>
          </a:prstGeom>
        </p:spPr>
      </p:pic>
      <p:sp>
        <p:nvSpPr>
          <p:cNvPr id="17" name="Rectangle 16">
            <a:extLst>
              <a:ext uri="{FF2B5EF4-FFF2-40B4-BE49-F238E27FC236}">
                <a16:creationId xmlns:a16="http://schemas.microsoft.com/office/drawing/2014/main" id="{58719FA6-0B0B-4136-957F-BBDC84CCB0AD}"/>
              </a:ext>
            </a:extLst>
          </p:cNvPr>
          <p:cNvSpPr/>
          <p:nvPr/>
        </p:nvSpPr>
        <p:spPr>
          <a:xfrm>
            <a:off x="7825371" y="3568004"/>
            <a:ext cx="1205258" cy="21805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75886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1527717"/>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itle 1"/>
          <p:cNvSpPr txBox="1">
            <a:spLocks/>
          </p:cNvSpPr>
          <p:nvPr/>
        </p:nvSpPr>
        <p:spPr>
          <a:xfrm>
            <a:off x="567057" y="2192833"/>
            <a:ext cx="11048920" cy="2474518"/>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0" indent="-571500">
              <a:buFont typeface="Arial"/>
              <a:buChar char="•"/>
            </a:pPr>
            <a:r>
              <a:rPr lang="en-US" b="1" u="sng" dirty="0"/>
              <a:t>Do NOT continue the online I-765 application until you have received your OPT I-20</a:t>
            </a:r>
          </a:p>
          <a:p>
            <a:endParaRPr lang="en-US" dirty="0"/>
          </a:p>
          <a:p>
            <a:pPr marL="571500" indent="-571500">
              <a:buFont typeface="Arial"/>
              <a:buChar char="•"/>
            </a:pPr>
            <a:r>
              <a:rPr lang="en-US" b="1" u="sng" dirty="0">
                <a:cs typeface="Calibri Light"/>
              </a:rPr>
              <a:t>Now email </a:t>
            </a:r>
            <a:r>
              <a:rPr lang="en-US" b="1" u="sng" dirty="0">
                <a:cs typeface="Calibri Light"/>
                <a:hlinkClick r:id="rId3"/>
              </a:rPr>
              <a:t>intl@nova.edu</a:t>
            </a:r>
            <a:r>
              <a:rPr lang="en-US" b="1" u="sng" dirty="0">
                <a:cs typeface="Calibri Light"/>
              </a:rPr>
              <a:t> your completed NSU OPT Packet and the I-765 draft</a:t>
            </a:r>
          </a:p>
        </p:txBody>
      </p:sp>
      <p:sp>
        <p:nvSpPr>
          <p:cNvPr id="20" name="Content Placeholder 2"/>
          <p:cNvSpPr txBox="1">
            <a:spLocks/>
          </p:cNvSpPr>
          <p:nvPr/>
        </p:nvSpPr>
        <p:spPr>
          <a:xfrm>
            <a:off x="596669" y="2441660"/>
            <a:ext cx="10264619" cy="38676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p>
        </p:txBody>
      </p:sp>
      <p:sp>
        <p:nvSpPr>
          <p:cNvPr id="6" name="Rectangle 5"/>
          <p:cNvSpPr/>
          <p:nvPr/>
        </p:nvSpPr>
        <p:spPr>
          <a:xfrm>
            <a:off x="0" y="5330283"/>
            <a:ext cx="12192000" cy="1527717"/>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503330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0"/>
            <a:ext cx="12192000" cy="1906859"/>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Content Placeholder 2"/>
          <p:cNvSpPr txBox="1">
            <a:spLocks/>
          </p:cNvSpPr>
          <p:nvPr/>
        </p:nvSpPr>
        <p:spPr>
          <a:xfrm>
            <a:off x="704246" y="2522342"/>
            <a:ext cx="10721820" cy="386767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i="1" dirty="0">
                <a:ea typeface="+mn-lt"/>
                <a:cs typeface="+mn-lt"/>
              </a:rPr>
              <a:t>IMPORTANT: Your I-765 application may be submitted up to </a:t>
            </a:r>
            <a:r>
              <a:rPr lang="en-US" sz="4000" b="1" i="1" dirty="0">
                <a:ea typeface="+mn-lt"/>
                <a:cs typeface="+mn-lt"/>
              </a:rPr>
              <a:t>90</a:t>
            </a:r>
            <a:r>
              <a:rPr lang="en-US" sz="4000" i="1" dirty="0">
                <a:ea typeface="+mn-lt"/>
                <a:cs typeface="+mn-lt"/>
              </a:rPr>
              <a:t> days before you graduate but must be </a:t>
            </a:r>
            <a:r>
              <a:rPr lang="en-US" sz="4000" b="1" i="1" dirty="0">
                <a:ea typeface="+mn-lt"/>
                <a:cs typeface="+mn-lt"/>
              </a:rPr>
              <a:t>received </a:t>
            </a:r>
            <a:r>
              <a:rPr lang="en-US" sz="4000" i="1" dirty="0">
                <a:ea typeface="+mn-lt"/>
                <a:cs typeface="+mn-lt"/>
              </a:rPr>
              <a:t>by USCIS no later than 60 days after you graduate.</a:t>
            </a:r>
            <a:endParaRPr lang="en-US" sz="4000" dirty="0"/>
          </a:p>
        </p:txBody>
      </p:sp>
    </p:spTree>
    <p:extLst>
      <p:ext uri="{BB962C8B-B14F-4D97-AF65-F5344CB8AC3E}">
        <p14:creationId xmlns:p14="http://schemas.microsoft.com/office/powerpoint/2010/main" val="4651246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1906859"/>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itle 1"/>
          <p:cNvSpPr txBox="1">
            <a:spLocks/>
          </p:cNvSpPr>
          <p:nvPr/>
        </p:nvSpPr>
        <p:spPr>
          <a:xfrm>
            <a:off x="596669" y="248029"/>
            <a:ext cx="8190492" cy="19456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bg1"/>
                </a:solidFill>
              </a:rPr>
              <a:t>After you receive your OPT I-20…</a:t>
            </a:r>
          </a:p>
        </p:txBody>
      </p:sp>
      <p:sp>
        <p:nvSpPr>
          <p:cNvPr id="20" name="Content Placeholder 2"/>
          <p:cNvSpPr txBox="1">
            <a:spLocks/>
          </p:cNvSpPr>
          <p:nvPr/>
        </p:nvSpPr>
        <p:spPr>
          <a:xfrm>
            <a:off x="964222" y="2495448"/>
            <a:ext cx="10264619" cy="386767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ea typeface="+mn-lt"/>
                <a:cs typeface="+mn-lt"/>
              </a:rPr>
              <a:t>Submit</a:t>
            </a:r>
            <a:r>
              <a:rPr lang="en-US" dirty="0"/>
              <a:t> your I-765 application soon so that </a:t>
            </a:r>
            <a:r>
              <a:rPr lang="en-US" b="1" dirty="0"/>
              <a:t>USCIS receives your application within 30 days of your OPT I-20 being issued</a:t>
            </a:r>
            <a:r>
              <a:rPr lang="en-US" dirty="0"/>
              <a:t> by your advisor. </a:t>
            </a:r>
            <a:endParaRPr lang="en-US" dirty="0">
              <a:cs typeface="Calibri"/>
            </a:endParaRPr>
          </a:p>
          <a:p>
            <a:pPr marL="0" indent="0">
              <a:buNone/>
            </a:pPr>
            <a:r>
              <a:rPr lang="en-US" dirty="0"/>
              <a:t>Also, make sure to return to the following pages in your I-765 application BEFORE submitting...(next slides)</a:t>
            </a:r>
            <a:endParaRPr lang="en-US" dirty="0">
              <a:cs typeface="Calibri"/>
            </a:endParaRPr>
          </a:p>
          <a:p>
            <a:pPr marL="0" indent="0">
              <a:buNone/>
            </a:pPr>
            <a:endParaRPr lang="en-US" dirty="0"/>
          </a:p>
        </p:txBody>
      </p:sp>
    </p:spTree>
    <p:extLst>
      <p:ext uri="{BB962C8B-B14F-4D97-AF65-F5344CB8AC3E}">
        <p14:creationId xmlns:p14="http://schemas.microsoft.com/office/powerpoint/2010/main" val="11123298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898996" y="0"/>
            <a:ext cx="6293004" cy="6858000"/>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itle 1"/>
          <p:cNvSpPr txBox="1">
            <a:spLocks/>
          </p:cNvSpPr>
          <p:nvPr/>
        </p:nvSpPr>
        <p:spPr>
          <a:xfrm>
            <a:off x="596670" y="214576"/>
            <a:ext cx="4592444" cy="19456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Form I-20</a:t>
            </a:r>
          </a:p>
        </p:txBody>
      </p:sp>
      <p:sp>
        <p:nvSpPr>
          <p:cNvPr id="20" name="Content Placeholder 2"/>
          <p:cNvSpPr txBox="1">
            <a:spLocks/>
          </p:cNvSpPr>
          <p:nvPr/>
        </p:nvSpPr>
        <p:spPr>
          <a:xfrm>
            <a:off x="596670" y="2167499"/>
            <a:ext cx="4592444" cy="386767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cs typeface="Calibri"/>
            </a:endParaRPr>
          </a:p>
          <a:p>
            <a:pPr marL="0" indent="0">
              <a:buNone/>
            </a:pPr>
            <a:endParaRPr lang="en-US" dirty="0">
              <a:cs typeface="Calibri"/>
            </a:endParaRPr>
          </a:p>
        </p:txBody>
      </p:sp>
      <p:grpSp>
        <p:nvGrpSpPr>
          <p:cNvPr id="18" name="Group 17"/>
          <p:cNvGrpSpPr/>
          <p:nvPr/>
        </p:nvGrpSpPr>
        <p:grpSpPr>
          <a:xfrm>
            <a:off x="0" y="6242983"/>
            <a:ext cx="12195716" cy="615017"/>
            <a:chOff x="0" y="6242983"/>
            <a:chExt cx="12195716" cy="615017"/>
          </a:xfrm>
        </p:grpSpPr>
        <p:sp>
          <p:nvSpPr>
            <p:cNvPr id="21" name="Rectangle 20"/>
            <p:cNvSpPr/>
            <p:nvPr/>
          </p:nvSpPr>
          <p:spPr>
            <a:xfrm>
              <a:off x="4648" y="6484295"/>
              <a:ext cx="2401224" cy="369332"/>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p:cNvSpPr txBox="1"/>
            <p:nvPr/>
          </p:nvSpPr>
          <p:spPr>
            <a:xfrm>
              <a:off x="0" y="6478187"/>
              <a:ext cx="2381708" cy="369332"/>
            </a:xfrm>
            <a:prstGeom prst="rect">
              <a:avLst/>
            </a:prstGeom>
            <a:noFill/>
          </p:spPr>
          <p:txBody>
            <a:bodyPr wrap="square" rtlCol="0" anchor="ctr">
              <a:spAutoFit/>
            </a:bodyPr>
            <a:lstStyle/>
            <a:p>
              <a:pPr algn="ctr"/>
              <a:r>
                <a:rPr lang="en-US" dirty="0">
                  <a:solidFill>
                    <a:schemeClr val="bg1"/>
                  </a:solidFill>
                </a:rPr>
                <a:t>Getting Started</a:t>
              </a:r>
            </a:p>
          </p:txBody>
        </p:sp>
        <p:sp>
          <p:nvSpPr>
            <p:cNvPr id="23" name="Rectangle 22"/>
            <p:cNvSpPr/>
            <p:nvPr/>
          </p:nvSpPr>
          <p:spPr>
            <a:xfrm>
              <a:off x="4861929" y="6242983"/>
              <a:ext cx="2473715" cy="615017"/>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2399369" y="6478187"/>
              <a:ext cx="2467208" cy="376780"/>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p:cNvSpPr txBox="1"/>
            <p:nvPr/>
          </p:nvSpPr>
          <p:spPr>
            <a:xfrm>
              <a:off x="4854492" y="6357266"/>
              <a:ext cx="2471856" cy="369332"/>
            </a:xfrm>
            <a:prstGeom prst="rect">
              <a:avLst/>
            </a:prstGeom>
            <a:noFill/>
          </p:spPr>
          <p:txBody>
            <a:bodyPr wrap="square" rtlCol="0" anchor="ctr">
              <a:spAutoFit/>
            </a:bodyPr>
            <a:lstStyle/>
            <a:p>
              <a:pPr algn="ctr"/>
              <a:r>
                <a:rPr lang="en-US" dirty="0">
                  <a:solidFill>
                    <a:schemeClr val="bg1"/>
                  </a:solidFill>
                </a:rPr>
                <a:t>Evidence</a:t>
              </a:r>
            </a:p>
          </p:txBody>
        </p:sp>
        <p:sp>
          <p:nvSpPr>
            <p:cNvPr id="26" name="Rectangle 25"/>
            <p:cNvSpPr/>
            <p:nvPr/>
          </p:nvSpPr>
          <p:spPr>
            <a:xfrm>
              <a:off x="7333785" y="6463334"/>
              <a:ext cx="2467208" cy="390293"/>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9800993" y="6467707"/>
              <a:ext cx="2394722" cy="390293"/>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2402623" y="6488668"/>
              <a:ext cx="2462560" cy="369332"/>
            </a:xfrm>
            <a:prstGeom prst="rect">
              <a:avLst/>
            </a:prstGeom>
            <a:noFill/>
          </p:spPr>
          <p:txBody>
            <a:bodyPr wrap="square" rtlCol="0" anchor="ctr">
              <a:spAutoFit/>
            </a:bodyPr>
            <a:lstStyle/>
            <a:p>
              <a:pPr algn="ctr"/>
              <a:r>
                <a:rPr lang="en-US" dirty="0">
                  <a:solidFill>
                    <a:schemeClr val="bg1"/>
                  </a:solidFill>
                </a:rPr>
                <a:t>About You</a:t>
              </a:r>
            </a:p>
          </p:txBody>
        </p:sp>
        <p:sp>
          <p:nvSpPr>
            <p:cNvPr id="29" name="TextBox 28"/>
            <p:cNvSpPr txBox="1"/>
            <p:nvPr/>
          </p:nvSpPr>
          <p:spPr>
            <a:xfrm>
              <a:off x="7329137" y="6486482"/>
              <a:ext cx="2476504" cy="369332"/>
            </a:xfrm>
            <a:prstGeom prst="rect">
              <a:avLst/>
            </a:prstGeom>
            <a:noFill/>
          </p:spPr>
          <p:txBody>
            <a:bodyPr wrap="square" rtlCol="0" anchor="ctr">
              <a:spAutoFit/>
            </a:bodyPr>
            <a:lstStyle/>
            <a:p>
              <a:pPr algn="ctr"/>
              <a:r>
                <a:rPr lang="en-US" dirty="0">
                  <a:solidFill>
                    <a:schemeClr val="bg1"/>
                  </a:solidFill>
                </a:rPr>
                <a:t>Additional Information</a:t>
              </a:r>
            </a:p>
          </p:txBody>
        </p:sp>
        <p:sp>
          <p:nvSpPr>
            <p:cNvPr id="30" name="TextBox 29"/>
            <p:cNvSpPr txBox="1"/>
            <p:nvPr/>
          </p:nvSpPr>
          <p:spPr>
            <a:xfrm>
              <a:off x="9800994" y="6469049"/>
              <a:ext cx="2394722" cy="369332"/>
            </a:xfrm>
            <a:prstGeom prst="rect">
              <a:avLst/>
            </a:prstGeom>
            <a:noFill/>
          </p:spPr>
          <p:txBody>
            <a:bodyPr wrap="square" rtlCol="0" anchor="ctr">
              <a:spAutoFit/>
            </a:bodyPr>
            <a:lstStyle/>
            <a:p>
              <a:pPr algn="ctr"/>
              <a:r>
                <a:rPr lang="en-US" dirty="0">
                  <a:solidFill>
                    <a:schemeClr val="bg1"/>
                  </a:solidFill>
                </a:rPr>
                <a:t>Review and Submit</a:t>
              </a:r>
            </a:p>
          </p:txBody>
        </p:sp>
      </p:grpSp>
      <p:pic>
        <p:nvPicPr>
          <p:cNvPr id="2" name="Picture 2" descr="Graphical user interface, text, application&#10;&#10;Description automatically generated">
            <a:extLst>
              <a:ext uri="{FF2B5EF4-FFF2-40B4-BE49-F238E27FC236}">
                <a16:creationId xmlns:a16="http://schemas.microsoft.com/office/drawing/2014/main" id="{0E59CBEC-1C49-4CC9-BD8D-9E87884CA36B}"/>
              </a:ext>
            </a:extLst>
          </p:cNvPr>
          <p:cNvPicPr>
            <a:picLocks noChangeAspect="1"/>
          </p:cNvPicPr>
          <p:nvPr/>
        </p:nvPicPr>
        <p:blipFill>
          <a:blip r:embed="rId3"/>
          <a:stretch>
            <a:fillRect/>
          </a:stretch>
        </p:blipFill>
        <p:spPr>
          <a:xfrm>
            <a:off x="5602942" y="488248"/>
            <a:ext cx="6006352" cy="4258893"/>
          </a:xfrm>
          <a:prstGeom prst="rect">
            <a:avLst/>
          </a:prstGeom>
        </p:spPr>
      </p:pic>
      <p:pic>
        <p:nvPicPr>
          <p:cNvPr id="3" name="Picture 3">
            <a:extLst>
              <a:ext uri="{FF2B5EF4-FFF2-40B4-BE49-F238E27FC236}">
                <a16:creationId xmlns:a16="http://schemas.microsoft.com/office/drawing/2014/main" id="{E2992BFC-2656-40DE-B3DA-40A5C9A6182D}"/>
              </a:ext>
            </a:extLst>
          </p:cNvPr>
          <p:cNvPicPr>
            <a:picLocks noChangeAspect="1"/>
          </p:cNvPicPr>
          <p:nvPr/>
        </p:nvPicPr>
        <p:blipFill>
          <a:blip r:embed="rId4"/>
          <a:stretch>
            <a:fillRect/>
          </a:stretch>
        </p:blipFill>
        <p:spPr>
          <a:xfrm>
            <a:off x="7135906" y="5166937"/>
            <a:ext cx="3765176" cy="764432"/>
          </a:xfrm>
          <a:prstGeom prst="rect">
            <a:avLst/>
          </a:prstGeom>
        </p:spPr>
      </p:pic>
      <p:sp>
        <p:nvSpPr>
          <p:cNvPr id="4" name="Rectangle 3">
            <a:extLst>
              <a:ext uri="{FF2B5EF4-FFF2-40B4-BE49-F238E27FC236}">
                <a16:creationId xmlns:a16="http://schemas.microsoft.com/office/drawing/2014/main" id="{127067C0-E9EE-4A7F-8396-0C02DB9B7815}"/>
              </a:ext>
            </a:extLst>
          </p:cNvPr>
          <p:cNvSpPr/>
          <p:nvPr/>
        </p:nvSpPr>
        <p:spPr>
          <a:xfrm>
            <a:off x="7256555" y="5627593"/>
            <a:ext cx="3587002" cy="13858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ontent Placeholder 2"/>
          <p:cNvSpPr txBox="1">
            <a:spLocks/>
          </p:cNvSpPr>
          <p:nvPr/>
        </p:nvSpPr>
        <p:spPr>
          <a:xfrm>
            <a:off x="596670" y="1866528"/>
            <a:ext cx="4592444" cy="4151893"/>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u="sng" dirty="0"/>
              <a:t>Return to this page!</a:t>
            </a:r>
          </a:p>
          <a:p>
            <a:r>
              <a:rPr lang="en-US" dirty="0"/>
              <a:t>Make sure the I-20 you upload has a REQUESTED Post-completion OPT on page 2 under the Employment Authorizations section (see image to the right).</a:t>
            </a:r>
          </a:p>
          <a:p>
            <a:r>
              <a:rPr lang="en-US" dirty="0">
                <a:cs typeface="Calibri"/>
              </a:rPr>
              <a:t>Sign your OPT I-20 with a black ink pen.</a:t>
            </a:r>
          </a:p>
        </p:txBody>
      </p:sp>
    </p:spTree>
    <p:extLst>
      <p:ext uri="{BB962C8B-B14F-4D97-AF65-F5344CB8AC3E}">
        <p14:creationId xmlns:p14="http://schemas.microsoft.com/office/powerpoint/2010/main" val="39636036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898996" y="0"/>
            <a:ext cx="6293004" cy="6858000"/>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itle 1"/>
          <p:cNvSpPr txBox="1">
            <a:spLocks/>
          </p:cNvSpPr>
          <p:nvPr/>
        </p:nvSpPr>
        <p:spPr>
          <a:xfrm>
            <a:off x="596670" y="214576"/>
            <a:ext cx="4592444" cy="19456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Your statement</a:t>
            </a:r>
          </a:p>
        </p:txBody>
      </p:sp>
      <p:sp>
        <p:nvSpPr>
          <p:cNvPr id="20" name="Content Placeholder 2"/>
          <p:cNvSpPr txBox="1">
            <a:spLocks/>
          </p:cNvSpPr>
          <p:nvPr/>
        </p:nvSpPr>
        <p:spPr>
          <a:xfrm>
            <a:off x="596670" y="2044835"/>
            <a:ext cx="4592444" cy="38676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Please read this statement and check the box if you agree with it.</a:t>
            </a:r>
          </a:p>
        </p:txBody>
      </p:sp>
      <p:grpSp>
        <p:nvGrpSpPr>
          <p:cNvPr id="29" name="Group 28"/>
          <p:cNvGrpSpPr/>
          <p:nvPr/>
        </p:nvGrpSpPr>
        <p:grpSpPr>
          <a:xfrm>
            <a:off x="0" y="6249543"/>
            <a:ext cx="12202222" cy="611888"/>
            <a:chOff x="0" y="6249543"/>
            <a:chExt cx="12202222" cy="611888"/>
          </a:xfrm>
        </p:grpSpPr>
        <p:sp>
          <p:nvSpPr>
            <p:cNvPr id="30" name="Rectangle 29"/>
            <p:cNvSpPr/>
            <p:nvPr/>
          </p:nvSpPr>
          <p:spPr>
            <a:xfrm>
              <a:off x="4648" y="6484295"/>
              <a:ext cx="2401224" cy="369332"/>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0" y="6478187"/>
              <a:ext cx="2381708" cy="369332"/>
            </a:xfrm>
            <a:prstGeom prst="rect">
              <a:avLst/>
            </a:prstGeom>
            <a:noFill/>
          </p:spPr>
          <p:txBody>
            <a:bodyPr wrap="square" rtlCol="0" anchor="ctr">
              <a:spAutoFit/>
            </a:bodyPr>
            <a:lstStyle/>
            <a:p>
              <a:pPr algn="ctr"/>
              <a:r>
                <a:rPr lang="en-US" dirty="0">
                  <a:solidFill>
                    <a:schemeClr val="bg1"/>
                  </a:solidFill>
                </a:rPr>
                <a:t>Getting Started</a:t>
              </a:r>
            </a:p>
          </p:txBody>
        </p:sp>
        <p:sp>
          <p:nvSpPr>
            <p:cNvPr id="32" name="Rectangle 31"/>
            <p:cNvSpPr/>
            <p:nvPr/>
          </p:nvSpPr>
          <p:spPr>
            <a:xfrm>
              <a:off x="4861929" y="6484295"/>
              <a:ext cx="2473715" cy="373705"/>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p:cNvSpPr/>
            <p:nvPr/>
          </p:nvSpPr>
          <p:spPr>
            <a:xfrm>
              <a:off x="2399369" y="6478187"/>
              <a:ext cx="2467208" cy="376780"/>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p:cNvSpPr txBox="1"/>
            <p:nvPr/>
          </p:nvSpPr>
          <p:spPr>
            <a:xfrm>
              <a:off x="4877728" y="6485143"/>
              <a:ext cx="2471856" cy="369332"/>
            </a:xfrm>
            <a:prstGeom prst="rect">
              <a:avLst/>
            </a:prstGeom>
            <a:noFill/>
          </p:spPr>
          <p:txBody>
            <a:bodyPr wrap="square" rtlCol="0" anchor="ctr">
              <a:spAutoFit/>
            </a:bodyPr>
            <a:lstStyle/>
            <a:p>
              <a:pPr algn="ctr"/>
              <a:r>
                <a:rPr lang="en-US" dirty="0">
                  <a:solidFill>
                    <a:schemeClr val="bg1"/>
                  </a:solidFill>
                </a:rPr>
                <a:t>Evidence</a:t>
              </a:r>
            </a:p>
          </p:txBody>
        </p:sp>
        <p:sp>
          <p:nvSpPr>
            <p:cNvPr id="35" name="Rectangle 34"/>
            <p:cNvSpPr/>
            <p:nvPr/>
          </p:nvSpPr>
          <p:spPr>
            <a:xfrm>
              <a:off x="7333785" y="6478187"/>
              <a:ext cx="2467208" cy="375440"/>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p:cNvSpPr/>
            <p:nvPr/>
          </p:nvSpPr>
          <p:spPr>
            <a:xfrm>
              <a:off x="9800993" y="6249543"/>
              <a:ext cx="2394722" cy="608458"/>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402623" y="6488668"/>
              <a:ext cx="2462560" cy="369332"/>
            </a:xfrm>
            <a:prstGeom prst="rect">
              <a:avLst/>
            </a:prstGeom>
            <a:noFill/>
          </p:spPr>
          <p:txBody>
            <a:bodyPr wrap="square" rtlCol="0" anchor="ctr">
              <a:spAutoFit/>
            </a:bodyPr>
            <a:lstStyle/>
            <a:p>
              <a:pPr algn="ctr"/>
              <a:r>
                <a:rPr lang="en-US" dirty="0">
                  <a:solidFill>
                    <a:schemeClr val="bg1"/>
                  </a:solidFill>
                </a:rPr>
                <a:t>About You</a:t>
              </a:r>
            </a:p>
          </p:txBody>
        </p:sp>
        <p:sp>
          <p:nvSpPr>
            <p:cNvPr id="38" name="TextBox 37"/>
            <p:cNvSpPr txBox="1"/>
            <p:nvPr/>
          </p:nvSpPr>
          <p:spPr>
            <a:xfrm>
              <a:off x="7348653" y="6492099"/>
              <a:ext cx="2476504" cy="369332"/>
            </a:xfrm>
            <a:prstGeom prst="rect">
              <a:avLst/>
            </a:prstGeom>
            <a:noFill/>
          </p:spPr>
          <p:txBody>
            <a:bodyPr wrap="square" rtlCol="0" anchor="ctr">
              <a:spAutoFit/>
            </a:bodyPr>
            <a:lstStyle/>
            <a:p>
              <a:pPr algn="ctr"/>
              <a:r>
                <a:rPr lang="en-US" dirty="0">
                  <a:solidFill>
                    <a:schemeClr val="bg1"/>
                  </a:solidFill>
                </a:rPr>
                <a:t>Additional Information</a:t>
              </a:r>
            </a:p>
          </p:txBody>
        </p:sp>
        <p:sp>
          <p:nvSpPr>
            <p:cNvPr id="39" name="TextBox 38"/>
            <p:cNvSpPr txBox="1"/>
            <p:nvPr/>
          </p:nvSpPr>
          <p:spPr>
            <a:xfrm>
              <a:off x="9807500" y="6365825"/>
              <a:ext cx="2394722" cy="369332"/>
            </a:xfrm>
            <a:prstGeom prst="rect">
              <a:avLst/>
            </a:prstGeom>
            <a:noFill/>
          </p:spPr>
          <p:txBody>
            <a:bodyPr wrap="square" rtlCol="0" anchor="ctr">
              <a:spAutoFit/>
            </a:bodyPr>
            <a:lstStyle/>
            <a:p>
              <a:pPr algn="ctr"/>
              <a:r>
                <a:rPr lang="en-US" dirty="0">
                  <a:solidFill>
                    <a:schemeClr val="bg1"/>
                  </a:solidFill>
                </a:rPr>
                <a:t>Review and Submit</a:t>
              </a:r>
            </a:p>
          </p:txBody>
        </p:sp>
      </p:gr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35011" r="4972"/>
          <a:stretch/>
        </p:blipFill>
        <p:spPr>
          <a:xfrm>
            <a:off x="6601522" y="1371856"/>
            <a:ext cx="4884234" cy="4073222"/>
          </a:xfrm>
          <a:prstGeom prst="rect">
            <a:avLst/>
          </a:prstGeom>
        </p:spPr>
      </p:pic>
    </p:spTree>
    <p:extLst>
      <p:ext uri="{BB962C8B-B14F-4D97-AF65-F5344CB8AC3E}">
        <p14:creationId xmlns:p14="http://schemas.microsoft.com/office/powerpoint/2010/main" val="13336412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898996" y="0"/>
            <a:ext cx="6293004" cy="6858000"/>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itle 1"/>
          <p:cNvSpPr txBox="1">
            <a:spLocks/>
          </p:cNvSpPr>
          <p:nvPr/>
        </p:nvSpPr>
        <p:spPr>
          <a:xfrm>
            <a:off x="596670" y="214576"/>
            <a:ext cx="4592444" cy="19456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Your signature</a:t>
            </a:r>
          </a:p>
        </p:txBody>
      </p:sp>
      <p:sp>
        <p:nvSpPr>
          <p:cNvPr id="20" name="Content Placeholder 2"/>
          <p:cNvSpPr txBox="1">
            <a:spLocks/>
          </p:cNvSpPr>
          <p:nvPr/>
        </p:nvSpPr>
        <p:spPr>
          <a:xfrm>
            <a:off x="596670" y="2044835"/>
            <a:ext cx="4592444" cy="38676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Please read through all of this information before signing your application.</a:t>
            </a:r>
          </a:p>
          <a:p>
            <a:pPr marL="0" indent="0">
              <a:buNone/>
            </a:pPr>
            <a:endParaRPr lang="en-US" dirty="0"/>
          </a:p>
        </p:txBody>
      </p:sp>
      <p:grpSp>
        <p:nvGrpSpPr>
          <p:cNvPr id="29" name="Group 28"/>
          <p:cNvGrpSpPr/>
          <p:nvPr/>
        </p:nvGrpSpPr>
        <p:grpSpPr>
          <a:xfrm>
            <a:off x="0" y="6249543"/>
            <a:ext cx="12202222" cy="611888"/>
            <a:chOff x="0" y="6249543"/>
            <a:chExt cx="12202222" cy="611888"/>
          </a:xfrm>
        </p:grpSpPr>
        <p:sp>
          <p:nvSpPr>
            <p:cNvPr id="30" name="Rectangle 29"/>
            <p:cNvSpPr/>
            <p:nvPr/>
          </p:nvSpPr>
          <p:spPr>
            <a:xfrm>
              <a:off x="4648" y="6484295"/>
              <a:ext cx="2401224" cy="369332"/>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0" y="6478187"/>
              <a:ext cx="2381708" cy="369332"/>
            </a:xfrm>
            <a:prstGeom prst="rect">
              <a:avLst/>
            </a:prstGeom>
            <a:noFill/>
          </p:spPr>
          <p:txBody>
            <a:bodyPr wrap="square" rtlCol="0" anchor="ctr">
              <a:spAutoFit/>
            </a:bodyPr>
            <a:lstStyle/>
            <a:p>
              <a:pPr algn="ctr"/>
              <a:r>
                <a:rPr lang="en-US" dirty="0">
                  <a:solidFill>
                    <a:schemeClr val="bg1"/>
                  </a:solidFill>
                </a:rPr>
                <a:t>Getting Started</a:t>
              </a:r>
            </a:p>
          </p:txBody>
        </p:sp>
        <p:sp>
          <p:nvSpPr>
            <p:cNvPr id="32" name="Rectangle 31"/>
            <p:cNvSpPr/>
            <p:nvPr/>
          </p:nvSpPr>
          <p:spPr>
            <a:xfrm>
              <a:off x="4861929" y="6484295"/>
              <a:ext cx="2473715" cy="373705"/>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p:cNvSpPr/>
            <p:nvPr/>
          </p:nvSpPr>
          <p:spPr>
            <a:xfrm>
              <a:off x="2399369" y="6478187"/>
              <a:ext cx="2467208" cy="376780"/>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p:cNvSpPr txBox="1"/>
            <p:nvPr/>
          </p:nvSpPr>
          <p:spPr>
            <a:xfrm>
              <a:off x="4877728" y="6485143"/>
              <a:ext cx="2471856" cy="369332"/>
            </a:xfrm>
            <a:prstGeom prst="rect">
              <a:avLst/>
            </a:prstGeom>
            <a:noFill/>
          </p:spPr>
          <p:txBody>
            <a:bodyPr wrap="square" rtlCol="0" anchor="ctr">
              <a:spAutoFit/>
            </a:bodyPr>
            <a:lstStyle/>
            <a:p>
              <a:pPr algn="ctr"/>
              <a:r>
                <a:rPr lang="en-US" dirty="0">
                  <a:solidFill>
                    <a:schemeClr val="bg1"/>
                  </a:solidFill>
                </a:rPr>
                <a:t>Evidence</a:t>
              </a:r>
            </a:p>
          </p:txBody>
        </p:sp>
        <p:sp>
          <p:nvSpPr>
            <p:cNvPr id="35" name="Rectangle 34"/>
            <p:cNvSpPr/>
            <p:nvPr/>
          </p:nvSpPr>
          <p:spPr>
            <a:xfrm>
              <a:off x="7333785" y="6478187"/>
              <a:ext cx="2467208" cy="375440"/>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p:cNvSpPr/>
            <p:nvPr/>
          </p:nvSpPr>
          <p:spPr>
            <a:xfrm>
              <a:off x="9800993" y="6249543"/>
              <a:ext cx="2394722" cy="608458"/>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402623" y="6488668"/>
              <a:ext cx="2462560" cy="369332"/>
            </a:xfrm>
            <a:prstGeom prst="rect">
              <a:avLst/>
            </a:prstGeom>
            <a:noFill/>
          </p:spPr>
          <p:txBody>
            <a:bodyPr wrap="square" rtlCol="0" anchor="ctr">
              <a:spAutoFit/>
            </a:bodyPr>
            <a:lstStyle/>
            <a:p>
              <a:pPr algn="ctr"/>
              <a:r>
                <a:rPr lang="en-US" dirty="0">
                  <a:solidFill>
                    <a:schemeClr val="bg1"/>
                  </a:solidFill>
                </a:rPr>
                <a:t>About You</a:t>
              </a:r>
            </a:p>
          </p:txBody>
        </p:sp>
        <p:sp>
          <p:nvSpPr>
            <p:cNvPr id="38" name="TextBox 37"/>
            <p:cNvSpPr txBox="1"/>
            <p:nvPr/>
          </p:nvSpPr>
          <p:spPr>
            <a:xfrm>
              <a:off x="7348653" y="6492099"/>
              <a:ext cx="2476504" cy="369332"/>
            </a:xfrm>
            <a:prstGeom prst="rect">
              <a:avLst/>
            </a:prstGeom>
            <a:noFill/>
          </p:spPr>
          <p:txBody>
            <a:bodyPr wrap="square" rtlCol="0" anchor="ctr">
              <a:spAutoFit/>
            </a:bodyPr>
            <a:lstStyle/>
            <a:p>
              <a:pPr algn="ctr"/>
              <a:r>
                <a:rPr lang="en-US" dirty="0">
                  <a:solidFill>
                    <a:schemeClr val="bg1"/>
                  </a:solidFill>
                </a:rPr>
                <a:t>Additional Information</a:t>
              </a:r>
            </a:p>
          </p:txBody>
        </p:sp>
        <p:sp>
          <p:nvSpPr>
            <p:cNvPr id="39" name="TextBox 38"/>
            <p:cNvSpPr txBox="1"/>
            <p:nvPr/>
          </p:nvSpPr>
          <p:spPr>
            <a:xfrm>
              <a:off x="9807500" y="6365825"/>
              <a:ext cx="2394722" cy="369332"/>
            </a:xfrm>
            <a:prstGeom prst="rect">
              <a:avLst/>
            </a:prstGeom>
            <a:noFill/>
          </p:spPr>
          <p:txBody>
            <a:bodyPr wrap="square" rtlCol="0" anchor="ctr">
              <a:spAutoFit/>
            </a:bodyPr>
            <a:lstStyle/>
            <a:p>
              <a:pPr algn="ctr"/>
              <a:r>
                <a:rPr lang="en-US" dirty="0">
                  <a:solidFill>
                    <a:schemeClr val="bg1"/>
                  </a:solidFill>
                </a:rPr>
                <a:t>Review and Submit</a:t>
              </a:r>
            </a:p>
          </p:txBody>
        </p:sp>
      </p:grpSp>
      <p:grpSp>
        <p:nvGrpSpPr>
          <p:cNvPr id="4" name="Group 3"/>
          <p:cNvGrpSpPr/>
          <p:nvPr/>
        </p:nvGrpSpPr>
        <p:grpSpPr>
          <a:xfrm>
            <a:off x="7099300" y="342391"/>
            <a:ext cx="4127500" cy="5705371"/>
            <a:chOff x="6477000" y="-595096"/>
            <a:chExt cx="5173540" cy="7168339"/>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240" r="280" b="19995"/>
            <a:stretch/>
          </p:blipFill>
          <p:spPr>
            <a:xfrm>
              <a:off x="6477000" y="-595096"/>
              <a:ext cx="5172075" cy="3842388"/>
            </a:xfrm>
            <a:prstGeom prst="rect">
              <a:avLst/>
            </a:prstGeom>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2985" r="6715" b="2983"/>
            <a:stretch/>
          </p:blipFill>
          <p:spPr>
            <a:xfrm>
              <a:off x="6489404" y="3206617"/>
              <a:ext cx="5161136" cy="3366626"/>
            </a:xfrm>
            <a:prstGeom prst="rect">
              <a:avLst/>
            </a:prstGeom>
          </p:spPr>
        </p:pic>
      </p:grpSp>
    </p:spTree>
    <p:extLst>
      <p:ext uri="{BB962C8B-B14F-4D97-AF65-F5344CB8AC3E}">
        <p14:creationId xmlns:p14="http://schemas.microsoft.com/office/powerpoint/2010/main" val="19518008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898996" y="0"/>
            <a:ext cx="6293004" cy="6858000"/>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itle 1"/>
          <p:cNvSpPr txBox="1">
            <a:spLocks/>
          </p:cNvSpPr>
          <p:nvPr/>
        </p:nvSpPr>
        <p:spPr>
          <a:xfrm>
            <a:off x="596670" y="214576"/>
            <a:ext cx="4592444" cy="19456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Your signature</a:t>
            </a:r>
          </a:p>
        </p:txBody>
      </p:sp>
      <p:sp>
        <p:nvSpPr>
          <p:cNvPr id="20" name="Content Placeholder 2"/>
          <p:cNvSpPr txBox="1">
            <a:spLocks/>
          </p:cNvSpPr>
          <p:nvPr/>
        </p:nvSpPr>
        <p:spPr>
          <a:xfrm>
            <a:off x="596670" y="2044835"/>
            <a:ext cx="4592444" cy="386767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cs typeface="Calibri"/>
            </a:endParaRPr>
          </a:p>
          <a:p>
            <a:pPr marL="0" indent="0">
              <a:buNone/>
            </a:pPr>
            <a:endParaRPr lang="en-US" dirty="0"/>
          </a:p>
        </p:txBody>
      </p:sp>
      <p:grpSp>
        <p:nvGrpSpPr>
          <p:cNvPr id="29" name="Group 28"/>
          <p:cNvGrpSpPr/>
          <p:nvPr/>
        </p:nvGrpSpPr>
        <p:grpSpPr>
          <a:xfrm>
            <a:off x="0" y="6249543"/>
            <a:ext cx="12202222" cy="611888"/>
            <a:chOff x="0" y="6249543"/>
            <a:chExt cx="12202222" cy="611888"/>
          </a:xfrm>
        </p:grpSpPr>
        <p:sp>
          <p:nvSpPr>
            <p:cNvPr id="30" name="Rectangle 29"/>
            <p:cNvSpPr/>
            <p:nvPr/>
          </p:nvSpPr>
          <p:spPr>
            <a:xfrm>
              <a:off x="4648" y="6484295"/>
              <a:ext cx="2401224" cy="369332"/>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0" y="6478187"/>
              <a:ext cx="2381708" cy="369332"/>
            </a:xfrm>
            <a:prstGeom prst="rect">
              <a:avLst/>
            </a:prstGeom>
            <a:noFill/>
          </p:spPr>
          <p:txBody>
            <a:bodyPr wrap="square" rtlCol="0" anchor="ctr">
              <a:spAutoFit/>
            </a:bodyPr>
            <a:lstStyle/>
            <a:p>
              <a:pPr algn="ctr"/>
              <a:r>
                <a:rPr lang="en-US" dirty="0">
                  <a:solidFill>
                    <a:schemeClr val="bg1"/>
                  </a:solidFill>
                </a:rPr>
                <a:t>Getting Started</a:t>
              </a:r>
            </a:p>
          </p:txBody>
        </p:sp>
        <p:sp>
          <p:nvSpPr>
            <p:cNvPr id="32" name="Rectangle 31"/>
            <p:cNvSpPr/>
            <p:nvPr/>
          </p:nvSpPr>
          <p:spPr>
            <a:xfrm>
              <a:off x="4861929" y="6484295"/>
              <a:ext cx="2473715" cy="373705"/>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p:cNvSpPr/>
            <p:nvPr/>
          </p:nvSpPr>
          <p:spPr>
            <a:xfrm>
              <a:off x="2399369" y="6478187"/>
              <a:ext cx="2467208" cy="376780"/>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p:cNvSpPr txBox="1"/>
            <p:nvPr/>
          </p:nvSpPr>
          <p:spPr>
            <a:xfrm>
              <a:off x="4877728" y="6485143"/>
              <a:ext cx="2471856" cy="369332"/>
            </a:xfrm>
            <a:prstGeom prst="rect">
              <a:avLst/>
            </a:prstGeom>
            <a:noFill/>
          </p:spPr>
          <p:txBody>
            <a:bodyPr wrap="square" rtlCol="0" anchor="ctr">
              <a:spAutoFit/>
            </a:bodyPr>
            <a:lstStyle/>
            <a:p>
              <a:pPr algn="ctr"/>
              <a:r>
                <a:rPr lang="en-US" dirty="0">
                  <a:solidFill>
                    <a:schemeClr val="bg1"/>
                  </a:solidFill>
                </a:rPr>
                <a:t>Evidence</a:t>
              </a:r>
            </a:p>
          </p:txBody>
        </p:sp>
        <p:sp>
          <p:nvSpPr>
            <p:cNvPr id="35" name="Rectangle 34"/>
            <p:cNvSpPr/>
            <p:nvPr/>
          </p:nvSpPr>
          <p:spPr>
            <a:xfrm>
              <a:off x="7333785" y="6478187"/>
              <a:ext cx="2467208" cy="375440"/>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p:cNvSpPr/>
            <p:nvPr/>
          </p:nvSpPr>
          <p:spPr>
            <a:xfrm>
              <a:off x="9800993" y="6249543"/>
              <a:ext cx="2394722" cy="608458"/>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402623" y="6488668"/>
              <a:ext cx="2462560" cy="369332"/>
            </a:xfrm>
            <a:prstGeom prst="rect">
              <a:avLst/>
            </a:prstGeom>
            <a:noFill/>
          </p:spPr>
          <p:txBody>
            <a:bodyPr wrap="square" rtlCol="0" anchor="ctr">
              <a:spAutoFit/>
            </a:bodyPr>
            <a:lstStyle/>
            <a:p>
              <a:pPr algn="ctr"/>
              <a:r>
                <a:rPr lang="en-US" dirty="0">
                  <a:solidFill>
                    <a:schemeClr val="bg1"/>
                  </a:solidFill>
                </a:rPr>
                <a:t>About You</a:t>
              </a:r>
            </a:p>
          </p:txBody>
        </p:sp>
        <p:sp>
          <p:nvSpPr>
            <p:cNvPr id="38" name="TextBox 37"/>
            <p:cNvSpPr txBox="1"/>
            <p:nvPr/>
          </p:nvSpPr>
          <p:spPr>
            <a:xfrm>
              <a:off x="7348653" y="6492099"/>
              <a:ext cx="2476504" cy="369332"/>
            </a:xfrm>
            <a:prstGeom prst="rect">
              <a:avLst/>
            </a:prstGeom>
            <a:noFill/>
          </p:spPr>
          <p:txBody>
            <a:bodyPr wrap="square" rtlCol="0" anchor="ctr">
              <a:spAutoFit/>
            </a:bodyPr>
            <a:lstStyle/>
            <a:p>
              <a:pPr algn="ctr"/>
              <a:r>
                <a:rPr lang="en-US" dirty="0">
                  <a:solidFill>
                    <a:schemeClr val="bg1"/>
                  </a:solidFill>
                </a:rPr>
                <a:t>Additional Information</a:t>
              </a:r>
            </a:p>
          </p:txBody>
        </p:sp>
        <p:sp>
          <p:nvSpPr>
            <p:cNvPr id="39" name="TextBox 38"/>
            <p:cNvSpPr txBox="1"/>
            <p:nvPr/>
          </p:nvSpPr>
          <p:spPr>
            <a:xfrm>
              <a:off x="9807500" y="6365825"/>
              <a:ext cx="2394722" cy="369332"/>
            </a:xfrm>
            <a:prstGeom prst="rect">
              <a:avLst/>
            </a:prstGeom>
            <a:noFill/>
          </p:spPr>
          <p:txBody>
            <a:bodyPr wrap="square" rtlCol="0" anchor="ctr">
              <a:spAutoFit/>
            </a:bodyPr>
            <a:lstStyle/>
            <a:p>
              <a:pPr algn="ctr"/>
              <a:r>
                <a:rPr lang="en-US" dirty="0">
                  <a:solidFill>
                    <a:schemeClr val="bg1"/>
                  </a:solidFill>
                </a:rPr>
                <a:t>Review and Submit</a:t>
              </a:r>
            </a:p>
          </p:txBody>
        </p:sp>
      </p:grpSp>
      <p:pic>
        <p:nvPicPr>
          <p:cNvPr id="6" name="Picture 6" descr="Graphical user interface, text, application&#10;&#10;Description automatically generated">
            <a:extLst>
              <a:ext uri="{FF2B5EF4-FFF2-40B4-BE49-F238E27FC236}">
                <a16:creationId xmlns:a16="http://schemas.microsoft.com/office/drawing/2014/main" id="{96900C82-B7E3-42CE-9956-6CBBF9661ECC}"/>
              </a:ext>
            </a:extLst>
          </p:cNvPr>
          <p:cNvPicPr>
            <a:picLocks noChangeAspect="1"/>
          </p:cNvPicPr>
          <p:nvPr/>
        </p:nvPicPr>
        <p:blipFill>
          <a:blip r:embed="rId3"/>
          <a:stretch>
            <a:fillRect/>
          </a:stretch>
        </p:blipFill>
        <p:spPr>
          <a:xfrm>
            <a:off x="7019365" y="1840421"/>
            <a:ext cx="4061011" cy="3168194"/>
          </a:xfrm>
          <a:prstGeom prst="rect">
            <a:avLst/>
          </a:prstGeom>
        </p:spPr>
      </p:pic>
      <p:sp>
        <p:nvSpPr>
          <p:cNvPr id="7" name="Content Placeholder 2">
            <a:extLst>
              <a:ext uri="{FF2B5EF4-FFF2-40B4-BE49-F238E27FC236}">
                <a16:creationId xmlns:a16="http://schemas.microsoft.com/office/drawing/2014/main" id="{CF0539D2-B7C2-4205-ABA2-73D8B7AEC83B}"/>
              </a:ext>
            </a:extLst>
          </p:cNvPr>
          <p:cNvSpPr txBox="1">
            <a:spLocks/>
          </p:cNvSpPr>
          <p:nvPr/>
        </p:nvSpPr>
        <p:spPr>
          <a:xfrm>
            <a:off x="749070" y="2197235"/>
            <a:ext cx="4592444" cy="386767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cs typeface="Calibri"/>
              </a:rPr>
              <a:t>Once you have agreed to the </a:t>
            </a:r>
            <a:r>
              <a:rPr lang="en-US">
                <a:cs typeface="Calibri"/>
              </a:rPr>
              <a:t>statement, be sure to type your full legal name as listed in your passport.</a:t>
            </a:r>
            <a:endParaRPr lang="en-US" dirty="0">
              <a:cs typeface="Calibri"/>
            </a:endParaRPr>
          </a:p>
          <a:p>
            <a:pPr marL="0" indent="0">
              <a:buNone/>
            </a:pPr>
            <a:endParaRPr lang="en-US" dirty="0"/>
          </a:p>
        </p:txBody>
      </p:sp>
    </p:spTree>
    <p:extLst>
      <p:ext uri="{BB962C8B-B14F-4D97-AF65-F5344CB8AC3E}">
        <p14:creationId xmlns:p14="http://schemas.microsoft.com/office/powerpoint/2010/main" val="9314883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898996" y="0"/>
            <a:ext cx="6293004" cy="6858000"/>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itle 1"/>
          <p:cNvSpPr txBox="1">
            <a:spLocks/>
          </p:cNvSpPr>
          <p:nvPr/>
        </p:nvSpPr>
        <p:spPr>
          <a:xfrm>
            <a:off x="596670" y="214576"/>
            <a:ext cx="4592444" cy="19456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t>Pay and submit</a:t>
            </a:r>
            <a:endParaRPr lang="en-US"/>
          </a:p>
        </p:txBody>
      </p:sp>
      <p:sp>
        <p:nvSpPr>
          <p:cNvPr id="20" name="Content Placeholder 2"/>
          <p:cNvSpPr txBox="1">
            <a:spLocks/>
          </p:cNvSpPr>
          <p:nvPr/>
        </p:nvSpPr>
        <p:spPr>
          <a:xfrm>
            <a:off x="596670" y="2044835"/>
            <a:ext cx="4592444" cy="386767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Please read through all of this </a:t>
            </a:r>
            <a:r>
              <a:rPr lang="en-US"/>
              <a:t>information to understand the payment process.</a:t>
            </a:r>
            <a:endParaRPr lang="en-US" dirty="0">
              <a:cs typeface="Calibri"/>
            </a:endParaRPr>
          </a:p>
          <a:p>
            <a:pPr marL="0" indent="0">
              <a:buNone/>
            </a:pPr>
            <a:endParaRPr lang="en-US" dirty="0">
              <a:cs typeface="Calibri"/>
            </a:endParaRPr>
          </a:p>
          <a:p>
            <a:pPr marL="0" indent="0">
              <a:buNone/>
            </a:pPr>
            <a:r>
              <a:rPr lang="en-US" dirty="0">
                <a:cs typeface="Calibri"/>
              </a:rPr>
              <a:t>When you are ready to pay, </a:t>
            </a:r>
            <a:r>
              <a:rPr lang="en-US">
                <a:cs typeface="Calibri"/>
              </a:rPr>
              <a:t>click on the button at the bottom of the page.</a:t>
            </a:r>
            <a:endParaRPr lang="en-US" dirty="0">
              <a:cs typeface="Calibri"/>
            </a:endParaRPr>
          </a:p>
          <a:p>
            <a:pPr marL="0" indent="0">
              <a:buNone/>
            </a:pPr>
            <a:endParaRPr lang="en-US" dirty="0">
              <a:cs typeface="Calibri"/>
            </a:endParaRPr>
          </a:p>
        </p:txBody>
      </p:sp>
      <p:grpSp>
        <p:nvGrpSpPr>
          <p:cNvPr id="29" name="Group 28"/>
          <p:cNvGrpSpPr/>
          <p:nvPr/>
        </p:nvGrpSpPr>
        <p:grpSpPr>
          <a:xfrm>
            <a:off x="0" y="6249543"/>
            <a:ext cx="12202222" cy="611888"/>
            <a:chOff x="0" y="6249543"/>
            <a:chExt cx="12202222" cy="611888"/>
          </a:xfrm>
        </p:grpSpPr>
        <p:sp>
          <p:nvSpPr>
            <p:cNvPr id="30" name="Rectangle 29"/>
            <p:cNvSpPr/>
            <p:nvPr/>
          </p:nvSpPr>
          <p:spPr>
            <a:xfrm>
              <a:off x="4648" y="6484295"/>
              <a:ext cx="2401224" cy="369332"/>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0" y="6478187"/>
              <a:ext cx="2381708" cy="369332"/>
            </a:xfrm>
            <a:prstGeom prst="rect">
              <a:avLst/>
            </a:prstGeom>
            <a:noFill/>
          </p:spPr>
          <p:txBody>
            <a:bodyPr wrap="square" rtlCol="0" anchor="ctr">
              <a:spAutoFit/>
            </a:bodyPr>
            <a:lstStyle/>
            <a:p>
              <a:pPr algn="ctr"/>
              <a:r>
                <a:rPr lang="en-US" dirty="0">
                  <a:solidFill>
                    <a:schemeClr val="bg1"/>
                  </a:solidFill>
                </a:rPr>
                <a:t>Getting Started</a:t>
              </a:r>
            </a:p>
          </p:txBody>
        </p:sp>
        <p:sp>
          <p:nvSpPr>
            <p:cNvPr id="32" name="Rectangle 31"/>
            <p:cNvSpPr/>
            <p:nvPr/>
          </p:nvSpPr>
          <p:spPr>
            <a:xfrm>
              <a:off x="4861929" y="6484295"/>
              <a:ext cx="2473715" cy="373705"/>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p:cNvSpPr/>
            <p:nvPr/>
          </p:nvSpPr>
          <p:spPr>
            <a:xfrm>
              <a:off x="2399369" y="6478187"/>
              <a:ext cx="2467208" cy="376780"/>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p:cNvSpPr txBox="1"/>
            <p:nvPr/>
          </p:nvSpPr>
          <p:spPr>
            <a:xfrm>
              <a:off x="4877728" y="6485143"/>
              <a:ext cx="2471856" cy="369332"/>
            </a:xfrm>
            <a:prstGeom prst="rect">
              <a:avLst/>
            </a:prstGeom>
            <a:noFill/>
          </p:spPr>
          <p:txBody>
            <a:bodyPr wrap="square" rtlCol="0" anchor="ctr">
              <a:spAutoFit/>
            </a:bodyPr>
            <a:lstStyle/>
            <a:p>
              <a:pPr algn="ctr"/>
              <a:r>
                <a:rPr lang="en-US" dirty="0">
                  <a:solidFill>
                    <a:schemeClr val="bg1"/>
                  </a:solidFill>
                </a:rPr>
                <a:t>Evidence</a:t>
              </a:r>
            </a:p>
          </p:txBody>
        </p:sp>
        <p:sp>
          <p:nvSpPr>
            <p:cNvPr id="35" name="Rectangle 34"/>
            <p:cNvSpPr/>
            <p:nvPr/>
          </p:nvSpPr>
          <p:spPr>
            <a:xfrm>
              <a:off x="7333785" y="6478187"/>
              <a:ext cx="2467208" cy="375440"/>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p:cNvSpPr/>
            <p:nvPr/>
          </p:nvSpPr>
          <p:spPr>
            <a:xfrm>
              <a:off x="9800993" y="6249543"/>
              <a:ext cx="2394722" cy="608458"/>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402623" y="6488668"/>
              <a:ext cx="2462560" cy="369332"/>
            </a:xfrm>
            <a:prstGeom prst="rect">
              <a:avLst/>
            </a:prstGeom>
            <a:noFill/>
          </p:spPr>
          <p:txBody>
            <a:bodyPr wrap="square" rtlCol="0" anchor="ctr">
              <a:spAutoFit/>
            </a:bodyPr>
            <a:lstStyle/>
            <a:p>
              <a:pPr algn="ctr"/>
              <a:r>
                <a:rPr lang="en-US" dirty="0">
                  <a:solidFill>
                    <a:schemeClr val="bg1"/>
                  </a:solidFill>
                </a:rPr>
                <a:t>About You</a:t>
              </a:r>
            </a:p>
          </p:txBody>
        </p:sp>
        <p:sp>
          <p:nvSpPr>
            <p:cNvPr id="38" name="TextBox 37"/>
            <p:cNvSpPr txBox="1"/>
            <p:nvPr/>
          </p:nvSpPr>
          <p:spPr>
            <a:xfrm>
              <a:off x="7348653" y="6492099"/>
              <a:ext cx="2476504" cy="369332"/>
            </a:xfrm>
            <a:prstGeom prst="rect">
              <a:avLst/>
            </a:prstGeom>
            <a:noFill/>
          </p:spPr>
          <p:txBody>
            <a:bodyPr wrap="square" rtlCol="0" anchor="ctr">
              <a:spAutoFit/>
            </a:bodyPr>
            <a:lstStyle/>
            <a:p>
              <a:pPr algn="ctr"/>
              <a:r>
                <a:rPr lang="en-US" dirty="0">
                  <a:solidFill>
                    <a:schemeClr val="bg1"/>
                  </a:solidFill>
                </a:rPr>
                <a:t>Additional Information</a:t>
              </a:r>
            </a:p>
          </p:txBody>
        </p:sp>
        <p:sp>
          <p:nvSpPr>
            <p:cNvPr id="39" name="TextBox 38"/>
            <p:cNvSpPr txBox="1"/>
            <p:nvPr/>
          </p:nvSpPr>
          <p:spPr>
            <a:xfrm>
              <a:off x="9807500" y="6365825"/>
              <a:ext cx="2394722" cy="369332"/>
            </a:xfrm>
            <a:prstGeom prst="rect">
              <a:avLst/>
            </a:prstGeom>
            <a:noFill/>
          </p:spPr>
          <p:txBody>
            <a:bodyPr wrap="square" rtlCol="0" anchor="ctr">
              <a:spAutoFit/>
            </a:bodyPr>
            <a:lstStyle/>
            <a:p>
              <a:pPr algn="ctr"/>
              <a:r>
                <a:rPr lang="en-US" dirty="0">
                  <a:solidFill>
                    <a:schemeClr val="bg1"/>
                  </a:solidFill>
                </a:rPr>
                <a:t>Review and Submit</a:t>
              </a:r>
            </a:p>
          </p:txBody>
        </p:sp>
      </p:grpSp>
      <p:grpSp>
        <p:nvGrpSpPr>
          <p:cNvPr id="4" name="Group 3">
            <a:extLst>
              <a:ext uri="{FF2B5EF4-FFF2-40B4-BE49-F238E27FC236}">
                <a16:creationId xmlns:a16="http://schemas.microsoft.com/office/drawing/2014/main" id="{DEBBB027-2A5C-472E-BB8C-0330569133B1}"/>
              </a:ext>
            </a:extLst>
          </p:cNvPr>
          <p:cNvGrpSpPr/>
          <p:nvPr/>
        </p:nvGrpSpPr>
        <p:grpSpPr>
          <a:xfrm>
            <a:off x="7512423" y="380175"/>
            <a:ext cx="3137660" cy="5625309"/>
            <a:chOff x="7351059" y="254669"/>
            <a:chExt cx="3388671" cy="6073544"/>
          </a:xfrm>
        </p:grpSpPr>
        <p:pic>
          <p:nvPicPr>
            <p:cNvPr id="2" name="Picture 2" descr="Graphical user interface, application&#10;&#10;Description automatically generated">
              <a:extLst>
                <a:ext uri="{FF2B5EF4-FFF2-40B4-BE49-F238E27FC236}">
                  <a16:creationId xmlns:a16="http://schemas.microsoft.com/office/drawing/2014/main" id="{7B0B6F70-20D6-442F-BCFA-A9473F943969}"/>
                </a:ext>
              </a:extLst>
            </p:cNvPr>
            <p:cNvPicPr>
              <a:picLocks noChangeAspect="1"/>
            </p:cNvPicPr>
            <p:nvPr/>
          </p:nvPicPr>
          <p:blipFill rotWithShape="1">
            <a:blip r:embed="rId3"/>
            <a:srcRect l="33080" t="3871" r="3232" b="47097"/>
            <a:stretch/>
          </p:blipFill>
          <p:spPr>
            <a:xfrm>
              <a:off x="7351059" y="254669"/>
              <a:ext cx="3388671" cy="2304752"/>
            </a:xfrm>
            <a:prstGeom prst="rect">
              <a:avLst/>
            </a:prstGeom>
          </p:spPr>
        </p:pic>
        <p:pic>
          <p:nvPicPr>
            <p:cNvPr id="3" name="Picture 3" descr="Graphical user interface, application, Word&#10;&#10;Description automatically generated">
              <a:extLst>
                <a:ext uri="{FF2B5EF4-FFF2-40B4-BE49-F238E27FC236}">
                  <a16:creationId xmlns:a16="http://schemas.microsoft.com/office/drawing/2014/main" id="{5EC8EEBD-09BA-43CD-8BF5-56831C7EC3EB}"/>
                </a:ext>
              </a:extLst>
            </p:cNvPr>
            <p:cNvPicPr>
              <a:picLocks noChangeAspect="1"/>
            </p:cNvPicPr>
            <p:nvPr/>
          </p:nvPicPr>
          <p:blipFill rotWithShape="1">
            <a:blip r:embed="rId4"/>
            <a:srcRect l="32680" r="6100" b="440"/>
            <a:stretch/>
          </p:blipFill>
          <p:spPr>
            <a:xfrm>
              <a:off x="7351061" y="2237577"/>
              <a:ext cx="3388660" cy="4090636"/>
            </a:xfrm>
            <a:prstGeom prst="rect">
              <a:avLst/>
            </a:prstGeom>
          </p:spPr>
        </p:pic>
      </p:grpSp>
      <p:sp>
        <p:nvSpPr>
          <p:cNvPr id="6" name="Rectangle 5">
            <a:extLst>
              <a:ext uri="{FF2B5EF4-FFF2-40B4-BE49-F238E27FC236}">
                <a16:creationId xmlns:a16="http://schemas.microsoft.com/office/drawing/2014/main" id="{B629DF0E-49BB-49A5-8FE1-837B788E9666}"/>
              </a:ext>
            </a:extLst>
          </p:cNvPr>
          <p:cNvSpPr/>
          <p:nvPr/>
        </p:nvSpPr>
        <p:spPr>
          <a:xfrm>
            <a:off x="8099236" y="5260040"/>
            <a:ext cx="1946462" cy="26408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3947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908885" y="0"/>
            <a:ext cx="7283115" cy="6857999"/>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374263" y="0"/>
            <a:ext cx="4118811" cy="6858000"/>
          </a:xfrm>
        </p:spPr>
        <p:txBody>
          <a:bodyPr anchor="ctr"/>
          <a:lstStyle/>
          <a:p>
            <a:r>
              <a:rPr lang="en-US" dirty="0"/>
              <a:t>Select “</a:t>
            </a:r>
            <a:r>
              <a:rPr lang="en-US" b="1" dirty="0"/>
              <a:t>Application for Employment Authorization (I-765)”</a:t>
            </a:r>
          </a:p>
          <a:p>
            <a:r>
              <a:rPr lang="en-US" dirty="0"/>
              <a:t>Select “</a:t>
            </a:r>
            <a:r>
              <a:rPr lang="en-US" b="1" dirty="0"/>
              <a:t>Start form</a:t>
            </a:r>
            <a:r>
              <a:rPr lang="en-US" dirty="0"/>
              <a:t>”</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24365" y="1199327"/>
            <a:ext cx="6268325" cy="4753638"/>
          </a:xfrm>
          <a:prstGeom prst="rect">
            <a:avLst/>
          </a:prstGeom>
        </p:spPr>
      </p:pic>
      <p:sp>
        <p:nvSpPr>
          <p:cNvPr id="6" name="Rectangle 5"/>
          <p:cNvSpPr/>
          <p:nvPr/>
        </p:nvSpPr>
        <p:spPr>
          <a:xfrm>
            <a:off x="5424365" y="1183465"/>
            <a:ext cx="6268325" cy="233795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624162" y="4824663"/>
            <a:ext cx="1018426" cy="48545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18349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898996" y="0"/>
            <a:ext cx="6293004" cy="6858000"/>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itle 1"/>
          <p:cNvSpPr txBox="1">
            <a:spLocks/>
          </p:cNvSpPr>
          <p:nvPr/>
        </p:nvSpPr>
        <p:spPr>
          <a:xfrm>
            <a:off x="596670" y="214576"/>
            <a:ext cx="4592444" cy="19456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t>Pay and submit</a:t>
            </a:r>
            <a:endParaRPr lang="en-US"/>
          </a:p>
        </p:txBody>
      </p:sp>
      <p:sp>
        <p:nvSpPr>
          <p:cNvPr id="20" name="Content Placeholder 2"/>
          <p:cNvSpPr txBox="1">
            <a:spLocks/>
          </p:cNvSpPr>
          <p:nvPr/>
        </p:nvSpPr>
        <p:spPr>
          <a:xfrm>
            <a:off x="596670" y="2044835"/>
            <a:ext cx="4592444" cy="386767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cs typeface="Calibri"/>
              </a:rPr>
              <a:t>After you click on "Pay and submit," you will be brought </a:t>
            </a:r>
            <a:r>
              <a:rPr lang="en-US">
                <a:cs typeface="Calibri"/>
              </a:rPr>
              <a:t>to a page that looks like this:</a:t>
            </a:r>
            <a:endParaRPr lang="en-US" dirty="0">
              <a:cs typeface="Calibri"/>
            </a:endParaRPr>
          </a:p>
          <a:p>
            <a:pPr marL="457200" indent="-457200"/>
            <a:r>
              <a:rPr lang="en-US" dirty="0">
                <a:cs typeface="Calibri"/>
              </a:rPr>
              <a:t>Choose the method you would like to use to pay for your I-765 application and </a:t>
            </a:r>
            <a:r>
              <a:rPr lang="en-US">
                <a:cs typeface="Calibri"/>
              </a:rPr>
              <a:t>follow the instructions.</a:t>
            </a:r>
            <a:endParaRPr lang="en-US" dirty="0">
              <a:cs typeface="Calibri"/>
            </a:endParaRPr>
          </a:p>
          <a:p>
            <a:pPr marL="457200" indent="-457200"/>
            <a:r>
              <a:rPr lang="en-US">
                <a:cs typeface="Calibri"/>
              </a:rPr>
              <a:t>The billing address should be your personal address.</a:t>
            </a:r>
            <a:endParaRPr lang="en-US" dirty="0">
              <a:cs typeface="Calibri"/>
            </a:endParaRPr>
          </a:p>
          <a:p>
            <a:pPr marL="0" indent="0">
              <a:buNone/>
            </a:pPr>
            <a:endParaRPr lang="en-US" dirty="0">
              <a:cs typeface="Calibri"/>
            </a:endParaRPr>
          </a:p>
        </p:txBody>
      </p:sp>
      <p:grpSp>
        <p:nvGrpSpPr>
          <p:cNvPr id="29" name="Group 28"/>
          <p:cNvGrpSpPr/>
          <p:nvPr/>
        </p:nvGrpSpPr>
        <p:grpSpPr>
          <a:xfrm>
            <a:off x="0" y="6249543"/>
            <a:ext cx="12202222" cy="611888"/>
            <a:chOff x="0" y="6249543"/>
            <a:chExt cx="12202222" cy="611888"/>
          </a:xfrm>
        </p:grpSpPr>
        <p:sp>
          <p:nvSpPr>
            <p:cNvPr id="30" name="Rectangle 29"/>
            <p:cNvSpPr/>
            <p:nvPr/>
          </p:nvSpPr>
          <p:spPr>
            <a:xfrm>
              <a:off x="4648" y="6484295"/>
              <a:ext cx="2401224" cy="369332"/>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0" y="6478187"/>
              <a:ext cx="2381708" cy="369332"/>
            </a:xfrm>
            <a:prstGeom prst="rect">
              <a:avLst/>
            </a:prstGeom>
            <a:noFill/>
          </p:spPr>
          <p:txBody>
            <a:bodyPr wrap="square" rtlCol="0" anchor="ctr">
              <a:spAutoFit/>
            </a:bodyPr>
            <a:lstStyle/>
            <a:p>
              <a:pPr algn="ctr"/>
              <a:r>
                <a:rPr lang="en-US" dirty="0">
                  <a:solidFill>
                    <a:schemeClr val="bg1"/>
                  </a:solidFill>
                </a:rPr>
                <a:t>Getting Started</a:t>
              </a:r>
            </a:p>
          </p:txBody>
        </p:sp>
        <p:sp>
          <p:nvSpPr>
            <p:cNvPr id="32" name="Rectangle 31"/>
            <p:cNvSpPr/>
            <p:nvPr/>
          </p:nvSpPr>
          <p:spPr>
            <a:xfrm>
              <a:off x="4861929" y="6484295"/>
              <a:ext cx="2473715" cy="373705"/>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p:cNvSpPr/>
            <p:nvPr/>
          </p:nvSpPr>
          <p:spPr>
            <a:xfrm>
              <a:off x="2399369" y="6478187"/>
              <a:ext cx="2467208" cy="376780"/>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p:cNvSpPr txBox="1"/>
            <p:nvPr/>
          </p:nvSpPr>
          <p:spPr>
            <a:xfrm>
              <a:off x="4877728" y="6485143"/>
              <a:ext cx="2471856" cy="369332"/>
            </a:xfrm>
            <a:prstGeom prst="rect">
              <a:avLst/>
            </a:prstGeom>
            <a:noFill/>
          </p:spPr>
          <p:txBody>
            <a:bodyPr wrap="square" rtlCol="0" anchor="ctr">
              <a:spAutoFit/>
            </a:bodyPr>
            <a:lstStyle/>
            <a:p>
              <a:pPr algn="ctr"/>
              <a:r>
                <a:rPr lang="en-US" dirty="0">
                  <a:solidFill>
                    <a:schemeClr val="bg1"/>
                  </a:solidFill>
                </a:rPr>
                <a:t>Evidence</a:t>
              </a:r>
            </a:p>
          </p:txBody>
        </p:sp>
        <p:sp>
          <p:nvSpPr>
            <p:cNvPr id="35" name="Rectangle 34"/>
            <p:cNvSpPr/>
            <p:nvPr/>
          </p:nvSpPr>
          <p:spPr>
            <a:xfrm>
              <a:off x="7333785" y="6478187"/>
              <a:ext cx="2467208" cy="375440"/>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p:cNvSpPr/>
            <p:nvPr/>
          </p:nvSpPr>
          <p:spPr>
            <a:xfrm>
              <a:off x="9800993" y="6249543"/>
              <a:ext cx="2394722" cy="608458"/>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402623" y="6488668"/>
              <a:ext cx="2462560" cy="369332"/>
            </a:xfrm>
            <a:prstGeom prst="rect">
              <a:avLst/>
            </a:prstGeom>
            <a:noFill/>
          </p:spPr>
          <p:txBody>
            <a:bodyPr wrap="square" rtlCol="0" anchor="ctr">
              <a:spAutoFit/>
            </a:bodyPr>
            <a:lstStyle/>
            <a:p>
              <a:pPr algn="ctr"/>
              <a:r>
                <a:rPr lang="en-US" dirty="0">
                  <a:solidFill>
                    <a:schemeClr val="bg1"/>
                  </a:solidFill>
                </a:rPr>
                <a:t>About You</a:t>
              </a:r>
            </a:p>
          </p:txBody>
        </p:sp>
        <p:sp>
          <p:nvSpPr>
            <p:cNvPr id="38" name="TextBox 37"/>
            <p:cNvSpPr txBox="1"/>
            <p:nvPr/>
          </p:nvSpPr>
          <p:spPr>
            <a:xfrm>
              <a:off x="7348653" y="6492099"/>
              <a:ext cx="2476504" cy="369332"/>
            </a:xfrm>
            <a:prstGeom prst="rect">
              <a:avLst/>
            </a:prstGeom>
            <a:noFill/>
          </p:spPr>
          <p:txBody>
            <a:bodyPr wrap="square" rtlCol="0" anchor="ctr">
              <a:spAutoFit/>
            </a:bodyPr>
            <a:lstStyle/>
            <a:p>
              <a:pPr algn="ctr"/>
              <a:r>
                <a:rPr lang="en-US" dirty="0">
                  <a:solidFill>
                    <a:schemeClr val="bg1"/>
                  </a:solidFill>
                </a:rPr>
                <a:t>Additional Information</a:t>
              </a:r>
            </a:p>
          </p:txBody>
        </p:sp>
        <p:sp>
          <p:nvSpPr>
            <p:cNvPr id="39" name="TextBox 38"/>
            <p:cNvSpPr txBox="1"/>
            <p:nvPr/>
          </p:nvSpPr>
          <p:spPr>
            <a:xfrm>
              <a:off x="9807500" y="6365825"/>
              <a:ext cx="2394722" cy="369332"/>
            </a:xfrm>
            <a:prstGeom prst="rect">
              <a:avLst/>
            </a:prstGeom>
            <a:noFill/>
          </p:spPr>
          <p:txBody>
            <a:bodyPr wrap="square" rtlCol="0" anchor="ctr">
              <a:spAutoFit/>
            </a:bodyPr>
            <a:lstStyle/>
            <a:p>
              <a:pPr algn="ctr"/>
              <a:r>
                <a:rPr lang="en-US" dirty="0">
                  <a:solidFill>
                    <a:schemeClr val="bg1"/>
                  </a:solidFill>
                </a:rPr>
                <a:t>Review and Submit</a:t>
              </a:r>
            </a:p>
          </p:txBody>
        </p:sp>
      </p:grpSp>
      <p:pic>
        <p:nvPicPr>
          <p:cNvPr id="4" name="Picture 5" descr="Graphical user interface, text, application&#10;&#10;Description automatically generated">
            <a:extLst>
              <a:ext uri="{FF2B5EF4-FFF2-40B4-BE49-F238E27FC236}">
                <a16:creationId xmlns:a16="http://schemas.microsoft.com/office/drawing/2014/main" id="{8F10ADF4-8780-4E22-BF0D-1FF9B2759004}"/>
              </a:ext>
            </a:extLst>
          </p:cNvPr>
          <p:cNvPicPr>
            <a:picLocks noChangeAspect="1"/>
          </p:cNvPicPr>
          <p:nvPr/>
        </p:nvPicPr>
        <p:blipFill>
          <a:blip r:embed="rId3"/>
          <a:stretch>
            <a:fillRect/>
          </a:stretch>
        </p:blipFill>
        <p:spPr>
          <a:xfrm>
            <a:off x="8376607" y="1066800"/>
            <a:ext cx="2736056" cy="4114800"/>
          </a:xfrm>
          <a:prstGeom prst="rect">
            <a:avLst/>
          </a:prstGeom>
        </p:spPr>
      </p:pic>
    </p:spTree>
    <p:extLst>
      <p:ext uri="{BB962C8B-B14F-4D97-AF65-F5344CB8AC3E}">
        <p14:creationId xmlns:p14="http://schemas.microsoft.com/office/powerpoint/2010/main" val="39524055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2957A00-D0D8-4C3D-B87E-D21A3D3F2275}"/>
              </a:ext>
            </a:extLst>
          </p:cNvPr>
          <p:cNvSpPr/>
          <p:nvPr/>
        </p:nvSpPr>
        <p:spPr>
          <a:xfrm>
            <a:off x="5898776" y="0"/>
            <a:ext cx="6293224" cy="6855376"/>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itle 1"/>
          <p:cNvSpPr txBox="1">
            <a:spLocks/>
          </p:cNvSpPr>
          <p:nvPr/>
        </p:nvSpPr>
        <p:spPr>
          <a:xfrm>
            <a:off x="596670" y="214576"/>
            <a:ext cx="4592444" cy="19456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t>Congratulations!</a:t>
            </a:r>
            <a:endParaRPr lang="en-US"/>
          </a:p>
        </p:txBody>
      </p:sp>
      <p:sp>
        <p:nvSpPr>
          <p:cNvPr id="20" name="Content Placeholder 2"/>
          <p:cNvSpPr txBox="1">
            <a:spLocks/>
          </p:cNvSpPr>
          <p:nvPr/>
        </p:nvSpPr>
        <p:spPr>
          <a:xfrm>
            <a:off x="596670" y="2044835"/>
            <a:ext cx="4592444" cy="386767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Once you have paid, you will should be brought back to this </a:t>
            </a:r>
            <a:r>
              <a:rPr lang="en-US"/>
              <a:t>page and have successfully submitted your I-765!</a:t>
            </a:r>
          </a:p>
          <a:p>
            <a:pPr marL="0" indent="0">
              <a:buNone/>
            </a:pPr>
            <a:endParaRPr lang="en-US" dirty="0"/>
          </a:p>
        </p:txBody>
      </p:sp>
      <p:pic>
        <p:nvPicPr>
          <p:cNvPr id="2" name="Picture 2" descr="Graphical user interface, text, application&#10;&#10;Description automatically generated">
            <a:extLst>
              <a:ext uri="{FF2B5EF4-FFF2-40B4-BE49-F238E27FC236}">
                <a16:creationId xmlns:a16="http://schemas.microsoft.com/office/drawing/2014/main" id="{5F8E0B65-29D2-4A20-A823-86FC20270503}"/>
              </a:ext>
            </a:extLst>
          </p:cNvPr>
          <p:cNvPicPr>
            <a:picLocks noChangeAspect="1"/>
          </p:cNvPicPr>
          <p:nvPr/>
        </p:nvPicPr>
        <p:blipFill>
          <a:blip r:embed="rId3"/>
          <a:stretch>
            <a:fillRect/>
          </a:stretch>
        </p:blipFill>
        <p:spPr>
          <a:xfrm>
            <a:off x="6535271" y="2506398"/>
            <a:ext cx="5082988" cy="1854168"/>
          </a:xfrm>
          <a:prstGeom prst="rect">
            <a:avLst/>
          </a:prstGeom>
        </p:spPr>
      </p:pic>
    </p:spTree>
    <p:extLst>
      <p:ext uri="{BB962C8B-B14F-4D97-AF65-F5344CB8AC3E}">
        <p14:creationId xmlns:p14="http://schemas.microsoft.com/office/powerpoint/2010/main" val="762270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898996" y="0"/>
            <a:ext cx="6293004" cy="6858000"/>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itle 1"/>
          <p:cNvSpPr txBox="1">
            <a:spLocks/>
          </p:cNvSpPr>
          <p:nvPr/>
        </p:nvSpPr>
        <p:spPr>
          <a:xfrm>
            <a:off x="596670" y="214576"/>
            <a:ext cx="4592444" cy="19456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t>Your cases</a:t>
            </a:r>
            <a:endParaRPr lang="en-US"/>
          </a:p>
        </p:txBody>
      </p:sp>
      <p:sp>
        <p:nvSpPr>
          <p:cNvPr id="20" name="Content Placeholder 2"/>
          <p:cNvSpPr txBox="1">
            <a:spLocks/>
          </p:cNvSpPr>
          <p:nvPr/>
        </p:nvSpPr>
        <p:spPr>
          <a:xfrm>
            <a:off x="596670" y="2044835"/>
            <a:ext cx="4592444" cy="386767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cs typeface="Calibri"/>
            </a:endParaRPr>
          </a:p>
          <a:p>
            <a:pPr marL="0" indent="0">
              <a:buNone/>
            </a:pPr>
            <a:endParaRPr lang="en-US" dirty="0"/>
          </a:p>
        </p:txBody>
      </p:sp>
      <p:pic>
        <p:nvPicPr>
          <p:cNvPr id="3" name="Picture 3" descr="Graphical user interface, text, application, email&#10;&#10;Description automatically generated">
            <a:extLst>
              <a:ext uri="{FF2B5EF4-FFF2-40B4-BE49-F238E27FC236}">
                <a16:creationId xmlns:a16="http://schemas.microsoft.com/office/drawing/2014/main" id="{DADD7582-3043-4CB1-86FB-77010C5553FE}"/>
              </a:ext>
            </a:extLst>
          </p:cNvPr>
          <p:cNvPicPr>
            <a:picLocks noChangeAspect="1"/>
          </p:cNvPicPr>
          <p:nvPr/>
        </p:nvPicPr>
        <p:blipFill>
          <a:blip r:embed="rId3"/>
          <a:stretch>
            <a:fillRect/>
          </a:stretch>
        </p:blipFill>
        <p:spPr>
          <a:xfrm>
            <a:off x="6427695" y="2064124"/>
            <a:ext cx="5244352" cy="2720788"/>
          </a:xfrm>
          <a:prstGeom prst="rect">
            <a:avLst/>
          </a:prstGeom>
        </p:spPr>
      </p:pic>
      <p:sp>
        <p:nvSpPr>
          <p:cNvPr id="4" name="Content Placeholder 2">
            <a:extLst>
              <a:ext uri="{FF2B5EF4-FFF2-40B4-BE49-F238E27FC236}">
                <a16:creationId xmlns:a16="http://schemas.microsoft.com/office/drawing/2014/main" id="{2C96F4B9-A634-47C5-A764-83EC1833E8B9}"/>
              </a:ext>
            </a:extLst>
          </p:cNvPr>
          <p:cNvSpPr txBox="1">
            <a:spLocks/>
          </p:cNvSpPr>
          <p:nvPr/>
        </p:nvSpPr>
        <p:spPr>
          <a:xfrm>
            <a:off x="749070" y="2197235"/>
            <a:ext cx="4592444" cy="386767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cs typeface="Calibri"/>
              </a:rPr>
              <a:t>You can view the status of </a:t>
            </a:r>
            <a:r>
              <a:rPr lang="en-US">
                <a:cs typeface="Calibri"/>
              </a:rPr>
              <a:t>your case on the homepage of your USCIS account.</a:t>
            </a:r>
            <a:endParaRPr lang="en-US" dirty="0">
              <a:cs typeface="Calibri"/>
            </a:endParaRPr>
          </a:p>
          <a:p>
            <a:pPr marL="0" indent="0">
              <a:buNone/>
            </a:pPr>
            <a:endParaRPr lang="en-US" dirty="0">
              <a:cs typeface="Calibri"/>
            </a:endParaRPr>
          </a:p>
        </p:txBody>
      </p:sp>
      <p:sp>
        <p:nvSpPr>
          <p:cNvPr id="7" name="Rectangle 6">
            <a:extLst>
              <a:ext uri="{FF2B5EF4-FFF2-40B4-BE49-F238E27FC236}">
                <a16:creationId xmlns:a16="http://schemas.microsoft.com/office/drawing/2014/main" id="{7C32D4B3-B637-4DC3-87E0-6DFA2EAFF372}"/>
              </a:ext>
            </a:extLst>
          </p:cNvPr>
          <p:cNvSpPr/>
          <p:nvPr/>
        </p:nvSpPr>
        <p:spPr>
          <a:xfrm>
            <a:off x="8032596" y="2707340"/>
            <a:ext cx="439052" cy="1075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EEE91F8C-2778-4915-A08F-6ABBE21CB698}"/>
              </a:ext>
            </a:extLst>
          </p:cNvPr>
          <p:cNvSpPr/>
          <p:nvPr/>
        </p:nvSpPr>
        <p:spPr>
          <a:xfrm>
            <a:off x="6885676" y="3751447"/>
            <a:ext cx="501804" cy="1075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005246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898996" y="0"/>
            <a:ext cx="6293004" cy="6858000"/>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itle 1"/>
          <p:cNvSpPr txBox="1">
            <a:spLocks/>
          </p:cNvSpPr>
          <p:nvPr/>
        </p:nvSpPr>
        <p:spPr>
          <a:xfrm>
            <a:off x="596670" y="214576"/>
            <a:ext cx="4592444" cy="19456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t>Upload Evidence</a:t>
            </a:r>
            <a:endParaRPr lang="en-US"/>
          </a:p>
        </p:txBody>
      </p:sp>
      <p:sp>
        <p:nvSpPr>
          <p:cNvPr id="20" name="Content Placeholder 2"/>
          <p:cNvSpPr txBox="1">
            <a:spLocks/>
          </p:cNvSpPr>
          <p:nvPr/>
        </p:nvSpPr>
        <p:spPr>
          <a:xfrm>
            <a:off x="596670" y="2044835"/>
            <a:ext cx="4592444" cy="386767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cs typeface="Calibri"/>
              </a:rPr>
              <a:t>If USCIS requests additional evidence, you may upload </a:t>
            </a:r>
            <a:r>
              <a:rPr lang="en-US">
                <a:cs typeface="Calibri"/>
              </a:rPr>
              <a:t>those documents here.</a:t>
            </a:r>
            <a:endParaRPr lang="en-US" dirty="0">
              <a:cs typeface="Calibri"/>
            </a:endParaRPr>
          </a:p>
          <a:p>
            <a:pPr marL="0" indent="0">
              <a:buNone/>
            </a:pPr>
            <a:endParaRPr lang="en-US" dirty="0">
              <a:cs typeface="Calibri"/>
            </a:endParaRPr>
          </a:p>
          <a:p>
            <a:pPr marL="0" indent="0">
              <a:buNone/>
            </a:pPr>
            <a:r>
              <a:rPr lang="en-US">
                <a:cs typeface="Calibri"/>
              </a:rPr>
              <a:t>If needed, please </a:t>
            </a:r>
            <a:r>
              <a:rPr lang="en-US" dirty="0">
                <a:cs typeface="Calibri"/>
              </a:rPr>
              <a:t>read and follow the instructions provided on their website.</a:t>
            </a:r>
            <a:endParaRPr lang="en-US">
              <a:cs typeface="Calibri"/>
            </a:endParaRPr>
          </a:p>
          <a:p>
            <a:pPr marL="0" indent="0">
              <a:buNone/>
            </a:pPr>
            <a:endParaRPr lang="en-US" dirty="0"/>
          </a:p>
        </p:txBody>
      </p:sp>
      <p:grpSp>
        <p:nvGrpSpPr>
          <p:cNvPr id="7" name="Group 6">
            <a:extLst>
              <a:ext uri="{FF2B5EF4-FFF2-40B4-BE49-F238E27FC236}">
                <a16:creationId xmlns:a16="http://schemas.microsoft.com/office/drawing/2014/main" id="{62CFE849-A8E0-4567-B32D-FB7DAF1FD755}"/>
              </a:ext>
            </a:extLst>
          </p:cNvPr>
          <p:cNvGrpSpPr/>
          <p:nvPr/>
        </p:nvGrpSpPr>
        <p:grpSpPr>
          <a:xfrm>
            <a:off x="7165602" y="361955"/>
            <a:ext cx="3730998" cy="2463605"/>
            <a:chOff x="6660777" y="1981205"/>
            <a:chExt cx="4769223" cy="3254180"/>
          </a:xfrm>
        </p:grpSpPr>
        <p:pic>
          <p:nvPicPr>
            <p:cNvPr id="2" name="Picture 3" descr="Graphical user interface, text, application&#10;&#10;Description automatically generated">
              <a:extLst>
                <a:ext uri="{FF2B5EF4-FFF2-40B4-BE49-F238E27FC236}">
                  <a16:creationId xmlns:a16="http://schemas.microsoft.com/office/drawing/2014/main" id="{D778BF36-0B02-48EC-BC03-BC9D2BFC0017}"/>
                </a:ext>
              </a:extLst>
            </p:cNvPr>
            <p:cNvPicPr>
              <a:picLocks noChangeAspect="1"/>
            </p:cNvPicPr>
            <p:nvPr/>
          </p:nvPicPr>
          <p:blipFill>
            <a:blip r:embed="rId3"/>
            <a:stretch>
              <a:fillRect/>
            </a:stretch>
          </p:blipFill>
          <p:spPr>
            <a:xfrm>
              <a:off x="6660777" y="1981205"/>
              <a:ext cx="4769223" cy="3254180"/>
            </a:xfrm>
            <a:prstGeom prst="rect">
              <a:avLst/>
            </a:prstGeom>
          </p:spPr>
        </p:pic>
        <p:sp>
          <p:nvSpPr>
            <p:cNvPr id="3" name="Rectangle 2">
              <a:extLst>
                <a:ext uri="{FF2B5EF4-FFF2-40B4-BE49-F238E27FC236}">
                  <a16:creationId xmlns:a16="http://schemas.microsoft.com/office/drawing/2014/main" id="{A7AD980F-CC2E-4843-9A4F-A7A8476C8882}"/>
                </a:ext>
              </a:extLst>
            </p:cNvPr>
            <p:cNvSpPr/>
            <p:nvPr/>
          </p:nvSpPr>
          <p:spPr>
            <a:xfrm>
              <a:off x="7266676" y="4084822"/>
              <a:ext cx="720879" cy="1171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 name="Picture 3" descr="Graphical user interface, text, application&#10;&#10;Description automatically generated">
            <a:extLst>
              <a:ext uri="{FF2B5EF4-FFF2-40B4-BE49-F238E27FC236}">
                <a16:creationId xmlns:a16="http://schemas.microsoft.com/office/drawing/2014/main" id="{6946694E-1CF1-4A02-A6D6-87F97EBEF18F}"/>
              </a:ext>
            </a:extLst>
          </p:cNvPr>
          <p:cNvPicPr>
            <a:picLocks noChangeAspect="1"/>
          </p:cNvPicPr>
          <p:nvPr/>
        </p:nvPicPr>
        <p:blipFill>
          <a:blip r:embed="rId4"/>
          <a:stretch>
            <a:fillRect/>
          </a:stretch>
        </p:blipFill>
        <p:spPr>
          <a:xfrm>
            <a:off x="7164482" y="3118364"/>
            <a:ext cx="3731558" cy="3357749"/>
          </a:xfrm>
          <a:prstGeom prst="rect">
            <a:avLst/>
          </a:prstGeom>
        </p:spPr>
      </p:pic>
    </p:spTree>
    <p:extLst>
      <p:ext uri="{BB962C8B-B14F-4D97-AF65-F5344CB8AC3E}">
        <p14:creationId xmlns:p14="http://schemas.microsoft.com/office/powerpoint/2010/main" val="10255950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798634" y="0"/>
            <a:ext cx="6393366" cy="6858000"/>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04024" y="362700"/>
            <a:ext cx="10515600" cy="1325563"/>
          </a:xfrm>
        </p:spPr>
        <p:txBody>
          <a:bodyPr/>
          <a:lstStyle/>
          <a:p>
            <a:r>
              <a:rPr lang="en-US" b="1" dirty="0"/>
              <a:t>IMPORTANT!</a:t>
            </a:r>
          </a:p>
        </p:txBody>
      </p:sp>
      <p:sp>
        <p:nvSpPr>
          <p:cNvPr id="3" name="Content Placeholder 2"/>
          <p:cNvSpPr>
            <a:spLocks noGrp="1"/>
          </p:cNvSpPr>
          <p:nvPr>
            <p:ph idx="1"/>
          </p:nvPr>
        </p:nvSpPr>
        <p:spPr>
          <a:xfrm>
            <a:off x="604024" y="1825625"/>
            <a:ext cx="5083098" cy="4586326"/>
          </a:xfrm>
        </p:spPr>
        <p:txBody>
          <a:bodyPr/>
          <a:lstStyle/>
          <a:p>
            <a:pPr marL="0" indent="0">
              <a:buNone/>
            </a:pPr>
            <a:r>
              <a:rPr lang="en-US" dirty="0"/>
              <a:t>Please read through ALL of the information listed on the page that comes up. </a:t>
            </a:r>
          </a:p>
          <a:p>
            <a:pPr marL="0" indent="0">
              <a:buNone/>
            </a:pPr>
            <a:endParaRPr lang="en-US" dirty="0"/>
          </a:p>
          <a:p>
            <a:pPr marL="0" indent="0">
              <a:buNone/>
            </a:pPr>
            <a:r>
              <a:rPr lang="en-US" dirty="0"/>
              <a:t>AFTER you have read through all of this information, click the “</a:t>
            </a:r>
            <a:r>
              <a:rPr lang="en-US" b="1" dirty="0"/>
              <a:t>Next</a:t>
            </a:r>
            <a:r>
              <a:rPr lang="en-US" dirty="0"/>
              <a:t>” button at the bottom of the page.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8319" y="914024"/>
            <a:ext cx="5593996" cy="5029951"/>
          </a:xfrm>
          <a:prstGeom prst="rect">
            <a:avLst/>
          </a:prstGeom>
        </p:spPr>
      </p:pic>
    </p:spTree>
    <p:extLst>
      <p:ext uri="{BB962C8B-B14F-4D97-AF65-F5344CB8AC3E}">
        <p14:creationId xmlns:p14="http://schemas.microsoft.com/office/powerpoint/2010/main" val="1047900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798634" y="0"/>
            <a:ext cx="6393366" cy="6858000"/>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604024" y="0"/>
            <a:ext cx="5083098" cy="6858000"/>
          </a:xfrm>
        </p:spPr>
        <p:txBody>
          <a:bodyPr anchor="ctr"/>
          <a:lstStyle/>
          <a:p>
            <a:pPr marL="0" indent="0">
              <a:buNone/>
            </a:pPr>
            <a:r>
              <a:rPr lang="en-US" dirty="0"/>
              <a:t>Please continue to read the information on this page as well. This will provide you with information related to filing an online form.</a:t>
            </a:r>
          </a:p>
          <a:p>
            <a:pPr marL="0" indent="0">
              <a:buNone/>
            </a:pPr>
            <a:endParaRPr lang="en-US" dirty="0"/>
          </a:p>
          <a:p>
            <a:pPr marL="0" indent="0">
              <a:buNone/>
            </a:pPr>
            <a:r>
              <a:rPr lang="en-US" dirty="0"/>
              <a:t>Once you have read through this information, please click the “</a:t>
            </a:r>
            <a:r>
              <a:rPr lang="en-US" b="1" dirty="0"/>
              <a:t>Start</a:t>
            </a:r>
            <a:r>
              <a:rPr lang="en-US" dirty="0"/>
              <a:t>” button at the bottom of the page.</a:t>
            </a:r>
          </a:p>
        </p:txBody>
      </p:sp>
      <p:pic>
        <p:nvPicPr>
          <p:cNvPr id="6" name="Content Placeholder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8319" y="698848"/>
            <a:ext cx="5593995" cy="5460303"/>
          </a:xfrm>
          <a:prstGeom prst="rect">
            <a:avLst/>
          </a:prstGeom>
        </p:spPr>
      </p:pic>
    </p:spTree>
    <p:extLst>
      <p:ext uri="{BB962C8B-B14F-4D97-AF65-F5344CB8AC3E}">
        <p14:creationId xmlns:p14="http://schemas.microsoft.com/office/powerpoint/2010/main" val="4809079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898996" y="0"/>
            <a:ext cx="6293004" cy="6858000"/>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04024" y="362700"/>
            <a:ext cx="4592444" cy="1945602"/>
          </a:xfrm>
        </p:spPr>
        <p:txBody>
          <a:bodyPr/>
          <a:lstStyle/>
          <a:p>
            <a:r>
              <a:rPr lang="en-US" b="1" dirty="0"/>
              <a:t>Basis of eligibility</a:t>
            </a:r>
          </a:p>
        </p:txBody>
      </p:sp>
      <p:sp>
        <p:nvSpPr>
          <p:cNvPr id="3" name="Content Placeholder 2"/>
          <p:cNvSpPr>
            <a:spLocks noGrp="1"/>
          </p:cNvSpPr>
          <p:nvPr>
            <p:ph idx="1"/>
          </p:nvPr>
        </p:nvSpPr>
        <p:spPr>
          <a:xfrm>
            <a:off x="604024" y="2271674"/>
            <a:ext cx="4592444" cy="4586326"/>
          </a:xfrm>
        </p:spPr>
        <p:txBody>
          <a:bodyPr/>
          <a:lstStyle/>
          <a:p>
            <a:pPr marL="0" indent="0">
              <a:buNone/>
            </a:pPr>
            <a:r>
              <a:rPr lang="en-US" dirty="0"/>
              <a:t>For standard OPT, your eligibility category is </a:t>
            </a:r>
            <a:r>
              <a:rPr lang="en-US" b="1" dirty="0"/>
              <a:t>c(3)(B) Student Post-Completion OPT</a:t>
            </a:r>
          </a:p>
        </p:txBody>
      </p:sp>
      <p:pic>
        <p:nvPicPr>
          <p:cNvPr id="6" name="Content Placeholder 5"/>
          <p:cNvPicPr>
            <a:picLocks noChangeAspect="1"/>
          </p:cNvPicPr>
          <p:nvPr/>
        </p:nvPicPr>
        <p:blipFill rotWithShape="1">
          <a:blip r:embed="rId3">
            <a:extLst>
              <a:ext uri="{28A0092B-C50C-407E-A947-70E740481C1C}">
                <a14:useLocalDpi xmlns:a14="http://schemas.microsoft.com/office/drawing/2010/main" val="0"/>
              </a:ext>
            </a:extLst>
          </a:blip>
          <a:srcRect l="2953" r="2921"/>
          <a:stretch/>
        </p:blipFill>
        <p:spPr>
          <a:xfrm>
            <a:off x="5570892" y="1103983"/>
            <a:ext cx="6110869" cy="4650034"/>
          </a:xfrm>
          <a:prstGeom prst="rect">
            <a:avLst/>
          </a:prstGeom>
        </p:spPr>
      </p:pic>
      <p:grpSp>
        <p:nvGrpSpPr>
          <p:cNvPr id="18" name="Group 17"/>
          <p:cNvGrpSpPr/>
          <p:nvPr/>
        </p:nvGrpSpPr>
        <p:grpSpPr>
          <a:xfrm>
            <a:off x="933" y="6256421"/>
            <a:ext cx="12191068" cy="605952"/>
            <a:chOff x="933" y="6256421"/>
            <a:chExt cx="12191068" cy="605952"/>
          </a:xfrm>
        </p:grpSpPr>
        <p:sp>
          <p:nvSpPr>
            <p:cNvPr id="8" name="Rectangle 7"/>
            <p:cNvSpPr/>
            <p:nvPr/>
          </p:nvSpPr>
          <p:spPr>
            <a:xfrm>
              <a:off x="933" y="6256421"/>
              <a:ext cx="2401224" cy="601579"/>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26956" y="6372544"/>
              <a:ext cx="2381708" cy="369332"/>
            </a:xfrm>
            <a:prstGeom prst="rect">
              <a:avLst/>
            </a:prstGeom>
            <a:noFill/>
          </p:spPr>
          <p:txBody>
            <a:bodyPr wrap="square" rtlCol="0" anchor="ctr">
              <a:spAutoFit/>
            </a:bodyPr>
            <a:lstStyle/>
            <a:p>
              <a:pPr algn="ctr"/>
              <a:r>
                <a:rPr lang="en-US" dirty="0">
                  <a:solidFill>
                    <a:schemeClr val="bg1"/>
                  </a:solidFill>
                </a:rPr>
                <a:t>Getting Started</a:t>
              </a:r>
            </a:p>
          </p:txBody>
        </p:sp>
        <p:sp>
          <p:nvSpPr>
            <p:cNvPr id="9" name="Rectangle 8"/>
            <p:cNvSpPr/>
            <p:nvPr/>
          </p:nvSpPr>
          <p:spPr>
            <a:xfrm>
              <a:off x="4858214" y="6467706"/>
              <a:ext cx="2467208" cy="390293"/>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2395654" y="6469046"/>
              <a:ext cx="2467208" cy="390293"/>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4853566" y="6488668"/>
              <a:ext cx="2471856" cy="369332"/>
            </a:xfrm>
            <a:prstGeom prst="rect">
              <a:avLst/>
            </a:prstGeom>
            <a:noFill/>
          </p:spPr>
          <p:txBody>
            <a:bodyPr wrap="square" rtlCol="0" anchor="ctr">
              <a:spAutoFit/>
            </a:bodyPr>
            <a:lstStyle/>
            <a:p>
              <a:pPr algn="ctr"/>
              <a:r>
                <a:rPr lang="en-US" dirty="0">
                  <a:solidFill>
                    <a:schemeClr val="bg1"/>
                  </a:solidFill>
                </a:rPr>
                <a:t>Evidence</a:t>
              </a:r>
            </a:p>
          </p:txBody>
        </p:sp>
        <p:sp>
          <p:nvSpPr>
            <p:cNvPr id="12" name="Rectangle 11"/>
            <p:cNvSpPr/>
            <p:nvPr/>
          </p:nvSpPr>
          <p:spPr>
            <a:xfrm>
              <a:off x="7330070" y="6467707"/>
              <a:ext cx="2467208" cy="390293"/>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9797278" y="6472080"/>
              <a:ext cx="2394722" cy="390293"/>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395654" y="6486481"/>
              <a:ext cx="2462560" cy="369332"/>
            </a:xfrm>
            <a:prstGeom prst="rect">
              <a:avLst/>
            </a:prstGeom>
            <a:noFill/>
          </p:spPr>
          <p:txBody>
            <a:bodyPr wrap="square" rtlCol="0" anchor="ctr">
              <a:spAutoFit/>
            </a:bodyPr>
            <a:lstStyle/>
            <a:p>
              <a:pPr algn="ctr"/>
              <a:r>
                <a:rPr lang="en-US" dirty="0">
                  <a:solidFill>
                    <a:schemeClr val="bg1"/>
                  </a:solidFill>
                </a:rPr>
                <a:t>About You</a:t>
              </a:r>
            </a:p>
          </p:txBody>
        </p:sp>
        <p:sp>
          <p:nvSpPr>
            <p:cNvPr id="16" name="TextBox 15"/>
            <p:cNvSpPr txBox="1"/>
            <p:nvPr/>
          </p:nvSpPr>
          <p:spPr>
            <a:xfrm>
              <a:off x="7325422" y="6490855"/>
              <a:ext cx="2476504" cy="369332"/>
            </a:xfrm>
            <a:prstGeom prst="rect">
              <a:avLst/>
            </a:prstGeom>
            <a:noFill/>
          </p:spPr>
          <p:txBody>
            <a:bodyPr wrap="square" rtlCol="0" anchor="ctr">
              <a:spAutoFit/>
            </a:bodyPr>
            <a:lstStyle/>
            <a:p>
              <a:pPr algn="ctr"/>
              <a:r>
                <a:rPr lang="en-US" dirty="0">
                  <a:solidFill>
                    <a:schemeClr val="bg1"/>
                  </a:solidFill>
                </a:rPr>
                <a:t>Additional Information</a:t>
              </a:r>
            </a:p>
          </p:txBody>
        </p:sp>
        <p:sp>
          <p:nvSpPr>
            <p:cNvPr id="17" name="TextBox 16"/>
            <p:cNvSpPr txBox="1"/>
            <p:nvPr/>
          </p:nvSpPr>
          <p:spPr>
            <a:xfrm>
              <a:off x="9797279" y="6473422"/>
              <a:ext cx="2394722" cy="369332"/>
            </a:xfrm>
            <a:prstGeom prst="rect">
              <a:avLst/>
            </a:prstGeom>
            <a:noFill/>
          </p:spPr>
          <p:txBody>
            <a:bodyPr wrap="square" rtlCol="0" anchor="ctr">
              <a:spAutoFit/>
            </a:bodyPr>
            <a:lstStyle/>
            <a:p>
              <a:pPr algn="ctr"/>
              <a:r>
                <a:rPr lang="en-US" dirty="0">
                  <a:solidFill>
                    <a:schemeClr val="bg1"/>
                  </a:solidFill>
                </a:rPr>
                <a:t>Review and Submit</a:t>
              </a:r>
            </a:p>
          </p:txBody>
        </p:sp>
      </p:grpSp>
      <p:sp>
        <p:nvSpPr>
          <p:cNvPr id="19" name="Rectangle 18"/>
          <p:cNvSpPr/>
          <p:nvPr/>
        </p:nvSpPr>
        <p:spPr>
          <a:xfrm>
            <a:off x="8045450" y="4533900"/>
            <a:ext cx="3067050" cy="27304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91038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898996" y="0"/>
            <a:ext cx="6293004" cy="6858000"/>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604024" y="2009279"/>
            <a:ext cx="4592444" cy="4586326"/>
          </a:xfrm>
        </p:spPr>
        <p:txBody>
          <a:bodyPr/>
          <a:lstStyle/>
          <a:p>
            <a:r>
              <a:rPr lang="en-US" dirty="0"/>
              <a:t>You should choose “</a:t>
            </a:r>
            <a:r>
              <a:rPr lang="en-US" b="1" dirty="0"/>
              <a:t>initial permission to accept employment</a:t>
            </a:r>
            <a:r>
              <a:rPr lang="en-US" dirty="0"/>
              <a:t>.” </a:t>
            </a:r>
          </a:p>
          <a:p>
            <a:pPr marL="0" indent="0">
              <a:buNone/>
            </a:pPr>
            <a:endParaRPr lang="en-US" dirty="0"/>
          </a:p>
          <a:p>
            <a:r>
              <a:rPr lang="en-US" dirty="0"/>
              <a:t>If this is your first time to use Form I-765, select “</a:t>
            </a:r>
            <a:r>
              <a:rPr lang="en-US" b="1" dirty="0"/>
              <a:t>No</a:t>
            </a:r>
            <a:r>
              <a:rPr lang="en-US" dirty="0"/>
              <a:t>.” </a:t>
            </a:r>
          </a:p>
          <a:p>
            <a:r>
              <a:rPr lang="en-US" dirty="0"/>
              <a:t>If you have filed Form I-765 for previous employment, please select “</a:t>
            </a:r>
            <a:r>
              <a:rPr lang="en-US" b="1" dirty="0"/>
              <a:t>Yes</a:t>
            </a:r>
            <a:r>
              <a:rPr lang="en-US" dirty="0"/>
              <a:t>.”</a:t>
            </a:r>
          </a:p>
        </p:txBody>
      </p:sp>
      <p:pic>
        <p:nvPicPr>
          <p:cNvPr id="7"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4149" y="1025708"/>
            <a:ext cx="6155421" cy="4772113"/>
          </a:xfrm>
          <a:prstGeom prst="rect">
            <a:avLst/>
          </a:prstGeom>
        </p:spPr>
      </p:pic>
      <p:sp>
        <p:nvSpPr>
          <p:cNvPr id="8" name="Title 1"/>
          <p:cNvSpPr>
            <a:spLocks noGrp="1"/>
          </p:cNvSpPr>
          <p:nvPr>
            <p:ph type="title"/>
          </p:nvPr>
        </p:nvSpPr>
        <p:spPr>
          <a:xfrm>
            <a:off x="604024" y="362700"/>
            <a:ext cx="4592444" cy="1945602"/>
          </a:xfrm>
        </p:spPr>
        <p:txBody>
          <a:bodyPr/>
          <a:lstStyle/>
          <a:p>
            <a:r>
              <a:rPr lang="en-US" b="1" dirty="0"/>
              <a:t>Reason for applying</a:t>
            </a:r>
          </a:p>
        </p:txBody>
      </p:sp>
      <p:grpSp>
        <p:nvGrpSpPr>
          <p:cNvPr id="20" name="Group 19"/>
          <p:cNvGrpSpPr/>
          <p:nvPr/>
        </p:nvGrpSpPr>
        <p:grpSpPr>
          <a:xfrm>
            <a:off x="933" y="6256421"/>
            <a:ext cx="12191068" cy="605952"/>
            <a:chOff x="933" y="6256421"/>
            <a:chExt cx="12191068" cy="605952"/>
          </a:xfrm>
        </p:grpSpPr>
        <p:sp>
          <p:nvSpPr>
            <p:cNvPr id="21" name="Rectangle 20"/>
            <p:cNvSpPr/>
            <p:nvPr/>
          </p:nvSpPr>
          <p:spPr>
            <a:xfrm>
              <a:off x="933" y="6256421"/>
              <a:ext cx="2401224" cy="601579"/>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p:cNvSpPr txBox="1"/>
            <p:nvPr/>
          </p:nvSpPr>
          <p:spPr>
            <a:xfrm>
              <a:off x="26956" y="6372544"/>
              <a:ext cx="2381708" cy="369332"/>
            </a:xfrm>
            <a:prstGeom prst="rect">
              <a:avLst/>
            </a:prstGeom>
            <a:noFill/>
          </p:spPr>
          <p:txBody>
            <a:bodyPr wrap="square" rtlCol="0" anchor="ctr">
              <a:spAutoFit/>
            </a:bodyPr>
            <a:lstStyle/>
            <a:p>
              <a:pPr algn="ctr"/>
              <a:r>
                <a:rPr lang="en-US" dirty="0">
                  <a:solidFill>
                    <a:schemeClr val="bg1"/>
                  </a:solidFill>
                </a:rPr>
                <a:t>Getting Started</a:t>
              </a:r>
            </a:p>
          </p:txBody>
        </p:sp>
        <p:sp>
          <p:nvSpPr>
            <p:cNvPr id="23" name="Rectangle 22"/>
            <p:cNvSpPr/>
            <p:nvPr/>
          </p:nvSpPr>
          <p:spPr>
            <a:xfrm>
              <a:off x="4858214" y="6467706"/>
              <a:ext cx="2467208" cy="390293"/>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2395654" y="6469046"/>
              <a:ext cx="2467208" cy="390293"/>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p:cNvSpPr txBox="1"/>
            <p:nvPr/>
          </p:nvSpPr>
          <p:spPr>
            <a:xfrm>
              <a:off x="4853566" y="6488668"/>
              <a:ext cx="2471856" cy="369332"/>
            </a:xfrm>
            <a:prstGeom prst="rect">
              <a:avLst/>
            </a:prstGeom>
            <a:noFill/>
          </p:spPr>
          <p:txBody>
            <a:bodyPr wrap="square" rtlCol="0" anchor="ctr">
              <a:spAutoFit/>
            </a:bodyPr>
            <a:lstStyle/>
            <a:p>
              <a:pPr algn="ctr"/>
              <a:r>
                <a:rPr lang="en-US" dirty="0">
                  <a:solidFill>
                    <a:schemeClr val="bg1"/>
                  </a:solidFill>
                </a:rPr>
                <a:t>Evidence</a:t>
              </a:r>
            </a:p>
          </p:txBody>
        </p:sp>
        <p:sp>
          <p:nvSpPr>
            <p:cNvPr id="26" name="Rectangle 25"/>
            <p:cNvSpPr/>
            <p:nvPr/>
          </p:nvSpPr>
          <p:spPr>
            <a:xfrm>
              <a:off x="7330070" y="6467707"/>
              <a:ext cx="2467208" cy="390293"/>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9797278" y="6472080"/>
              <a:ext cx="2394722" cy="390293"/>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2395654" y="6486481"/>
              <a:ext cx="2462560" cy="369332"/>
            </a:xfrm>
            <a:prstGeom prst="rect">
              <a:avLst/>
            </a:prstGeom>
            <a:noFill/>
          </p:spPr>
          <p:txBody>
            <a:bodyPr wrap="square" rtlCol="0" anchor="ctr">
              <a:spAutoFit/>
            </a:bodyPr>
            <a:lstStyle/>
            <a:p>
              <a:pPr algn="ctr"/>
              <a:r>
                <a:rPr lang="en-US" dirty="0">
                  <a:solidFill>
                    <a:schemeClr val="bg1"/>
                  </a:solidFill>
                </a:rPr>
                <a:t>About You</a:t>
              </a:r>
            </a:p>
          </p:txBody>
        </p:sp>
        <p:sp>
          <p:nvSpPr>
            <p:cNvPr id="29" name="TextBox 28"/>
            <p:cNvSpPr txBox="1"/>
            <p:nvPr/>
          </p:nvSpPr>
          <p:spPr>
            <a:xfrm>
              <a:off x="7325422" y="6490855"/>
              <a:ext cx="2476504" cy="369332"/>
            </a:xfrm>
            <a:prstGeom prst="rect">
              <a:avLst/>
            </a:prstGeom>
            <a:noFill/>
          </p:spPr>
          <p:txBody>
            <a:bodyPr wrap="square" rtlCol="0" anchor="ctr">
              <a:spAutoFit/>
            </a:bodyPr>
            <a:lstStyle/>
            <a:p>
              <a:pPr algn="ctr"/>
              <a:r>
                <a:rPr lang="en-US" dirty="0">
                  <a:solidFill>
                    <a:schemeClr val="bg1"/>
                  </a:solidFill>
                </a:rPr>
                <a:t>Additional Information</a:t>
              </a:r>
            </a:p>
          </p:txBody>
        </p:sp>
        <p:sp>
          <p:nvSpPr>
            <p:cNvPr id="30" name="TextBox 29"/>
            <p:cNvSpPr txBox="1"/>
            <p:nvPr/>
          </p:nvSpPr>
          <p:spPr>
            <a:xfrm>
              <a:off x="9797279" y="6473422"/>
              <a:ext cx="2394722" cy="369332"/>
            </a:xfrm>
            <a:prstGeom prst="rect">
              <a:avLst/>
            </a:prstGeom>
            <a:noFill/>
          </p:spPr>
          <p:txBody>
            <a:bodyPr wrap="square" rtlCol="0" anchor="ctr">
              <a:spAutoFit/>
            </a:bodyPr>
            <a:lstStyle/>
            <a:p>
              <a:pPr algn="ctr"/>
              <a:r>
                <a:rPr lang="en-US" dirty="0">
                  <a:solidFill>
                    <a:schemeClr val="bg1"/>
                  </a:solidFill>
                </a:rPr>
                <a:t>Review and Submit</a:t>
              </a:r>
            </a:p>
          </p:txBody>
        </p:sp>
      </p:grpSp>
      <p:sp>
        <p:nvSpPr>
          <p:cNvPr id="17" name="Rectangle 16"/>
          <p:cNvSpPr/>
          <p:nvPr/>
        </p:nvSpPr>
        <p:spPr>
          <a:xfrm>
            <a:off x="7808562" y="1913417"/>
            <a:ext cx="2554638" cy="254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808562" y="4394348"/>
            <a:ext cx="655988" cy="254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12505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898996" y="0"/>
            <a:ext cx="6293004" cy="6858000"/>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604024" y="3267307"/>
            <a:ext cx="4343399" cy="3590692"/>
          </a:xfrm>
        </p:spPr>
        <p:txBody>
          <a:bodyPr/>
          <a:lstStyle/>
          <a:p>
            <a:pPr marL="0" indent="0">
              <a:buNone/>
            </a:pPr>
            <a:r>
              <a:rPr lang="en-US" dirty="0"/>
              <a:t>You should select “</a:t>
            </a:r>
            <a:r>
              <a:rPr lang="en-US" b="1" dirty="0"/>
              <a:t>No</a:t>
            </a:r>
            <a:r>
              <a:rPr lang="en-US" dirty="0"/>
              <a:t>” unless you have hired someone to assist you in filling out the application. </a:t>
            </a:r>
          </a:p>
        </p:txBody>
      </p:sp>
      <p:sp>
        <p:nvSpPr>
          <p:cNvPr id="8" name="Title 1"/>
          <p:cNvSpPr>
            <a:spLocks noGrp="1"/>
          </p:cNvSpPr>
          <p:nvPr>
            <p:ph type="title"/>
          </p:nvPr>
        </p:nvSpPr>
        <p:spPr>
          <a:xfrm>
            <a:off x="604024" y="362699"/>
            <a:ext cx="4926982" cy="3038423"/>
          </a:xfrm>
        </p:spPr>
        <p:txBody>
          <a:bodyPr/>
          <a:lstStyle/>
          <a:p>
            <a:r>
              <a:rPr lang="en-US" b="1" dirty="0"/>
              <a:t>Preparer and interpreter information</a:t>
            </a:r>
          </a:p>
        </p:txBody>
      </p:sp>
      <p:pic>
        <p:nvPicPr>
          <p:cNvPr id="6" name="Content Placeholder 3"/>
          <p:cNvPicPr>
            <a:picLocks noChangeAspect="1"/>
          </p:cNvPicPr>
          <p:nvPr/>
        </p:nvPicPr>
        <p:blipFill rotWithShape="1">
          <a:blip r:embed="rId3">
            <a:extLst>
              <a:ext uri="{28A0092B-C50C-407E-A947-70E740481C1C}">
                <a14:useLocalDpi xmlns:a14="http://schemas.microsoft.com/office/drawing/2010/main" val="0"/>
              </a:ext>
            </a:extLst>
          </a:blip>
          <a:srcRect l="8417" r="7910"/>
          <a:stretch/>
        </p:blipFill>
        <p:spPr>
          <a:xfrm>
            <a:off x="5046999" y="1253331"/>
            <a:ext cx="6746487" cy="4351338"/>
          </a:xfrm>
          <a:prstGeom prst="rect">
            <a:avLst/>
          </a:prstGeom>
        </p:spPr>
      </p:pic>
      <p:grpSp>
        <p:nvGrpSpPr>
          <p:cNvPr id="20" name="Group 19"/>
          <p:cNvGrpSpPr/>
          <p:nvPr/>
        </p:nvGrpSpPr>
        <p:grpSpPr>
          <a:xfrm>
            <a:off x="933" y="6256421"/>
            <a:ext cx="12191068" cy="605952"/>
            <a:chOff x="933" y="6256421"/>
            <a:chExt cx="12191068" cy="605952"/>
          </a:xfrm>
        </p:grpSpPr>
        <p:sp>
          <p:nvSpPr>
            <p:cNvPr id="21" name="Rectangle 20"/>
            <p:cNvSpPr/>
            <p:nvPr/>
          </p:nvSpPr>
          <p:spPr>
            <a:xfrm>
              <a:off x="933" y="6256421"/>
              <a:ext cx="2401224" cy="601579"/>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p:cNvSpPr txBox="1"/>
            <p:nvPr/>
          </p:nvSpPr>
          <p:spPr>
            <a:xfrm>
              <a:off x="26956" y="6372544"/>
              <a:ext cx="2381708" cy="369332"/>
            </a:xfrm>
            <a:prstGeom prst="rect">
              <a:avLst/>
            </a:prstGeom>
            <a:noFill/>
          </p:spPr>
          <p:txBody>
            <a:bodyPr wrap="square" rtlCol="0" anchor="ctr">
              <a:spAutoFit/>
            </a:bodyPr>
            <a:lstStyle/>
            <a:p>
              <a:pPr algn="ctr"/>
              <a:r>
                <a:rPr lang="en-US" dirty="0">
                  <a:solidFill>
                    <a:schemeClr val="bg1"/>
                  </a:solidFill>
                </a:rPr>
                <a:t>Getting Started</a:t>
              </a:r>
            </a:p>
          </p:txBody>
        </p:sp>
        <p:sp>
          <p:nvSpPr>
            <p:cNvPr id="23" name="Rectangle 22"/>
            <p:cNvSpPr/>
            <p:nvPr/>
          </p:nvSpPr>
          <p:spPr>
            <a:xfrm>
              <a:off x="4858214" y="6467706"/>
              <a:ext cx="2467208" cy="390293"/>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2395654" y="6469046"/>
              <a:ext cx="2467208" cy="390293"/>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p:cNvSpPr txBox="1"/>
            <p:nvPr/>
          </p:nvSpPr>
          <p:spPr>
            <a:xfrm>
              <a:off x="4853566" y="6488668"/>
              <a:ext cx="2471856" cy="369332"/>
            </a:xfrm>
            <a:prstGeom prst="rect">
              <a:avLst/>
            </a:prstGeom>
            <a:noFill/>
          </p:spPr>
          <p:txBody>
            <a:bodyPr wrap="square" rtlCol="0" anchor="ctr">
              <a:spAutoFit/>
            </a:bodyPr>
            <a:lstStyle/>
            <a:p>
              <a:pPr algn="ctr"/>
              <a:r>
                <a:rPr lang="en-US" dirty="0">
                  <a:solidFill>
                    <a:schemeClr val="bg1"/>
                  </a:solidFill>
                </a:rPr>
                <a:t>Evidence</a:t>
              </a:r>
            </a:p>
          </p:txBody>
        </p:sp>
        <p:sp>
          <p:nvSpPr>
            <p:cNvPr id="26" name="Rectangle 25"/>
            <p:cNvSpPr/>
            <p:nvPr/>
          </p:nvSpPr>
          <p:spPr>
            <a:xfrm>
              <a:off x="7330070" y="6467707"/>
              <a:ext cx="2467208" cy="390293"/>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9797278" y="6472080"/>
              <a:ext cx="2394722" cy="390293"/>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2395654" y="6486481"/>
              <a:ext cx="2462560" cy="369332"/>
            </a:xfrm>
            <a:prstGeom prst="rect">
              <a:avLst/>
            </a:prstGeom>
            <a:noFill/>
          </p:spPr>
          <p:txBody>
            <a:bodyPr wrap="square" rtlCol="0" anchor="ctr">
              <a:spAutoFit/>
            </a:bodyPr>
            <a:lstStyle/>
            <a:p>
              <a:pPr algn="ctr"/>
              <a:r>
                <a:rPr lang="en-US" dirty="0">
                  <a:solidFill>
                    <a:schemeClr val="bg1"/>
                  </a:solidFill>
                </a:rPr>
                <a:t>About You</a:t>
              </a:r>
            </a:p>
          </p:txBody>
        </p:sp>
        <p:sp>
          <p:nvSpPr>
            <p:cNvPr id="29" name="TextBox 28"/>
            <p:cNvSpPr txBox="1"/>
            <p:nvPr/>
          </p:nvSpPr>
          <p:spPr>
            <a:xfrm>
              <a:off x="7325422" y="6490855"/>
              <a:ext cx="2476504" cy="369332"/>
            </a:xfrm>
            <a:prstGeom prst="rect">
              <a:avLst/>
            </a:prstGeom>
            <a:noFill/>
          </p:spPr>
          <p:txBody>
            <a:bodyPr wrap="square" rtlCol="0" anchor="ctr">
              <a:spAutoFit/>
            </a:bodyPr>
            <a:lstStyle/>
            <a:p>
              <a:pPr algn="ctr"/>
              <a:r>
                <a:rPr lang="en-US" dirty="0">
                  <a:solidFill>
                    <a:schemeClr val="bg1"/>
                  </a:solidFill>
                </a:rPr>
                <a:t>Additional Information</a:t>
              </a:r>
            </a:p>
          </p:txBody>
        </p:sp>
        <p:sp>
          <p:nvSpPr>
            <p:cNvPr id="30" name="TextBox 29"/>
            <p:cNvSpPr txBox="1"/>
            <p:nvPr/>
          </p:nvSpPr>
          <p:spPr>
            <a:xfrm>
              <a:off x="9797279" y="6473422"/>
              <a:ext cx="2394722" cy="369332"/>
            </a:xfrm>
            <a:prstGeom prst="rect">
              <a:avLst/>
            </a:prstGeom>
            <a:noFill/>
          </p:spPr>
          <p:txBody>
            <a:bodyPr wrap="square" rtlCol="0" anchor="ctr">
              <a:spAutoFit/>
            </a:bodyPr>
            <a:lstStyle/>
            <a:p>
              <a:pPr algn="ctr"/>
              <a:r>
                <a:rPr lang="en-US" dirty="0">
                  <a:solidFill>
                    <a:schemeClr val="bg1"/>
                  </a:solidFill>
                </a:rPr>
                <a:t>Review and Submit</a:t>
              </a:r>
            </a:p>
          </p:txBody>
        </p:sp>
      </p:grpSp>
      <p:sp>
        <p:nvSpPr>
          <p:cNvPr id="17" name="Rectangle 16"/>
          <p:cNvSpPr/>
          <p:nvPr/>
        </p:nvSpPr>
        <p:spPr>
          <a:xfrm>
            <a:off x="7541862" y="3000606"/>
            <a:ext cx="763938" cy="32044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0835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921</TotalTime>
  <Words>1794</Words>
  <Application>Microsoft Macintosh PowerPoint</Application>
  <PresentationFormat>Widescreen</PresentationFormat>
  <Paragraphs>332</Paragraphs>
  <Slides>43</Slides>
  <Notes>39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43</vt:i4>
      </vt:variant>
    </vt:vector>
  </HeadingPairs>
  <TitlesOfParts>
    <vt:vector size="47" baseType="lpstr">
      <vt:lpstr>Arial</vt:lpstr>
      <vt:lpstr>Calibri</vt:lpstr>
      <vt:lpstr>Calibri Light</vt:lpstr>
      <vt:lpstr>Office Theme</vt:lpstr>
      <vt:lpstr>Standard Online OPT Guidelines</vt:lpstr>
      <vt:lpstr>PowerPoint Presentation</vt:lpstr>
      <vt:lpstr>PowerPoint Presentation</vt:lpstr>
      <vt:lpstr>PowerPoint Presentation</vt:lpstr>
      <vt:lpstr>IMPORTANT!</vt:lpstr>
      <vt:lpstr>PowerPoint Presentation</vt:lpstr>
      <vt:lpstr>Basis of eligibility</vt:lpstr>
      <vt:lpstr>Reason for applying</vt:lpstr>
      <vt:lpstr>Preparer and interpreter information</vt:lpstr>
      <vt:lpstr>Your name</vt:lpstr>
      <vt:lpstr>Your contact information</vt:lpstr>
      <vt:lpstr>PowerPoint Presentation</vt:lpstr>
      <vt:lpstr>PowerPoint Presentation</vt:lpstr>
      <vt:lpstr>PowerPoint Presentation</vt:lpstr>
      <vt:lpstr>Describe yourself</vt:lpstr>
      <vt:lpstr>When and where you were born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Online OPT Template</dc:title>
  <dc:creator>Kirstyn Tureman</dc:creator>
  <cp:lastModifiedBy>Sebastian Cruz</cp:lastModifiedBy>
  <cp:revision>453</cp:revision>
  <dcterms:created xsi:type="dcterms:W3CDTF">2021-06-07T16:07:00Z</dcterms:created>
  <dcterms:modified xsi:type="dcterms:W3CDTF">2022-03-16T15:25:07Z</dcterms:modified>
</cp:coreProperties>
</file>