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77" r:id="rId4"/>
  </p:sldMasterIdLst>
  <p:notesMasterIdLst>
    <p:notesMasterId r:id="rId39"/>
  </p:notesMasterIdLst>
  <p:sldIdLst>
    <p:sldId id="25835" r:id="rId5"/>
    <p:sldId id="25832" r:id="rId6"/>
    <p:sldId id="25827" r:id="rId7"/>
    <p:sldId id="25804" r:id="rId8"/>
    <p:sldId id="25807" r:id="rId9"/>
    <p:sldId id="25805" r:id="rId10"/>
    <p:sldId id="25836" r:id="rId11"/>
    <p:sldId id="25756" r:id="rId12"/>
    <p:sldId id="523" r:id="rId13"/>
    <p:sldId id="503" r:id="rId14"/>
    <p:sldId id="1913" r:id="rId15"/>
    <p:sldId id="471" r:id="rId16"/>
    <p:sldId id="464" r:id="rId17"/>
    <p:sldId id="25824" r:id="rId18"/>
    <p:sldId id="25837" r:id="rId19"/>
    <p:sldId id="275" r:id="rId20"/>
    <p:sldId id="25796" r:id="rId21"/>
    <p:sldId id="298" r:id="rId22"/>
    <p:sldId id="299" r:id="rId23"/>
    <p:sldId id="25838" r:id="rId24"/>
    <p:sldId id="25839" r:id="rId25"/>
    <p:sldId id="25840" r:id="rId26"/>
    <p:sldId id="25818" r:id="rId27"/>
    <p:sldId id="25792" r:id="rId28"/>
    <p:sldId id="25829" r:id="rId29"/>
    <p:sldId id="25809" r:id="rId30"/>
    <p:sldId id="25810" r:id="rId31"/>
    <p:sldId id="25814" r:id="rId32"/>
    <p:sldId id="25813" r:id="rId33"/>
    <p:sldId id="25811" r:id="rId34"/>
    <p:sldId id="25816" r:id="rId35"/>
    <p:sldId id="25841" r:id="rId36"/>
    <p:sldId id="25775" r:id="rId37"/>
    <p:sldId id="2583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9DFE8B1-FBFE-41D4-AB40-5F853205DBF1}">
          <p14:sldIdLst>
            <p14:sldId id="25835"/>
            <p14:sldId id="25832"/>
            <p14:sldId id="25827"/>
            <p14:sldId id="25804"/>
            <p14:sldId id="25807"/>
            <p14:sldId id="25805"/>
            <p14:sldId id="25836"/>
            <p14:sldId id="25756"/>
            <p14:sldId id="523"/>
            <p14:sldId id="503"/>
            <p14:sldId id="1913"/>
            <p14:sldId id="471"/>
            <p14:sldId id="464"/>
            <p14:sldId id="25824"/>
            <p14:sldId id="25837"/>
            <p14:sldId id="275"/>
            <p14:sldId id="25796"/>
            <p14:sldId id="298"/>
            <p14:sldId id="299"/>
            <p14:sldId id="25838"/>
            <p14:sldId id="25839"/>
            <p14:sldId id="25840"/>
            <p14:sldId id="25818"/>
            <p14:sldId id="25792"/>
            <p14:sldId id="25829"/>
            <p14:sldId id="25809"/>
            <p14:sldId id="25810"/>
            <p14:sldId id="25814"/>
            <p14:sldId id="25813"/>
            <p14:sldId id="25811"/>
            <p14:sldId id="25816"/>
            <p14:sldId id="25841"/>
            <p14:sldId id="25775"/>
            <p14:sldId id="2583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lle Rivera" initials="JR" lastIdx="7" clrIdx="0">
    <p:extLst>
      <p:ext uri="{19B8F6BF-5375-455C-9EA6-DF929625EA0E}">
        <p15:presenceInfo xmlns:p15="http://schemas.microsoft.com/office/powerpoint/2012/main" userId="S::jrivera@icuba.org::c3d23a91-a381-487f-8a89-875ec7ed18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88" autoAdjust="0"/>
    <p:restoredTop sz="94249" autoAdjust="0"/>
  </p:normalViewPr>
  <p:slideViewPr>
    <p:cSldViewPr snapToGrid="0">
      <p:cViewPr varScale="1">
        <p:scale>
          <a:sx n="85" d="100"/>
          <a:sy n="85" d="100"/>
        </p:scale>
        <p:origin x="22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32C32C-3278-4558-8AFE-D125222D67B7}" type="doc">
      <dgm:prSet loTypeId="urn:microsoft.com/office/officeart/2005/8/layout/gear1" loCatId="process" qsTypeId="urn:microsoft.com/office/officeart/2005/8/quickstyle/simple1" qsCatId="simple" csTypeId="urn:microsoft.com/office/officeart/2005/8/colors/accent2_1" csCatId="accent2" phldr="1"/>
      <dgm:spPr/>
    </dgm:pt>
    <dgm:pt modelId="{082DB8B9-EC7B-43B5-A676-957F88E23DCF}">
      <dgm:prSet phldrT="[Text]" phldr="1"/>
      <dgm:spPr/>
      <dgm:t>
        <a:bodyPr/>
        <a:lstStyle/>
        <a:p>
          <a:endParaRPr lang="en-US" dirty="0">
            <a:solidFill>
              <a:schemeClr val="bg1"/>
            </a:solidFill>
          </a:endParaRPr>
        </a:p>
      </dgm:t>
    </dgm:pt>
    <dgm:pt modelId="{50462560-E7A1-4304-AFE8-E9028FA9FB8C}" type="parTrans" cxnId="{AE45C50C-7859-4026-83FD-35B1C096B61B}">
      <dgm:prSet/>
      <dgm:spPr/>
      <dgm:t>
        <a:bodyPr/>
        <a:lstStyle/>
        <a:p>
          <a:endParaRPr lang="en-US"/>
        </a:p>
      </dgm:t>
    </dgm:pt>
    <dgm:pt modelId="{922D4E9B-916B-44BE-866A-C61F8EDD1357}" type="sibTrans" cxnId="{AE45C50C-7859-4026-83FD-35B1C096B61B}">
      <dgm:prSet/>
      <dgm:spPr/>
      <dgm:t>
        <a:bodyPr/>
        <a:lstStyle/>
        <a:p>
          <a:endParaRPr lang="en-US"/>
        </a:p>
      </dgm:t>
    </dgm:pt>
    <dgm:pt modelId="{60543419-38A5-4A2A-8DC9-1FAE069A4377}">
      <dgm:prSet phldrT="[Text]"/>
      <dgm:spPr/>
      <dgm:t>
        <a:bodyPr/>
        <a:lstStyle/>
        <a:p>
          <a:endParaRPr lang="en-US" dirty="0"/>
        </a:p>
      </dgm:t>
    </dgm:pt>
    <dgm:pt modelId="{87D6D3DA-1170-4FC4-BE8D-5C81BB5977B3}" type="parTrans" cxnId="{EF1CE0AE-C3BD-4881-A350-67F3F8761FEF}">
      <dgm:prSet/>
      <dgm:spPr/>
      <dgm:t>
        <a:bodyPr/>
        <a:lstStyle/>
        <a:p>
          <a:endParaRPr lang="en-US"/>
        </a:p>
      </dgm:t>
    </dgm:pt>
    <dgm:pt modelId="{A0440BAA-93EF-49FC-B5E1-FA6A76729248}" type="sibTrans" cxnId="{EF1CE0AE-C3BD-4881-A350-67F3F8761FEF}">
      <dgm:prSet/>
      <dgm:spPr/>
      <dgm:t>
        <a:bodyPr/>
        <a:lstStyle/>
        <a:p>
          <a:endParaRPr lang="en-US"/>
        </a:p>
      </dgm:t>
    </dgm:pt>
    <dgm:pt modelId="{4AE87810-4A7D-4210-B148-9C8FD60A27B9}">
      <dgm:prSet phldrT="[Text]"/>
      <dgm:spPr/>
      <dgm:t>
        <a:bodyPr/>
        <a:lstStyle/>
        <a:p>
          <a:r>
            <a:rPr lang="en-US" dirty="0"/>
            <a:t> </a:t>
          </a:r>
        </a:p>
      </dgm:t>
    </dgm:pt>
    <dgm:pt modelId="{BC94EBB5-96BA-4C27-A755-D39EDB7B7C30}" type="sibTrans" cxnId="{C1AF06C4-6B31-4008-9E65-61A30BD9EA5E}">
      <dgm:prSet/>
      <dgm:spPr/>
      <dgm:t>
        <a:bodyPr/>
        <a:lstStyle/>
        <a:p>
          <a:endParaRPr lang="en-US"/>
        </a:p>
      </dgm:t>
    </dgm:pt>
    <dgm:pt modelId="{DFF97E00-1187-4CE2-9623-6CD8E391F103}" type="parTrans" cxnId="{C1AF06C4-6B31-4008-9E65-61A30BD9EA5E}">
      <dgm:prSet/>
      <dgm:spPr/>
      <dgm:t>
        <a:bodyPr/>
        <a:lstStyle/>
        <a:p>
          <a:endParaRPr lang="en-US"/>
        </a:p>
      </dgm:t>
    </dgm:pt>
    <dgm:pt modelId="{9B968D4E-4AF3-4EE8-86C2-6C6614C7EF61}" type="pres">
      <dgm:prSet presAssocID="{3B32C32C-3278-4558-8AFE-D125222D67B7}" presName="composite" presStyleCnt="0">
        <dgm:presLayoutVars>
          <dgm:chMax val="3"/>
          <dgm:animLvl val="lvl"/>
          <dgm:resizeHandles val="exact"/>
        </dgm:presLayoutVars>
      </dgm:prSet>
      <dgm:spPr/>
    </dgm:pt>
    <dgm:pt modelId="{3F634509-780C-4BE7-94F4-C16C3C642C13}" type="pres">
      <dgm:prSet presAssocID="{4AE87810-4A7D-4210-B148-9C8FD60A27B9}" presName="gear1" presStyleLbl="node1" presStyleIdx="0" presStyleCnt="3" custAng="5839773">
        <dgm:presLayoutVars>
          <dgm:chMax val="1"/>
          <dgm:bulletEnabled val="1"/>
        </dgm:presLayoutVars>
      </dgm:prSet>
      <dgm:spPr>
        <a:prstGeom prst="teardrop">
          <a:avLst/>
        </a:prstGeom>
      </dgm:spPr>
    </dgm:pt>
    <dgm:pt modelId="{6B13EAE1-C4BE-4B47-97DD-B3A2173638C7}" type="pres">
      <dgm:prSet presAssocID="{4AE87810-4A7D-4210-B148-9C8FD60A27B9}" presName="gear1srcNode" presStyleLbl="node1" presStyleIdx="0" presStyleCnt="3"/>
      <dgm:spPr/>
    </dgm:pt>
    <dgm:pt modelId="{0983E70F-853F-45DB-94CE-B1916BAFEE7E}" type="pres">
      <dgm:prSet presAssocID="{4AE87810-4A7D-4210-B148-9C8FD60A27B9}" presName="gear1dstNode" presStyleLbl="node1" presStyleIdx="0" presStyleCnt="3"/>
      <dgm:spPr/>
    </dgm:pt>
    <dgm:pt modelId="{BC27E060-B2D6-42B4-A5C0-A30F9584EEBB}" type="pres">
      <dgm:prSet presAssocID="{082DB8B9-EC7B-43B5-A676-957F88E23DCF}" presName="gear2" presStyleLbl="node1" presStyleIdx="1" presStyleCnt="3" custAng="16702819" custLinFactNeighborX="-23916" custLinFactNeighborY="4421">
        <dgm:presLayoutVars>
          <dgm:chMax val="1"/>
          <dgm:bulletEnabled val="1"/>
        </dgm:presLayoutVars>
      </dgm:prSet>
      <dgm:spPr>
        <a:prstGeom prst="teardrop">
          <a:avLst/>
        </a:prstGeom>
      </dgm:spPr>
    </dgm:pt>
    <dgm:pt modelId="{20C4FB96-414A-47B6-A0BA-F1970C180A06}" type="pres">
      <dgm:prSet presAssocID="{082DB8B9-EC7B-43B5-A676-957F88E23DCF}" presName="gear2srcNode" presStyleLbl="node1" presStyleIdx="1" presStyleCnt="3"/>
      <dgm:spPr/>
    </dgm:pt>
    <dgm:pt modelId="{3CCC0EB9-6C9F-4891-AC93-C08DCE76156A}" type="pres">
      <dgm:prSet presAssocID="{082DB8B9-EC7B-43B5-A676-957F88E23DCF}" presName="gear2dstNode" presStyleLbl="node1" presStyleIdx="1" presStyleCnt="3"/>
      <dgm:spPr/>
    </dgm:pt>
    <dgm:pt modelId="{C9DB75BF-B237-41D0-8907-4C42B1622DE9}" type="pres">
      <dgm:prSet presAssocID="{60543419-38A5-4A2A-8DC9-1FAE069A4377}" presName="gear3" presStyleLbl="node1" presStyleIdx="2" presStyleCnt="3"/>
      <dgm:spPr>
        <a:prstGeom prst="teardrop">
          <a:avLst/>
        </a:prstGeom>
      </dgm:spPr>
    </dgm:pt>
    <dgm:pt modelId="{4DD91109-9253-4D99-974A-3298A0377412}" type="pres">
      <dgm:prSet presAssocID="{60543419-38A5-4A2A-8DC9-1FAE069A4377}" presName="gear3tx" presStyleLbl="node1" presStyleIdx="2" presStyleCnt="3">
        <dgm:presLayoutVars>
          <dgm:chMax val="1"/>
          <dgm:bulletEnabled val="1"/>
        </dgm:presLayoutVars>
      </dgm:prSet>
      <dgm:spPr/>
    </dgm:pt>
    <dgm:pt modelId="{424F7EC3-A941-4296-8797-411D6F8A498F}" type="pres">
      <dgm:prSet presAssocID="{60543419-38A5-4A2A-8DC9-1FAE069A4377}" presName="gear3srcNode" presStyleLbl="node1" presStyleIdx="2" presStyleCnt="3"/>
      <dgm:spPr/>
    </dgm:pt>
    <dgm:pt modelId="{308E2D5D-DD62-4891-BEF1-A3F938F245DF}" type="pres">
      <dgm:prSet presAssocID="{60543419-38A5-4A2A-8DC9-1FAE069A4377}" presName="gear3dstNode" presStyleLbl="node1" presStyleIdx="2" presStyleCnt="3"/>
      <dgm:spPr/>
    </dgm:pt>
    <dgm:pt modelId="{4C2B4E53-BF95-49CA-AE88-59876DF4E3EC}" type="pres">
      <dgm:prSet presAssocID="{BC94EBB5-96BA-4C27-A755-D39EDB7B7C30}" presName="connector1" presStyleLbl="sibTrans2D1" presStyleIdx="0" presStyleCnt="3"/>
      <dgm:spPr/>
    </dgm:pt>
    <dgm:pt modelId="{2BB074C0-64CE-49FD-94EC-876139FA94FA}" type="pres">
      <dgm:prSet presAssocID="{922D4E9B-916B-44BE-866A-C61F8EDD1357}" presName="connector2" presStyleLbl="sibTrans2D1" presStyleIdx="1" presStyleCnt="3"/>
      <dgm:spPr/>
    </dgm:pt>
    <dgm:pt modelId="{AF5F02E9-1058-461A-BBCF-BAD4616A4879}" type="pres">
      <dgm:prSet presAssocID="{A0440BAA-93EF-49FC-B5E1-FA6A76729248}" presName="connector3" presStyleLbl="sibTrans2D1" presStyleIdx="2" presStyleCnt="3"/>
      <dgm:spPr/>
    </dgm:pt>
  </dgm:ptLst>
  <dgm:cxnLst>
    <dgm:cxn modelId="{AE45C50C-7859-4026-83FD-35B1C096B61B}" srcId="{3B32C32C-3278-4558-8AFE-D125222D67B7}" destId="{082DB8B9-EC7B-43B5-A676-957F88E23DCF}" srcOrd="1" destOrd="0" parTransId="{50462560-E7A1-4304-AFE8-E9028FA9FB8C}" sibTransId="{922D4E9B-916B-44BE-866A-C61F8EDD1357}"/>
    <dgm:cxn modelId="{8F72951D-10AD-405C-B5F7-4BB406AF981B}" type="presOf" srcId="{BC94EBB5-96BA-4C27-A755-D39EDB7B7C30}" destId="{4C2B4E53-BF95-49CA-AE88-59876DF4E3EC}" srcOrd="0" destOrd="0" presId="urn:microsoft.com/office/officeart/2005/8/layout/gear1"/>
    <dgm:cxn modelId="{49A1D028-3717-490C-9188-1FC969DE1057}" type="presOf" srcId="{60543419-38A5-4A2A-8DC9-1FAE069A4377}" destId="{4DD91109-9253-4D99-974A-3298A0377412}" srcOrd="1" destOrd="0" presId="urn:microsoft.com/office/officeart/2005/8/layout/gear1"/>
    <dgm:cxn modelId="{F7F5D829-12CA-4850-90C6-F9C29BAFFC36}" type="presOf" srcId="{082DB8B9-EC7B-43B5-A676-957F88E23DCF}" destId="{BC27E060-B2D6-42B4-A5C0-A30F9584EEBB}" srcOrd="0" destOrd="0" presId="urn:microsoft.com/office/officeart/2005/8/layout/gear1"/>
    <dgm:cxn modelId="{B35E912F-A9E1-4A2D-888A-EA0A3EAF5B5B}" type="presOf" srcId="{60543419-38A5-4A2A-8DC9-1FAE069A4377}" destId="{C9DB75BF-B237-41D0-8907-4C42B1622DE9}" srcOrd="0" destOrd="0" presId="urn:microsoft.com/office/officeart/2005/8/layout/gear1"/>
    <dgm:cxn modelId="{68149035-6043-4EC6-B7FE-AD20D0D5BDED}" type="presOf" srcId="{4AE87810-4A7D-4210-B148-9C8FD60A27B9}" destId="{0983E70F-853F-45DB-94CE-B1916BAFEE7E}" srcOrd="2" destOrd="0" presId="urn:microsoft.com/office/officeart/2005/8/layout/gear1"/>
    <dgm:cxn modelId="{D752C635-4E12-483C-911E-825233639344}" type="presOf" srcId="{4AE87810-4A7D-4210-B148-9C8FD60A27B9}" destId="{3F634509-780C-4BE7-94F4-C16C3C642C13}" srcOrd="0" destOrd="0" presId="urn:microsoft.com/office/officeart/2005/8/layout/gear1"/>
    <dgm:cxn modelId="{FFA1033A-C2D7-4469-B2FE-B506C7C3D6A4}" type="presOf" srcId="{082DB8B9-EC7B-43B5-A676-957F88E23DCF}" destId="{3CCC0EB9-6C9F-4891-AC93-C08DCE76156A}" srcOrd="2" destOrd="0" presId="urn:microsoft.com/office/officeart/2005/8/layout/gear1"/>
    <dgm:cxn modelId="{0FB9543D-F5FC-42C8-8A3A-BCB15476069D}" type="presOf" srcId="{4AE87810-4A7D-4210-B148-9C8FD60A27B9}" destId="{6B13EAE1-C4BE-4B47-97DD-B3A2173638C7}" srcOrd="1" destOrd="0" presId="urn:microsoft.com/office/officeart/2005/8/layout/gear1"/>
    <dgm:cxn modelId="{035AE96F-EB96-41CA-AE15-499DD3E5C23A}" type="presOf" srcId="{3B32C32C-3278-4558-8AFE-D125222D67B7}" destId="{9B968D4E-4AF3-4EE8-86C2-6C6614C7EF61}" srcOrd="0" destOrd="0" presId="urn:microsoft.com/office/officeart/2005/8/layout/gear1"/>
    <dgm:cxn modelId="{A786B252-FAF1-4A61-81D5-2230A495338D}" type="presOf" srcId="{A0440BAA-93EF-49FC-B5E1-FA6A76729248}" destId="{AF5F02E9-1058-461A-BBCF-BAD4616A4879}" srcOrd="0" destOrd="0" presId="urn:microsoft.com/office/officeart/2005/8/layout/gear1"/>
    <dgm:cxn modelId="{BBA62B81-66CF-43D8-AFBF-554C4175AFF3}" type="presOf" srcId="{60543419-38A5-4A2A-8DC9-1FAE069A4377}" destId="{308E2D5D-DD62-4891-BEF1-A3F938F245DF}" srcOrd="3" destOrd="0" presId="urn:microsoft.com/office/officeart/2005/8/layout/gear1"/>
    <dgm:cxn modelId="{39703297-5B42-4770-98F3-0BC09B22DFB1}" type="presOf" srcId="{082DB8B9-EC7B-43B5-A676-957F88E23DCF}" destId="{20C4FB96-414A-47B6-A0BA-F1970C180A06}" srcOrd="1" destOrd="0" presId="urn:microsoft.com/office/officeart/2005/8/layout/gear1"/>
    <dgm:cxn modelId="{D0722299-7384-4EEF-90FF-D55386DC49D3}" type="presOf" srcId="{60543419-38A5-4A2A-8DC9-1FAE069A4377}" destId="{424F7EC3-A941-4296-8797-411D6F8A498F}" srcOrd="2" destOrd="0" presId="urn:microsoft.com/office/officeart/2005/8/layout/gear1"/>
    <dgm:cxn modelId="{EF1CE0AE-C3BD-4881-A350-67F3F8761FEF}" srcId="{3B32C32C-3278-4558-8AFE-D125222D67B7}" destId="{60543419-38A5-4A2A-8DC9-1FAE069A4377}" srcOrd="2" destOrd="0" parTransId="{87D6D3DA-1170-4FC4-BE8D-5C81BB5977B3}" sibTransId="{A0440BAA-93EF-49FC-B5E1-FA6A76729248}"/>
    <dgm:cxn modelId="{C1AF06C4-6B31-4008-9E65-61A30BD9EA5E}" srcId="{3B32C32C-3278-4558-8AFE-D125222D67B7}" destId="{4AE87810-4A7D-4210-B148-9C8FD60A27B9}" srcOrd="0" destOrd="0" parTransId="{DFF97E00-1187-4CE2-9623-6CD8E391F103}" sibTransId="{BC94EBB5-96BA-4C27-A755-D39EDB7B7C30}"/>
    <dgm:cxn modelId="{0F3889D9-891C-404E-BD6B-28FF29E6144C}" type="presOf" srcId="{922D4E9B-916B-44BE-866A-C61F8EDD1357}" destId="{2BB074C0-64CE-49FD-94EC-876139FA94FA}" srcOrd="0" destOrd="0" presId="urn:microsoft.com/office/officeart/2005/8/layout/gear1"/>
    <dgm:cxn modelId="{122B8C45-D3C5-4CF4-A47B-125D8890FDC5}" type="presParOf" srcId="{9B968D4E-4AF3-4EE8-86C2-6C6614C7EF61}" destId="{3F634509-780C-4BE7-94F4-C16C3C642C13}" srcOrd="0" destOrd="0" presId="urn:microsoft.com/office/officeart/2005/8/layout/gear1"/>
    <dgm:cxn modelId="{43B1479F-50B5-4244-A92F-13999841AC6A}" type="presParOf" srcId="{9B968D4E-4AF3-4EE8-86C2-6C6614C7EF61}" destId="{6B13EAE1-C4BE-4B47-97DD-B3A2173638C7}" srcOrd="1" destOrd="0" presId="urn:microsoft.com/office/officeart/2005/8/layout/gear1"/>
    <dgm:cxn modelId="{D794D191-F39E-47CF-871E-1EC6CD76869E}" type="presParOf" srcId="{9B968D4E-4AF3-4EE8-86C2-6C6614C7EF61}" destId="{0983E70F-853F-45DB-94CE-B1916BAFEE7E}" srcOrd="2" destOrd="0" presId="urn:microsoft.com/office/officeart/2005/8/layout/gear1"/>
    <dgm:cxn modelId="{DC7675D3-8EA3-48D8-8B80-4D14EBA0DC4D}" type="presParOf" srcId="{9B968D4E-4AF3-4EE8-86C2-6C6614C7EF61}" destId="{BC27E060-B2D6-42B4-A5C0-A30F9584EEBB}" srcOrd="3" destOrd="0" presId="urn:microsoft.com/office/officeart/2005/8/layout/gear1"/>
    <dgm:cxn modelId="{A4E5C761-5F1B-45A1-8B80-CD08CED062BB}" type="presParOf" srcId="{9B968D4E-4AF3-4EE8-86C2-6C6614C7EF61}" destId="{20C4FB96-414A-47B6-A0BA-F1970C180A06}" srcOrd="4" destOrd="0" presId="urn:microsoft.com/office/officeart/2005/8/layout/gear1"/>
    <dgm:cxn modelId="{4A85A7A7-2C62-4E95-B4EC-3D11DD05799B}" type="presParOf" srcId="{9B968D4E-4AF3-4EE8-86C2-6C6614C7EF61}" destId="{3CCC0EB9-6C9F-4891-AC93-C08DCE76156A}" srcOrd="5" destOrd="0" presId="urn:microsoft.com/office/officeart/2005/8/layout/gear1"/>
    <dgm:cxn modelId="{6B9943B5-AAD0-4F9D-B216-B3AA10C591FC}" type="presParOf" srcId="{9B968D4E-4AF3-4EE8-86C2-6C6614C7EF61}" destId="{C9DB75BF-B237-41D0-8907-4C42B1622DE9}" srcOrd="6" destOrd="0" presId="urn:microsoft.com/office/officeart/2005/8/layout/gear1"/>
    <dgm:cxn modelId="{EACF1F25-C488-47FE-9006-C86E42B1B99F}" type="presParOf" srcId="{9B968D4E-4AF3-4EE8-86C2-6C6614C7EF61}" destId="{4DD91109-9253-4D99-974A-3298A0377412}" srcOrd="7" destOrd="0" presId="urn:microsoft.com/office/officeart/2005/8/layout/gear1"/>
    <dgm:cxn modelId="{6701187F-DB89-4E05-BD4B-A42781CFAFCA}" type="presParOf" srcId="{9B968D4E-4AF3-4EE8-86C2-6C6614C7EF61}" destId="{424F7EC3-A941-4296-8797-411D6F8A498F}" srcOrd="8" destOrd="0" presId="urn:microsoft.com/office/officeart/2005/8/layout/gear1"/>
    <dgm:cxn modelId="{A9A36FE3-C4C1-41AD-A53D-EF58175815DA}" type="presParOf" srcId="{9B968D4E-4AF3-4EE8-86C2-6C6614C7EF61}" destId="{308E2D5D-DD62-4891-BEF1-A3F938F245DF}" srcOrd="9" destOrd="0" presId="urn:microsoft.com/office/officeart/2005/8/layout/gear1"/>
    <dgm:cxn modelId="{055DF3E0-66AA-4608-B0DD-044F8E8BBA93}" type="presParOf" srcId="{9B968D4E-4AF3-4EE8-86C2-6C6614C7EF61}" destId="{4C2B4E53-BF95-49CA-AE88-59876DF4E3EC}" srcOrd="10" destOrd="0" presId="urn:microsoft.com/office/officeart/2005/8/layout/gear1"/>
    <dgm:cxn modelId="{712A805C-75D7-4728-94FE-16B3E5D27A9E}" type="presParOf" srcId="{9B968D4E-4AF3-4EE8-86C2-6C6614C7EF61}" destId="{2BB074C0-64CE-49FD-94EC-876139FA94FA}" srcOrd="11" destOrd="0" presId="urn:microsoft.com/office/officeart/2005/8/layout/gear1"/>
    <dgm:cxn modelId="{EDF77621-C2B8-483F-ADEE-3E2B9DD2D767}" type="presParOf" srcId="{9B968D4E-4AF3-4EE8-86C2-6C6614C7EF61}" destId="{AF5F02E9-1058-461A-BBCF-BAD4616A4879}"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34509-780C-4BE7-94F4-C16C3C642C13}">
      <dsp:nvSpPr>
        <dsp:cNvPr id="0" name=""/>
        <dsp:cNvSpPr/>
      </dsp:nvSpPr>
      <dsp:spPr>
        <a:xfrm rot="5839773">
          <a:off x="3031693" y="2173700"/>
          <a:ext cx="2656745" cy="2656745"/>
        </a:xfrm>
        <a:prstGeom prst="teardrop">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3420764" y="2562771"/>
        <a:ext cx="1878603" cy="1878603"/>
      </dsp:txXfrm>
    </dsp:sp>
    <dsp:sp modelId="{BC27E060-B2D6-42B4-A5C0-A30F9584EEBB}">
      <dsp:nvSpPr>
        <dsp:cNvPr id="0" name=""/>
        <dsp:cNvSpPr/>
      </dsp:nvSpPr>
      <dsp:spPr>
        <a:xfrm rot="16702819">
          <a:off x="1023850" y="1631164"/>
          <a:ext cx="1932178" cy="1932178"/>
        </a:xfrm>
        <a:prstGeom prst="teardrop">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endParaRPr lang="en-US" sz="4300" kern="1200" dirty="0">
            <a:solidFill>
              <a:schemeClr val="bg1"/>
            </a:solidFill>
          </a:endParaRPr>
        </a:p>
      </dsp:txBody>
      <dsp:txXfrm>
        <a:off x="1306811" y="1914125"/>
        <a:ext cx="1366256" cy="1366256"/>
      </dsp:txXfrm>
    </dsp:sp>
    <dsp:sp modelId="{C9DB75BF-B237-41D0-8907-4C42B1622DE9}">
      <dsp:nvSpPr>
        <dsp:cNvPr id="0" name=""/>
        <dsp:cNvSpPr/>
      </dsp:nvSpPr>
      <dsp:spPr>
        <a:xfrm rot="20700000">
          <a:off x="2568167" y="212736"/>
          <a:ext cx="1893140" cy="1893140"/>
        </a:xfrm>
        <a:prstGeom prst="teardrop">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rot="-20700000">
        <a:off x="2983388" y="627957"/>
        <a:ext cx="1062698" cy="1062698"/>
      </dsp:txXfrm>
    </dsp:sp>
    <dsp:sp modelId="{4C2B4E53-BF95-49CA-AE88-59876DF4E3EC}">
      <dsp:nvSpPr>
        <dsp:cNvPr id="0" name=""/>
        <dsp:cNvSpPr/>
      </dsp:nvSpPr>
      <dsp:spPr>
        <a:xfrm>
          <a:off x="2834451" y="1768784"/>
          <a:ext cx="3400633" cy="3400633"/>
        </a:xfrm>
        <a:prstGeom prst="circularArrow">
          <a:avLst>
            <a:gd name="adj1" fmla="val 4687"/>
            <a:gd name="adj2" fmla="val 299029"/>
            <a:gd name="adj3" fmla="val 2529514"/>
            <a:gd name="adj4" fmla="val 15832816"/>
            <a:gd name="adj5" fmla="val 5469"/>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B074C0-64CE-49FD-94EC-876139FA94FA}">
      <dsp:nvSpPr>
        <dsp:cNvPr id="0" name=""/>
        <dsp:cNvSpPr/>
      </dsp:nvSpPr>
      <dsp:spPr>
        <a:xfrm>
          <a:off x="1143765" y="1115494"/>
          <a:ext cx="2470773" cy="2470773"/>
        </a:xfrm>
        <a:prstGeom prst="leftCircularArrow">
          <a:avLst>
            <a:gd name="adj1" fmla="val 6452"/>
            <a:gd name="adj2" fmla="val 429999"/>
            <a:gd name="adj3" fmla="val 10489124"/>
            <a:gd name="adj4" fmla="val 14837806"/>
            <a:gd name="adj5" fmla="val 7527"/>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5F02E9-1058-461A-BBCF-BAD4616A4879}">
      <dsp:nvSpPr>
        <dsp:cNvPr id="0" name=""/>
        <dsp:cNvSpPr/>
      </dsp:nvSpPr>
      <dsp:spPr>
        <a:xfrm>
          <a:off x="2130264" y="-204662"/>
          <a:ext cx="2663990" cy="2663990"/>
        </a:xfrm>
        <a:prstGeom prst="circularArrow">
          <a:avLst>
            <a:gd name="adj1" fmla="val 5984"/>
            <a:gd name="adj2" fmla="val 394124"/>
            <a:gd name="adj3" fmla="val 13313824"/>
            <a:gd name="adj4" fmla="val 10508221"/>
            <a:gd name="adj5" fmla="val 6981"/>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48EB9B-00C3-4EB0-8145-D3E49B4C0AF1}" type="datetimeFigureOut">
              <a:rPr lang="en-US" smtClean="0"/>
              <a:t>3/31/2021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480493-6BD1-46DB-A1EF-07C77FD119E0}" type="slidenum">
              <a:rPr lang="en-US" smtClean="0"/>
              <a:t>‹#›</a:t>
            </a:fld>
            <a:endParaRPr lang="en-US"/>
          </a:p>
        </p:txBody>
      </p:sp>
    </p:spTree>
    <p:extLst>
      <p:ext uri="{BB962C8B-B14F-4D97-AF65-F5344CB8AC3E}">
        <p14:creationId xmlns:p14="http://schemas.microsoft.com/office/powerpoint/2010/main" val="921975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 ICUBA’s “Understanding your retirement benefits plan options” presentation for the plan year beginning April 1</a:t>
            </a:r>
            <a:r>
              <a:rPr lang="en-US" baseline="30000" dirty="0"/>
              <a:t>st</a:t>
            </a:r>
            <a:r>
              <a:rPr lang="en-US" dirty="0"/>
              <a:t> 2021.</a:t>
            </a:r>
          </a:p>
        </p:txBody>
      </p:sp>
      <p:sp>
        <p:nvSpPr>
          <p:cNvPr id="4" name="Slide Number Placeholder 3"/>
          <p:cNvSpPr>
            <a:spLocks noGrp="1"/>
          </p:cNvSpPr>
          <p:nvPr>
            <p:ph type="sldNum" sz="quarter" idx="5"/>
          </p:nvPr>
        </p:nvSpPr>
        <p:spPr/>
        <p:txBody>
          <a:bodyPr/>
          <a:lstStyle/>
          <a:p>
            <a:fld id="{8B480493-6BD1-46DB-A1EF-07C77FD119E0}" type="slidenum">
              <a:rPr lang="en-US" smtClean="0"/>
              <a:t>1</a:t>
            </a:fld>
            <a:endParaRPr lang="en-US"/>
          </a:p>
        </p:txBody>
      </p:sp>
    </p:spTree>
    <p:extLst>
      <p:ext uri="{BB962C8B-B14F-4D97-AF65-F5344CB8AC3E}">
        <p14:creationId xmlns:p14="http://schemas.microsoft.com/office/powerpoint/2010/main" val="3949724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Behavioral Health Program supplements</a:t>
            </a:r>
            <a:r>
              <a:rPr lang="en-US" baseline="0" dirty="0"/>
              <a:t> the medical plan and includes professional counseling, psychiatric treatments for behavioral health conditions, </a:t>
            </a:r>
            <a:r>
              <a:rPr lang="en-US" dirty="0">
                <a:solidFill>
                  <a:srgbClr val="FFFFFF"/>
                </a:solidFill>
                <a:latin typeface="Cambria" panose="02040503050406030204" pitchFamily="18" charset="0"/>
                <a:ea typeface="Open Sans" panose="020B0606030504020204" pitchFamily="34" charset="0"/>
                <a:cs typeface="Open Sans" panose="020B0606030504020204" pitchFamily="34" charset="0"/>
              </a:rPr>
              <a:t>Behavioral health services related to Autism Spectrum Disorder and intensive services for substance abuse.</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10</a:t>
            </a:fld>
            <a:endParaRPr lang="en-US"/>
          </a:p>
        </p:txBody>
      </p:sp>
    </p:spTree>
    <p:extLst>
      <p:ext uri="{BB962C8B-B14F-4D97-AF65-F5344CB8AC3E}">
        <p14:creationId xmlns:p14="http://schemas.microsoft.com/office/powerpoint/2010/main" val="635398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next few slides are just reminders of some of the great benefits that are still available to you as an ICUBA BCBS retiree.</a:t>
            </a:r>
          </a:p>
          <a:p>
            <a:endParaRPr lang="en-US" dirty="0"/>
          </a:p>
          <a:p>
            <a:r>
              <a:rPr lang="en-US" dirty="0"/>
              <a:t>First up the is BDTC…</a:t>
            </a:r>
          </a:p>
          <a:p>
            <a:r>
              <a:rPr lang="en-US" dirty="0"/>
              <a:t>Next is Care Connected…</a:t>
            </a:r>
          </a:p>
        </p:txBody>
      </p:sp>
      <p:sp>
        <p:nvSpPr>
          <p:cNvPr id="4" name="Slide Number Placeholder 3"/>
          <p:cNvSpPr>
            <a:spLocks noGrp="1"/>
          </p:cNvSpPr>
          <p:nvPr>
            <p:ph type="sldNum" sz="quarter" idx="5"/>
          </p:nvPr>
        </p:nvSpPr>
        <p:spPr/>
        <p:txBody>
          <a:bodyPr/>
          <a:lstStyle/>
          <a:p>
            <a:fld id="{8B480493-6BD1-46DB-A1EF-07C77FD119E0}" type="slidenum">
              <a:rPr lang="en-US" smtClean="0"/>
              <a:t>11</a:t>
            </a:fld>
            <a:endParaRPr lang="en-US"/>
          </a:p>
        </p:txBody>
      </p:sp>
    </p:spTree>
    <p:extLst>
      <p:ext uri="{BB962C8B-B14F-4D97-AF65-F5344CB8AC3E}">
        <p14:creationId xmlns:p14="http://schemas.microsoft.com/office/powerpoint/2010/main" val="1255256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ICUBAcares Pharmacist Advocate Program is also</a:t>
            </a:r>
            <a:r>
              <a:rPr lang="en-US" baseline="0" dirty="0"/>
              <a:t> a great prescription drug resource.  Call them for a prescription drug check-up where they can review your current medications, discuss side effects, make sure the drug interactions are appropriate, help you navigate the </a:t>
            </a:r>
            <a:r>
              <a:rPr lang="en-US" dirty="0"/>
              <a:t>Preferred Brand vs. Non-Preferred tier confusion, and help you coordinate with your doctor and the insurance company</a:t>
            </a:r>
            <a:r>
              <a:rPr lang="en-US" baseline="0" dirty="0"/>
              <a:t> for things like </a:t>
            </a:r>
            <a:r>
              <a:rPr lang="en-US" dirty="0"/>
              <a:t>Prior Authorization, Step Therapy, Quantity Limits.</a:t>
            </a:r>
          </a:p>
          <a:p>
            <a:endParaRPr lang="en-US" baseline="0" dirty="0"/>
          </a:p>
          <a:p>
            <a:r>
              <a:rPr lang="en-US" baseline="0" dirty="0"/>
              <a:t>ICUBAcares has real pharmacists who are real advocates with real solutions.</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12</a:t>
            </a:fld>
            <a:endParaRPr lang="en-US"/>
          </a:p>
        </p:txBody>
      </p:sp>
    </p:spTree>
    <p:extLst>
      <p:ext uri="{BB962C8B-B14F-4D97-AF65-F5344CB8AC3E}">
        <p14:creationId xmlns:p14="http://schemas.microsoft.com/office/powerpoint/2010/main" val="4093606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42148">
              <a:defRPr/>
            </a:pPr>
            <a:r>
              <a:rPr lang="en-US" dirty="0">
                <a:solidFill>
                  <a:schemeClr val="bg1"/>
                </a:solidFill>
              </a:rPr>
              <a:t>This benefit is meant to </a:t>
            </a:r>
            <a:r>
              <a:rPr lang="en-US" i="1" dirty="0">
                <a:solidFill>
                  <a:schemeClr val="bg1"/>
                </a:solidFill>
              </a:rPr>
              <a:t>supplement</a:t>
            </a:r>
            <a:r>
              <a:rPr lang="en-US" dirty="0">
                <a:solidFill>
                  <a:schemeClr val="bg1"/>
                </a:solidFill>
              </a:rPr>
              <a:t> an ongoing relationship with a PCP and be used as an alternative to Urgent Care but is great for simple ailments like </a:t>
            </a:r>
            <a:r>
              <a:rPr lang="en-US" dirty="0" err="1">
                <a:solidFill>
                  <a:schemeClr val="bg1"/>
                </a:solidFill>
              </a:rPr>
              <a:t>sinius</a:t>
            </a:r>
            <a:r>
              <a:rPr lang="en-US" dirty="0">
                <a:solidFill>
                  <a:schemeClr val="bg1"/>
                </a:solidFill>
              </a:rPr>
              <a:t> infections, sore throat, ear infections, nasal congestion and other mild illnesses.  </a:t>
            </a:r>
          </a:p>
          <a:p>
            <a:pPr defTabSz="1242148">
              <a:defRPr/>
            </a:pPr>
            <a:endParaRPr lang="en-US" dirty="0">
              <a:solidFill>
                <a:schemeClr val="bg1"/>
              </a:solidFill>
            </a:endParaRPr>
          </a:p>
          <a:p>
            <a:pPr defTabSz="1242148">
              <a:defRPr/>
            </a:pPr>
            <a:r>
              <a:rPr lang="en-US" dirty="0">
                <a:solidFill>
                  <a:schemeClr val="bg1"/>
                </a:solidFill>
              </a:rPr>
              <a:t>Please make sure you share your </a:t>
            </a:r>
            <a:r>
              <a:rPr lang="en-US" dirty="0" err="1">
                <a:solidFill>
                  <a:schemeClr val="bg1"/>
                </a:solidFill>
              </a:rPr>
              <a:t>Teladoc</a:t>
            </a:r>
            <a:r>
              <a:rPr lang="en-US" dirty="0">
                <a:solidFill>
                  <a:schemeClr val="bg1"/>
                </a:solidFill>
              </a:rPr>
              <a:t> records with your PCP so they have the full picture of your medical journey!</a:t>
            </a:r>
          </a:p>
          <a:p>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13</a:t>
            </a:fld>
            <a:endParaRPr lang="en-US"/>
          </a:p>
        </p:txBody>
      </p:sp>
    </p:spTree>
    <p:extLst>
      <p:ext uri="{BB962C8B-B14F-4D97-AF65-F5344CB8AC3E}">
        <p14:creationId xmlns:p14="http://schemas.microsoft.com/office/powerpoint/2010/main" val="1951366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are the 2020 ICUBA medical plan rates</a:t>
            </a:r>
          </a:p>
          <a:p>
            <a:endParaRPr lang="en-US" dirty="0"/>
          </a:p>
        </p:txBody>
      </p:sp>
      <p:sp>
        <p:nvSpPr>
          <p:cNvPr id="4" name="Slide Number Placeholder 3"/>
          <p:cNvSpPr>
            <a:spLocks noGrp="1"/>
          </p:cNvSpPr>
          <p:nvPr>
            <p:ph type="sldNum" sz="quarter" idx="5"/>
          </p:nvPr>
        </p:nvSpPr>
        <p:spPr/>
        <p:txBody>
          <a:bodyPr/>
          <a:lstStyle/>
          <a:p>
            <a:fld id="{8B480493-6BD1-46DB-A1EF-07C77FD119E0}" type="slidenum">
              <a:rPr lang="en-US" smtClean="0"/>
              <a:t>14</a:t>
            </a:fld>
            <a:endParaRPr lang="en-US"/>
          </a:p>
        </p:txBody>
      </p:sp>
    </p:spTree>
    <p:extLst>
      <p:ext uri="{BB962C8B-B14F-4D97-AF65-F5344CB8AC3E}">
        <p14:creationId xmlns:p14="http://schemas.microsoft.com/office/powerpoint/2010/main" val="4139088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ICUBA has also strategically paired the best</a:t>
            </a:r>
            <a:r>
              <a:rPr lang="en-US" baseline="0" dirty="0"/>
              <a:t> in class voluntary benefit carriers for best in class service to our members.</a:t>
            </a:r>
          </a:p>
          <a:p>
            <a:r>
              <a:rPr lang="en-US" baseline="0" dirty="0"/>
              <a:t>EyeMed administers our vision benefits and Humana administers the dental benefits.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3691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The Delta Dental Difference</a:t>
            </a:r>
          </a:p>
          <a:p>
            <a:endParaRPr lang="en-US" i="0" dirty="0"/>
          </a:p>
          <a:p>
            <a:r>
              <a:rPr lang="en-US" sz="1200" kern="1200" dirty="0">
                <a:solidFill>
                  <a:schemeClr val="tx1"/>
                </a:solidFill>
                <a:effectLst/>
                <a:latin typeface="+mn-lt"/>
                <a:ea typeface="+mn-ea"/>
                <a:cs typeface="+mn-cs"/>
              </a:rPr>
              <a:t>The Delta Dental Difference is rooted in our vast network of PPO and Premier dentists. When you stay in-network and visit one of these dentists, you won’t get charged more than your expected share of the bill. </a:t>
            </a:r>
          </a:p>
          <a:p>
            <a:endParaRPr lang="en-US" i="0" dirty="0"/>
          </a:p>
          <a:p>
            <a:r>
              <a:rPr lang="en-US" i="0" dirty="0"/>
              <a:t>If you can’t find a PPO dentist, Delta Dental Premier dentists offer the next best opportunity to save. </a:t>
            </a:r>
            <a:r>
              <a:rPr lang="en-US" sz="1200" kern="1200" dirty="0">
                <a:solidFill>
                  <a:schemeClr val="tx1"/>
                </a:solidFill>
                <a:effectLst/>
                <a:latin typeface="+mn-lt"/>
                <a:ea typeface="+mn-ea"/>
                <a:cs typeface="+mn-cs"/>
              </a:rPr>
              <a:t>Premier dentists are usually cheaper than going to an out-of-network dentist because there is a limit to how much these dentists can charge.  </a:t>
            </a:r>
          </a:p>
          <a:p>
            <a:endParaRPr lang="en-US" i="0" dirty="0"/>
          </a:p>
          <a:p>
            <a:endParaRPr lang="en-US" i="0" dirty="0"/>
          </a:p>
          <a:p>
            <a:r>
              <a:rPr lang="en-US" i="0" dirty="0"/>
              <a:t>You can find a PPO dentist at </a:t>
            </a:r>
            <a:r>
              <a:rPr lang="en-US" b="1" i="0" dirty="0"/>
              <a:t>deltadentalins.com</a:t>
            </a:r>
            <a:r>
              <a:rPr lang="en-US" i="0" dirty="0"/>
              <a:t>.</a:t>
            </a:r>
          </a:p>
          <a:p>
            <a:endParaRPr lang="en-MX"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5F936A-DD95-D845-84A6-7EFE13B53795}" type="slidenum">
              <a:rPr kumimoji="0" lang="en-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654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AFD5372-AF87-4230-97F8-8DA4B68221CE}"/>
              </a:ext>
            </a:extLst>
          </p:cNvPr>
          <p:cNvSpPr>
            <a:spLocks noGrp="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ea typeface="ＭＳ Ｐゴシック" charset="-128"/>
              </a:rPr>
              <a:t>Get to know your DeltaCare USA plan.</a:t>
            </a:r>
            <a:endParaRPr lang="en-US"/>
          </a:p>
          <a:p>
            <a:endParaRPr lang="en-MX"/>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5F936A-DD95-D845-84A6-7EFE13B53795}" type="slidenum">
              <a:rPr kumimoji="0" lang="en-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5293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X"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5F936A-DD95-D845-84A6-7EFE13B53795}" type="slidenum">
              <a:rPr kumimoji="0" lang="en-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1072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Quote</a:t>
            </a:r>
          </a:p>
          <a:p>
            <a:r>
              <a:rPr lang="en-US" dirty="0"/>
              <a:t>So that is our goal today, to help you fully learn your retiree benefit options</a:t>
            </a:r>
          </a:p>
          <a:p>
            <a:r>
              <a:rPr lang="en-US" dirty="0"/>
              <a:t>We will be reviewing…..</a:t>
            </a:r>
          </a:p>
          <a:p>
            <a:r>
              <a:rPr lang="en-US" dirty="0"/>
              <a:t>(Read topic of discussion)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480493-6BD1-46DB-A1EF-07C77FD119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6868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b="1" dirty="0"/>
              <a:t>We’ve</a:t>
            </a:r>
            <a:r>
              <a:rPr lang="en-US" b="1" baseline="0" dirty="0"/>
              <a:t> got you covered</a:t>
            </a:r>
          </a:p>
          <a:p>
            <a:pPr>
              <a:lnSpc>
                <a:spcPct val="100000"/>
              </a:lnSpc>
            </a:pPr>
            <a:endParaRPr lang="en-US" dirty="0"/>
          </a:p>
          <a:p>
            <a:pPr>
              <a:lnSpc>
                <a:spcPct val="100000"/>
              </a:lnSpc>
            </a:pPr>
            <a:r>
              <a:rPr lang="en-US" dirty="0"/>
              <a:t>DeltaCare USA provides quality dental benefits at an affordable cost. This budget-friendly plan is easy to use and can help keep your smile healthy. Under this plan you’ll enjoy: </a:t>
            </a:r>
            <a:r>
              <a:rPr lang="en-US" b="1" dirty="0"/>
              <a:t>More than 300 covered procedures. </a:t>
            </a:r>
            <a:r>
              <a:rPr lang="en-US" b="0" dirty="0"/>
              <a:t>B</a:t>
            </a:r>
            <a:r>
              <a:rPr lang="en-US" dirty="0"/>
              <a:t>enefits include:</a:t>
            </a:r>
          </a:p>
          <a:p>
            <a:pPr marL="633293" lvl="1" indent="-172710">
              <a:lnSpc>
                <a:spcPct val="100000"/>
              </a:lnSpc>
              <a:buClr>
                <a:schemeClr val="bg1">
                  <a:lumMod val="95000"/>
                </a:schemeClr>
              </a:buClr>
              <a:buFont typeface="Arial" panose="020B0604020202020204" pitchFamily="34" charset="0"/>
              <a:buChar char="•"/>
            </a:pPr>
            <a:r>
              <a:rPr lang="en-US" dirty="0"/>
              <a:t>General anesthesia/IV sedation</a:t>
            </a:r>
          </a:p>
          <a:p>
            <a:pPr marL="633293" lvl="1" indent="-172710">
              <a:lnSpc>
                <a:spcPct val="100000"/>
              </a:lnSpc>
              <a:buClr>
                <a:schemeClr val="bg1">
                  <a:lumMod val="95000"/>
                </a:schemeClr>
              </a:buClr>
              <a:buFont typeface="Arial" panose="020B0604020202020204" pitchFamily="34" charset="0"/>
              <a:buChar char="•"/>
            </a:pPr>
            <a:r>
              <a:rPr lang="en-US" dirty="0"/>
              <a:t>Extractions for orthodontics</a:t>
            </a:r>
          </a:p>
          <a:p>
            <a:pPr marL="633293" lvl="1" indent="-172710">
              <a:lnSpc>
                <a:spcPct val="100000"/>
              </a:lnSpc>
              <a:buClr>
                <a:schemeClr val="bg1">
                  <a:lumMod val="95000"/>
                </a:schemeClr>
              </a:buClr>
              <a:buFont typeface="Arial" panose="020B0604020202020204" pitchFamily="34" charset="0"/>
              <a:buChar char="•"/>
            </a:pPr>
            <a:r>
              <a:rPr lang="en-US" dirty="0"/>
              <a:t>Occlusal guards and adjustments</a:t>
            </a:r>
          </a:p>
          <a:p>
            <a:pPr marL="633293" lvl="1" indent="-172710">
              <a:lnSpc>
                <a:spcPct val="100000"/>
              </a:lnSpc>
              <a:buClr>
                <a:schemeClr val="bg1">
                  <a:lumMod val="95000"/>
                </a:schemeClr>
              </a:buClr>
              <a:buFont typeface="Arial" panose="020B0604020202020204" pitchFamily="34" charset="0"/>
              <a:buChar char="•"/>
            </a:pPr>
            <a:r>
              <a:rPr lang="en-US" dirty="0"/>
              <a:t>Fixed bridgework</a:t>
            </a:r>
          </a:p>
          <a:p>
            <a:pPr marL="633293" lvl="1" indent="-172710">
              <a:lnSpc>
                <a:spcPct val="100000"/>
              </a:lnSpc>
              <a:buClr>
                <a:schemeClr val="bg1">
                  <a:lumMod val="95000"/>
                </a:schemeClr>
              </a:buClr>
              <a:buFont typeface="Arial" panose="020B0604020202020204" pitchFamily="34" charset="0"/>
              <a:buChar char="•"/>
            </a:pPr>
            <a:r>
              <a:rPr lang="en-US" dirty="0"/>
              <a:t>Highly utilized cosmetic procedures: Bleaching; Additional cleanings at a set copayment; Posterior composites</a:t>
            </a:r>
          </a:p>
          <a:p>
            <a:pPr marL="172719" indent="-172719">
              <a:lnSpc>
                <a:spcPct val="100000"/>
              </a:lnSpc>
              <a:spcBef>
                <a:spcPts val="1209"/>
              </a:spcBef>
              <a:buClr>
                <a:schemeClr val="bg1">
                  <a:lumMod val="95000"/>
                </a:schemeClr>
              </a:buClr>
              <a:buFont typeface="Arial" panose="020B0604020202020204" pitchFamily="34" charset="0"/>
              <a:buChar char="•"/>
            </a:pPr>
            <a:r>
              <a:rPr lang="en-US" b="1" dirty="0"/>
              <a:t>Predictable costs. </a:t>
            </a:r>
            <a:r>
              <a:rPr lang="en-US" sz="1200" dirty="0"/>
              <a:t>You’ll know your copayments for covered services, up front</a:t>
            </a:r>
            <a:r>
              <a:rPr lang="en-US" dirty="0"/>
              <a:t>.</a:t>
            </a:r>
          </a:p>
          <a:p>
            <a:pPr marL="633302" lvl="1" indent="-172719">
              <a:lnSpc>
                <a:spcPct val="100000"/>
              </a:lnSpc>
              <a:buClr>
                <a:schemeClr val="bg1">
                  <a:lumMod val="95000"/>
                </a:schemeClr>
              </a:buClr>
              <a:buFont typeface="Arial" panose="020B0604020202020204" pitchFamily="34" charset="0"/>
              <a:buChar char="•"/>
            </a:pPr>
            <a:r>
              <a:rPr lang="en-US" sz="1200" dirty="0">
                <a:ea typeface="ＭＳ Ｐゴシック" charset="-128"/>
                <a:cs typeface="ＭＳ Ｐゴシック" charset="-128"/>
              </a:rPr>
              <a:t>Receive many diagnostic and preventive services </a:t>
            </a:r>
            <a:r>
              <a:rPr lang="en-US" sz="1200" dirty="0">
                <a:ea typeface="ＭＳ Ｐゴシック" charset="-128"/>
              </a:rPr>
              <a:t>(including c</a:t>
            </a:r>
            <a:r>
              <a:rPr lang="en-US" sz="1200" dirty="0">
                <a:ea typeface="ＭＳ Ｐゴシック" charset="-128"/>
                <a:cs typeface="ＭＳ Ｐゴシック" charset="-128"/>
              </a:rPr>
              <a:t>leanings, x-rays and amalgam [silver] fillings) with n</a:t>
            </a:r>
            <a:r>
              <a:rPr lang="en-US" sz="1200" dirty="0">
                <a:ea typeface="ＭＳ Ｐゴシック" charset="-128"/>
              </a:rPr>
              <a:t>o or low copayments. </a:t>
            </a:r>
          </a:p>
          <a:p>
            <a:pPr marL="633302" lvl="1" indent="-172719">
              <a:lnSpc>
                <a:spcPct val="100000"/>
              </a:lnSpc>
              <a:buClr>
                <a:schemeClr val="bg1">
                  <a:lumMod val="95000"/>
                </a:schemeClr>
              </a:buClr>
              <a:buFont typeface="Arial" panose="020B0604020202020204" pitchFamily="34" charset="0"/>
              <a:buChar char="•"/>
            </a:pPr>
            <a:r>
              <a:rPr lang="en-US" dirty="0"/>
              <a:t>Pay only your copayment (if any) at the time of treatment.</a:t>
            </a:r>
          </a:p>
          <a:p>
            <a:pPr marL="633293" lvl="1" indent="-172710">
              <a:lnSpc>
                <a:spcPct val="100000"/>
              </a:lnSpc>
              <a:buClr>
                <a:schemeClr val="bg1">
                  <a:lumMod val="95000"/>
                </a:schemeClr>
              </a:buClr>
              <a:buFont typeface="Arial" panose="020B0604020202020204" pitchFamily="34" charset="0"/>
              <a:buChar char="•"/>
            </a:pPr>
            <a:r>
              <a:rPr lang="en-US" sz="1200" dirty="0">
                <a:ea typeface="ＭＳ Ｐゴシック" charset="-128"/>
              </a:rPr>
              <a:t>Receive covered services with no deductibles or maximums.*</a:t>
            </a:r>
            <a:endParaRPr lang="en-US" dirty="0"/>
          </a:p>
          <a:p>
            <a:pPr marL="172710" lvl="1" indent="-172710" defTabSz="460583">
              <a:lnSpc>
                <a:spcPct val="100000"/>
              </a:lnSpc>
              <a:spcBef>
                <a:spcPts val="1209"/>
              </a:spcBef>
              <a:buClr>
                <a:schemeClr val="bg1">
                  <a:lumMod val="95000"/>
                </a:schemeClr>
              </a:buClr>
              <a:buFont typeface="Arial" panose="020B0604020202020204" pitchFamily="34" charset="0"/>
              <a:buChar char="•"/>
              <a:defRPr/>
            </a:pPr>
            <a:r>
              <a:rPr lang="en-US" b="1" dirty="0"/>
              <a:t>No claim forms.</a:t>
            </a:r>
          </a:p>
          <a:p>
            <a:pPr marL="0" lvl="1" indent="0" defTabSz="460583">
              <a:lnSpc>
                <a:spcPct val="100000"/>
              </a:lnSpc>
              <a:spcBef>
                <a:spcPts val="1209"/>
              </a:spcBef>
              <a:buClr>
                <a:schemeClr val="bg1">
                  <a:lumMod val="95000"/>
                </a:schemeClr>
              </a:buClr>
              <a:buFont typeface="Arial" panose="020B0604020202020204" pitchFamily="34" charset="0"/>
              <a:buNone/>
              <a:defRPr/>
            </a:pPr>
            <a:endParaRPr lang="en-US" dirty="0"/>
          </a:p>
          <a:p>
            <a:pPr>
              <a:lnSpc>
                <a:spcPts val="2418"/>
              </a:lnSpc>
              <a:spcBef>
                <a:spcPts val="1209"/>
              </a:spcBef>
              <a:buClr>
                <a:schemeClr val="bg1">
                  <a:lumMod val="95000"/>
                </a:schemeClr>
              </a:buClr>
            </a:pPr>
            <a:endParaRPr lang="en-US" dirty="0"/>
          </a:p>
          <a:p>
            <a:pPr defTabSz="460583">
              <a:defRPr/>
            </a:pPr>
            <a:r>
              <a:rPr lang="en-US" dirty="0">
                <a:ea typeface="ＭＳ Ｐゴシック" charset="-128"/>
                <a:cs typeface="ＭＳ Ｐゴシック" charset="-128"/>
              </a:rPr>
              <a:t>-----------------------------------------</a:t>
            </a:r>
          </a:p>
          <a:p>
            <a:pPr defTabSz="949411">
              <a:defRPr/>
            </a:pPr>
            <a:r>
              <a:rPr lang="en-US" i="1" dirty="0">
                <a:ea typeface="ＭＳ Ｐゴシック" charset="-128"/>
                <a:cs typeface="ＭＳ Ｐゴシック" charset="-128"/>
              </a:rPr>
              <a:t>Last updated: 7/19</a:t>
            </a:r>
            <a:endParaRPr lang="en-US" dirty="0"/>
          </a:p>
          <a:p>
            <a:pPr>
              <a:lnSpc>
                <a:spcPts val="2418"/>
              </a:lnSpc>
              <a:spcBef>
                <a:spcPts val="1209"/>
              </a:spcBef>
              <a:buClr>
                <a:schemeClr val="bg1">
                  <a:lumMod val="95000"/>
                </a:schemeClr>
              </a:buClr>
            </a:pPr>
            <a:endParaRPr lang="en-US" dirty="0"/>
          </a:p>
          <a:p>
            <a:endParaRPr lang="en-US" dirty="0"/>
          </a:p>
          <a:p>
            <a:endParaRPr lang="en-US" dirty="0"/>
          </a:p>
          <a:p>
            <a:endParaRPr lang="en-US" dirty="0"/>
          </a:p>
          <a:p>
            <a:endParaRPr lang="en-MX"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5F936A-DD95-D845-84A6-7EFE13B53795}" type="slidenum">
              <a:rPr kumimoji="0" lang="en-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MX"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2375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your 2021 dental plan rates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480493-6BD1-46DB-A1EF-07C77FD119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091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Vision coverage through EyeMed comes the availability of two plans the base and the buy-up, we will highlight for the </a:t>
            </a:r>
            <a:r>
              <a:rPr lang="en-US" dirty="0" err="1"/>
              <a:t>the</a:t>
            </a:r>
            <a:r>
              <a:rPr lang="en-US" dirty="0"/>
              <a:t> difference in the two plans….</a:t>
            </a:r>
          </a:p>
          <a:p>
            <a:r>
              <a:rPr lang="en-US" dirty="0"/>
              <a:t>REVIEW COVERAGE…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3145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your 2021 Vision plan rates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480493-6BD1-46DB-A1EF-07C77FD119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6232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next section we will review vesting and other important plan reminders.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480493-6BD1-46DB-A1EF-07C77FD119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0120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Give retiree their schools Company Key during this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480493-6BD1-46DB-A1EF-07C77FD119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2794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Review slide directly…</a:t>
            </a:r>
          </a:p>
          <a:p>
            <a:endParaRPr lang="en-US" dirty="0"/>
          </a:p>
        </p:txBody>
      </p:sp>
      <p:sp>
        <p:nvSpPr>
          <p:cNvPr id="4" name="Slide Number Placeholder 3"/>
          <p:cNvSpPr>
            <a:spLocks noGrp="1"/>
          </p:cNvSpPr>
          <p:nvPr>
            <p:ph type="sldNum" sz="quarter" idx="5"/>
          </p:nvPr>
        </p:nvSpPr>
        <p:spPr/>
        <p:txBody>
          <a:bodyPr/>
          <a:lstStyle/>
          <a:p>
            <a:fld id="{8B480493-6BD1-46DB-A1EF-07C77FD119E0}" type="slidenum">
              <a:rPr lang="en-US" smtClean="0"/>
              <a:t>31</a:t>
            </a:fld>
            <a:endParaRPr lang="en-US"/>
          </a:p>
        </p:txBody>
      </p:sp>
    </p:spTree>
    <p:extLst>
      <p:ext uri="{BB962C8B-B14F-4D97-AF65-F5344CB8AC3E}">
        <p14:creationId xmlns:p14="http://schemas.microsoft.com/office/powerpoint/2010/main" val="1932338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get started.</a:t>
            </a:r>
          </a:p>
          <a:p>
            <a:r>
              <a:rPr lang="en-US" dirty="0"/>
              <a:t>Qualifying for retiree benefits through ICUBA</a:t>
            </a:r>
          </a:p>
          <a:p>
            <a:r>
              <a:rPr lang="en-US" dirty="0"/>
              <a:t>To be an eligible retiree you must meet your member institutions definition of  “eligible retiree:”  which is listed below and states you must be:</a:t>
            </a:r>
          </a:p>
          <a:p>
            <a:r>
              <a:rPr lang="en-US" dirty="0"/>
              <a:t>A participant of the plan during the 3-months immediately prior to retirement</a:t>
            </a:r>
          </a:p>
          <a:p>
            <a:r>
              <a:rPr lang="en-US" dirty="0"/>
              <a:t>You must be actively at work on the day prior to retirement and</a:t>
            </a:r>
          </a:p>
          <a:p>
            <a:r>
              <a:rPr lang="en-US" b="1" dirty="0"/>
              <a:t>Your age and years of service must equal at least 65</a:t>
            </a:r>
            <a:r>
              <a:rPr lang="en-US" dirty="0"/>
              <a:t>. (May change by school)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480493-6BD1-46DB-A1EF-07C77FD119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9306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not yet 65 years of age, you will be considered an early retiree.  Upon retirement you will be given the option to enroll in the ICUBA retiree plan or COBRA. No matter what tier you choose you will be given the option continue the same benefits you were enrolled in directly preceding retirement.</a:t>
            </a:r>
          </a:p>
          <a:p>
            <a:endParaRPr lang="en-US" dirty="0"/>
          </a:p>
          <a:p>
            <a:r>
              <a:rPr lang="en-US" dirty="0"/>
              <a:t>If you are at least 65 years of age, you will be considered an Over 65 Retiree. Upon retirement you will have three options:  enroll in COBRA, enroll in the Medicare supplemental plan or continue on the ICUBA retiree benefit plans.</a:t>
            </a:r>
          </a:p>
          <a:p>
            <a:endParaRPr lang="en-US" dirty="0"/>
          </a:p>
        </p:txBody>
      </p:sp>
      <p:sp>
        <p:nvSpPr>
          <p:cNvPr id="4" name="Slide Number Placeholder 3"/>
          <p:cNvSpPr>
            <a:spLocks noGrp="1"/>
          </p:cNvSpPr>
          <p:nvPr>
            <p:ph type="sldNum" sz="quarter" idx="5"/>
          </p:nvPr>
        </p:nvSpPr>
        <p:spPr/>
        <p:txBody>
          <a:bodyPr/>
          <a:lstStyle/>
          <a:p>
            <a:fld id="{8B480493-6BD1-46DB-A1EF-07C77FD119E0}" type="slidenum">
              <a:rPr lang="en-US" smtClean="0"/>
              <a:t>4</a:t>
            </a:fld>
            <a:endParaRPr lang="en-US"/>
          </a:p>
        </p:txBody>
      </p:sp>
    </p:spTree>
    <p:extLst>
      <p:ext uri="{BB962C8B-B14F-4D97-AF65-F5344CB8AC3E}">
        <p14:creationId xmlns:p14="http://schemas.microsoft.com/office/powerpoint/2010/main" val="2747057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not yet 65 years of age, you will be considered an early retiree.  Upon retirement you will be given the option to enroll in the ICUBA retiree plan or COBRA. No matter what tier you choose you will be given the option continue the same benefits you were enrolled in directly preceding retirement.</a:t>
            </a:r>
          </a:p>
          <a:p>
            <a:endParaRPr lang="en-US" dirty="0"/>
          </a:p>
          <a:p>
            <a:r>
              <a:rPr lang="en-US" dirty="0"/>
              <a:t>If you are at least 65 years of age, you will be considered an Over 65 Retiree. Upon retirement you will have three options:  enroll in COBRA, enroll in the Medicare supplemental plan or continue on the ICUBA retiree benefit plans.</a:t>
            </a:r>
          </a:p>
          <a:p>
            <a:endParaRPr lang="en-US" dirty="0"/>
          </a:p>
        </p:txBody>
      </p:sp>
      <p:sp>
        <p:nvSpPr>
          <p:cNvPr id="4" name="Slide Number Placeholder 3"/>
          <p:cNvSpPr>
            <a:spLocks noGrp="1"/>
          </p:cNvSpPr>
          <p:nvPr>
            <p:ph type="sldNum" sz="quarter" idx="5"/>
          </p:nvPr>
        </p:nvSpPr>
        <p:spPr/>
        <p:txBody>
          <a:bodyPr/>
          <a:lstStyle/>
          <a:p>
            <a:fld id="{8B480493-6BD1-46DB-A1EF-07C77FD119E0}" type="slidenum">
              <a:rPr lang="en-US" smtClean="0"/>
              <a:t>5</a:t>
            </a:fld>
            <a:endParaRPr lang="en-US"/>
          </a:p>
        </p:txBody>
      </p:sp>
    </p:spTree>
    <p:extLst>
      <p:ext uri="{BB962C8B-B14F-4D97-AF65-F5344CB8AC3E}">
        <p14:creationId xmlns:p14="http://schemas.microsoft.com/office/powerpoint/2010/main" val="2667370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difference between the retiree tier and the COBRA tier of continuation?</a:t>
            </a:r>
          </a:p>
          <a:p>
            <a:endParaRPr lang="en-US" dirty="0"/>
          </a:p>
          <a:p>
            <a:r>
              <a:rPr lang="en-US" dirty="0"/>
              <a:t>As a retiree you do not have to pay additional premium for the 2% COBRA administration fee</a:t>
            </a:r>
          </a:p>
          <a:p>
            <a:r>
              <a:rPr lang="en-US" dirty="0"/>
              <a:t>As a retiree you are allowed to continue on the coverage for as long as you choose</a:t>
            </a:r>
          </a:p>
          <a:p>
            <a:r>
              <a:rPr lang="en-US" dirty="0"/>
              <a:t>When you turn 65 you will have the option to continue on with either the ICUBA or AmWINS 65 plus plans</a:t>
            </a:r>
          </a:p>
          <a:p>
            <a:r>
              <a:rPr lang="en-US" dirty="0"/>
              <a:t>And lastly</a:t>
            </a:r>
          </a:p>
          <a:p>
            <a:r>
              <a:rPr lang="en-US" dirty="0"/>
              <a:t>If you choose to make payment by EFT or credit card there is no transaction fee.</a:t>
            </a:r>
          </a:p>
          <a:p>
            <a:endParaRPr lang="en-US" dirty="0"/>
          </a:p>
        </p:txBody>
      </p:sp>
      <p:sp>
        <p:nvSpPr>
          <p:cNvPr id="4" name="Slide Number Placeholder 3"/>
          <p:cNvSpPr>
            <a:spLocks noGrp="1"/>
          </p:cNvSpPr>
          <p:nvPr>
            <p:ph type="sldNum" sz="quarter" idx="5"/>
          </p:nvPr>
        </p:nvSpPr>
        <p:spPr/>
        <p:txBody>
          <a:bodyPr/>
          <a:lstStyle/>
          <a:p>
            <a:fld id="{8B480493-6BD1-46DB-A1EF-07C77FD119E0}" type="slidenum">
              <a:rPr lang="en-US" smtClean="0"/>
              <a:t>6</a:t>
            </a:fld>
            <a:endParaRPr lang="en-US"/>
          </a:p>
        </p:txBody>
      </p:sp>
    </p:spTree>
    <p:extLst>
      <p:ext uri="{BB962C8B-B14F-4D97-AF65-F5344CB8AC3E}">
        <p14:creationId xmlns:p14="http://schemas.microsoft.com/office/powerpoint/2010/main" val="3571104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second retiree plan option is the ICUBA(BCBS) medical plans as most of your are aware,</a:t>
            </a:r>
          </a:p>
          <a:p>
            <a:endParaRPr lang="en-US" dirty="0"/>
          </a:p>
          <a:p>
            <a:r>
              <a:rPr lang="en-US" dirty="0"/>
              <a:t>ICUBA strategically pairs the best</a:t>
            </a:r>
            <a:r>
              <a:rPr lang="en-US" baseline="0" dirty="0"/>
              <a:t> in class carriers for best in class service to our members.</a:t>
            </a:r>
          </a:p>
          <a:p>
            <a:r>
              <a:rPr lang="en-US" baseline="0" dirty="0"/>
              <a:t>	Blue Cross Blue Shield administers our medical benefits</a:t>
            </a:r>
          </a:p>
          <a:p>
            <a:r>
              <a:rPr lang="en-US" baseline="0" dirty="0"/>
              <a:t>	Optum Rx administers our prescription drug benefits and</a:t>
            </a:r>
          </a:p>
          <a:p>
            <a:r>
              <a:rPr lang="en-US" baseline="0" dirty="0"/>
              <a:t>	Aetna Resources for Living handles our behavioral health, substance abuse benefits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7432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are the ICUBA medical plans, (please remember your only option at your initial retirement is to continue with the plan you are currently enrolled in) please also remember that the 4K/8K plans is not offered to 65+ retirees during OE.</a:t>
            </a:r>
          </a:p>
          <a:p>
            <a:endParaRPr lang="en-US" dirty="0"/>
          </a:p>
          <a:p>
            <a:r>
              <a:rPr lang="en-US" dirty="0"/>
              <a:t>REVIEW PLAN DETAILS…</a:t>
            </a:r>
          </a:p>
          <a:p>
            <a:endParaRPr lang="en-US" dirty="0"/>
          </a:p>
        </p:txBody>
      </p:sp>
      <p:sp>
        <p:nvSpPr>
          <p:cNvPr id="4" name="Slide Number Placeholder 3"/>
          <p:cNvSpPr>
            <a:spLocks noGrp="1"/>
          </p:cNvSpPr>
          <p:nvPr>
            <p:ph type="sldNum" sz="quarter" idx="5"/>
          </p:nvPr>
        </p:nvSpPr>
        <p:spPr/>
        <p:txBody>
          <a:bodyPr/>
          <a:lstStyle/>
          <a:p>
            <a:fld id="{8B480493-6BD1-46DB-A1EF-07C77FD119E0}" type="slidenum">
              <a:rPr lang="en-US" smtClean="0"/>
              <a:t>8</a:t>
            </a:fld>
            <a:endParaRPr lang="en-US"/>
          </a:p>
        </p:txBody>
      </p:sp>
    </p:spTree>
    <p:extLst>
      <p:ext uri="{BB962C8B-B14F-4D97-AF65-F5344CB8AC3E}">
        <p14:creationId xmlns:p14="http://schemas.microsoft.com/office/powerpoint/2010/main" val="3961833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changes have been made to ICUBA’s Prescription Drug Plan, it </a:t>
            </a:r>
            <a:r>
              <a:rPr lang="en-US" baseline="0" dirty="0"/>
              <a:t>is still broken out into preferred / non-preferred generic and brand tiers.  ICUBA does have a separate OOP max for prescription drugs as an added layer of protection.  Remember – 90-day supplies and mail order save you Money!  You can get a 3 month supply of generic and brand drugs for the cost of 2 months.  </a:t>
            </a: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pPr/>
              <a:t>9</a:t>
            </a:fld>
            <a:endParaRPr lang="en-US"/>
          </a:p>
        </p:txBody>
      </p:sp>
    </p:spTree>
    <p:extLst>
      <p:ext uri="{BB962C8B-B14F-4D97-AF65-F5344CB8AC3E}">
        <p14:creationId xmlns:p14="http://schemas.microsoft.com/office/powerpoint/2010/main" val="3239683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5FD9F-89C2-496D-9A3D-FB31F92D12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B6F028-7C7E-40B4-93F8-2F2698DBFB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14BAC7-20AC-4620-99B9-9F8A36B778F8}"/>
              </a:ext>
            </a:extLst>
          </p:cNvPr>
          <p:cNvSpPr>
            <a:spLocks noGrp="1"/>
          </p:cNvSpPr>
          <p:nvPr>
            <p:ph type="dt" sz="half" idx="10"/>
          </p:nvPr>
        </p:nvSpPr>
        <p:spPr/>
        <p:txBody>
          <a:bodyPr/>
          <a:lstStyle/>
          <a:p>
            <a:fld id="{306028CE-165E-4AF6-99A0-C2768EB58B50}" type="datetimeFigureOut">
              <a:rPr lang="en-US" smtClean="0"/>
              <a:t>3/31/2021</a:t>
            </a:fld>
            <a:endParaRPr lang="en-US"/>
          </a:p>
        </p:txBody>
      </p:sp>
      <p:sp>
        <p:nvSpPr>
          <p:cNvPr id="5" name="Footer Placeholder 4">
            <a:extLst>
              <a:ext uri="{FF2B5EF4-FFF2-40B4-BE49-F238E27FC236}">
                <a16:creationId xmlns:a16="http://schemas.microsoft.com/office/drawing/2014/main" id="{53D951AB-27B4-4585-8BF7-FA13AB46D8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9037A8-D424-4D4B-881D-876F9A1EE7BB}"/>
              </a:ext>
            </a:extLst>
          </p:cNvPr>
          <p:cNvSpPr>
            <a:spLocks noGrp="1"/>
          </p:cNvSpPr>
          <p:nvPr>
            <p:ph type="sldNum" sz="quarter" idx="12"/>
          </p:nvPr>
        </p:nvSpPr>
        <p:spPr/>
        <p:txBody>
          <a:bodyPr/>
          <a:lstStyle/>
          <a:p>
            <a:fld id="{72DF35CD-6313-4F5F-B2F2-2B630AD5A529}" type="slidenum">
              <a:rPr lang="en-US" smtClean="0"/>
              <a:t>‹#›</a:t>
            </a:fld>
            <a:endParaRPr lang="en-US"/>
          </a:p>
        </p:txBody>
      </p:sp>
    </p:spTree>
    <p:extLst>
      <p:ext uri="{BB962C8B-B14F-4D97-AF65-F5344CB8AC3E}">
        <p14:creationId xmlns:p14="http://schemas.microsoft.com/office/powerpoint/2010/main" val="3712228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C896F-1CD5-4743-853F-FEC86B3D50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92C446-A76A-4013-8E12-8B2EA1B72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BC1A80-8538-4371-987F-BABCB25C5C90}"/>
              </a:ext>
            </a:extLst>
          </p:cNvPr>
          <p:cNvSpPr>
            <a:spLocks noGrp="1"/>
          </p:cNvSpPr>
          <p:nvPr>
            <p:ph type="dt" sz="half" idx="10"/>
          </p:nvPr>
        </p:nvSpPr>
        <p:spPr/>
        <p:txBody>
          <a:bodyPr/>
          <a:lstStyle/>
          <a:p>
            <a:fld id="{306028CE-165E-4AF6-99A0-C2768EB58B50}" type="datetimeFigureOut">
              <a:rPr lang="en-US" smtClean="0"/>
              <a:t>3/31/2021</a:t>
            </a:fld>
            <a:endParaRPr lang="en-US"/>
          </a:p>
        </p:txBody>
      </p:sp>
      <p:sp>
        <p:nvSpPr>
          <p:cNvPr id="5" name="Footer Placeholder 4">
            <a:extLst>
              <a:ext uri="{FF2B5EF4-FFF2-40B4-BE49-F238E27FC236}">
                <a16:creationId xmlns:a16="http://schemas.microsoft.com/office/drawing/2014/main" id="{6D5516D7-CFB1-46D0-99F6-9A6B574C81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19308C-1529-445C-AC46-2251D120E479}"/>
              </a:ext>
            </a:extLst>
          </p:cNvPr>
          <p:cNvSpPr>
            <a:spLocks noGrp="1"/>
          </p:cNvSpPr>
          <p:nvPr>
            <p:ph type="sldNum" sz="quarter" idx="12"/>
          </p:nvPr>
        </p:nvSpPr>
        <p:spPr/>
        <p:txBody>
          <a:bodyPr/>
          <a:lstStyle/>
          <a:p>
            <a:fld id="{72DF35CD-6313-4F5F-B2F2-2B630AD5A529}" type="slidenum">
              <a:rPr lang="en-US" smtClean="0"/>
              <a:t>‹#›</a:t>
            </a:fld>
            <a:endParaRPr lang="en-US"/>
          </a:p>
        </p:txBody>
      </p:sp>
    </p:spTree>
    <p:extLst>
      <p:ext uri="{BB962C8B-B14F-4D97-AF65-F5344CB8AC3E}">
        <p14:creationId xmlns:p14="http://schemas.microsoft.com/office/powerpoint/2010/main" val="756744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A3984D-F62C-451D-B264-7FA5C69B7D2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29B600-8C2D-407C-A1C0-CA611DF6AD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F8CB33-AEEA-46F9-A007-E2BE7E0897D9}"/>
              </a:ext>
            </a:extLst>
          </p:cNvPr>
          <p:cNvSpPr>
            <a:spLocks noGrp="1"/>
          </p:cNvSpPr>
          <p:nvPr>
            <p:ph type="dt" sz="half" idx="10"/>
          </p:nvPr>
        </p:nvSpPr>
        <p:spPr/>
        <p:txBody>
          <a:bodyPr/>
          <a:lstStyle/>
          <a:p>
            <a:fld id="{306028CE-165E-4AF6-99A0-C2768EB58B50}" type="datetimeFigureOut">
              <a:rPr lang="en-US" smtClean="0"/>
              <a:t>3/31/2021</a:t>
            </a:fld>
            <a:endParaRPr lang="en-US"/>
          </a:p>
        </p:txBody>
      </p:sp>
      <p:sp>
        <p:nvSpPr>
          <p:cNvPr id="5" name="Footer Placeholder 4">
            <a:extLst>
              <a:ext uri="{FF2B5EF4-FFF2-40B4-BE49-F238E27FC236}">
                <a16:creationId xmlns:a16="http://schemas.microsoft.com/office/drawing/2014/main" id="{D15AA487-4DEE-4881-873E-5B89AF6DAE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C60B87-FA9A-4FC2-9745-1C90CD3B3E23}"/>
              </a:ext>
            </a:extLst>
          </p:cNvPr>
          <p:cNvSpPr>
            <a:spLocks noGrp="1"/>
          </p:cNvSpPr>
          <p:nvPr>
            <p:ph type="sldNum" sz="quarter" idx="12"/>
          </p:nvPr>
        </p:nvSpPr>
        <p:spPr/>
        <p:txBody>
          <a:bodyPr/>
          <a:lstStyle/>
          <a:p>
            <a:fld id="{72DF35CD-6313-4F5F-B2F2-2B630AD5A529}" type="slidenum">
              <a:rPr lang="en-US" smtClean="0"/>
              <a:t>‹#›</a:t>
            </a:fld>
            <a:endParaRPr lang="en-US"/>
          </a:p>
        </p:txBody>
      </p:sp>
    </p:spTree>
    <p:extLst>
      <p:ext uri="{BB962C8B-B14F-4D97-AF65-F5344CB8AC3E}">
        <p14:creationId xmlns:p14="http://schemas.microsoft.com/office/powerpoint/2010/main" val="4171108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B61981-9902-4A1F-98D9-9D2DA78EEEA8}"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B5E40-DC00-4922-8B32-71829A4B5C95}" type="slidenum">
              <a:rPr lang="en-US" smtClean="0"/>
              <a:t>‹#›</a:t>
            </a:fld>
            <a:endParaRPr lang="en-US"/>
          </a:p>
        </p:txBody>
      </p:sp>
    </p:spTree>
    <p:extLst>
      <p:ext uri="{BB962C8B-B14F-4D97-AF65-F5344CB8AC3E}">
        <p14:creationId xmlns:p14="http://schemas.microsoft.com/office/powerpoint/2010/main" val="2028787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B61981-9902-4A1F-98D9-9D2DA78EEEA8}"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B5E40-DC00-4922-8B32-71829A4B5C95}" type="slidenum">
              <a:rPr lang="en-US" smtClean="0"/>
              <a:t>‹#›</a:t>
            </a:fld>
            <a:endParaRPr lang="en-US"/>
          </a:p>
        </p:txBody>
      </p:sp>
    </p:spTree>
    <p:extLst>
      <p:ext uri="{BB962C8B-B14F-4D97-AF65-F5344CB8AC3E}">
        <p14:creationId xmlns:p14="http://schemas.microsoft.com/office/powerpoint/2010/main" val="3275634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B61981-9902-4A1F-98D9-9D2DA78EEEA8}"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B5E40-DC00-4922-8B32-71829A4B5C95}" type="slidenum">
              <a:rPr lang="en-US" smtClean="0"/>
              <a:t>‹#›</a:t>
            </a:fld>
            <a:endParaRPr lang="en-US"/>
          </a:p>
        </p:txBody>
      </p:sp>
    </p:spTree>
    <p:extLst>
      <p:ext uri="{BB962C8B-B14F-4D97-AF65-F5344CB8AC3E}">
        <p14:creationId xmlns:p14="http://schemas.microsoft.com/office/powerpoint/2010/main" val="2413448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B61981-9902-4A1F-98D9-9D2DA78EEEA8}" type="datetimeFigureOut">
              <a:rPr lang="en-US" smtClean="0"/>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B5E40-DC00-4922-8B32-71829A4B5C95}" type="slidenum">
              <a:rPr lang="en-US" smtClean="0"/>
              <a:t>‹#›</a:t>
            </a:fld>
            <a:endParaRPr lang="en-US"/>
          </a:p>
        </p:txBody>
      </p:sp>
    </p:spTree>
    <p:extLst>
      <p:ext uri="{BB962C8B-B14F-4D97-AF65-F5344CB8AC3E}">
        <p14:creationId xmlns:p14="http://schemas.microsoft.com/office/powerpoint/2010/main" val="3298854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61981-9902-4A1F-98D9-9D2DA78EEEA8}" type="datetimeFigureOut">
              <a:rPr lang="en-US" smtClean="0"/>
              <a:t>3/31/2021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0B5E40-DC00-4922-8B32-71829A4B5C95}" type="slidenum">
              <a:rPr lang="en-US" smtClean="0"/>
              <a:t>‹#›</a:t>
            </a:fld>
            <a:endParaRPr lang="en-US"/>
          </a:p>
        </p:txBody>
      </p:sp>
    </p:spTree>
    <p:extLst>
      <p:ext uri="{BB962C8B-B14F-4D97-AF65-F5344CB8AC3E}">
        <p14:creationId xmlns:p14="http://schemas.microsoft.com/office/powerpoint/2010/main" val="1286157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B61981-9902-4A1F-98D9-9D2DA78EEEA8}" type="datetimeFigureOut">
              <a:rPr lang="en-US" smtClean="0"/>
              <a:t>3/31/2021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0B5E40-DC00-4922-8B32-71829A4B5C95}" type="slidenum">
              <a:rPr lang="en-US" smtClean="0"/>
              <a:t>‹#›</a:t>
            </a:fld>
            <a:endParaRPr lang="en-US"/>
          </a:p>
        </p:txBody>
      </p:sp>
    </p:spTree>
    <p:extLst>
      <p:ext uri="{BB962C8B-B14F-4D97-AF65-F5344CB8AC3E}">
        <p14:creationId xmlns:p14="http://schemas.microsoft.com/office/powerpoint/2010/main" val="712793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B61981-9902-4A1F-98D9-9D2DA78EEEA8}" type="datetimeFigureOut">
              <a:rPr lang="en-US" smtClean="0"/>
              <a:t>3/31/2021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0B5E40-DC00-4922-8B32-71829A4B5C95}" type="slidenum">
              <a:rPr lang="en-US" smtClean="0"/>
              <a:t>‹#›</a:t>
            </a:fld>
            <a:endParaRPr lang="en-US"/>
          </a:p>
        </p:txBody>
      </p:sp>
    </p:spTree>
    <p:extLst>
      <p:ext uri="{BB962C8B-B14F-4D97-AF65-F5344CB8AC3E}">
        <p14:creationId xmlns:p14="http://schemas.microsoft.com/office/powerpoint/2010/main" val="1426305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B61981-9902-4A1F-98D9-9D2DA78EEEA8}" type="datetimeFigureOut">
              <a:rPr lang="en-US" smtClean="0"/>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B5E40-DC00-4922-8B32-71829A4B5C95}" type="slidenum">
              <a:rPr lang="en-US" smtClean="0"/>
              <a:t>‹#›</a:t>
            </a:fld>
            <a:endParaRPr lang="en-US"/>
          </a:p>
        </p:txBody>
      </p:sp>
    </p:spTree>
    <p:extLst>
      <p:ext uri="{BB962C8B-B14F-4D97-AF65-F5344CB8AC3E}">
        <p14:creationId xmlns:p14="http://schemas.microsoft.com/office/powerpoint/2010/main" val="3994073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57560-1C4A-4AF5-833E-48331A2DE5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B71390-3611-476D-9590-563C9537BE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283440-C503-4CF3-84D0-6182AF0CA832}"/>
              </a:ext>
            </a:extLst>
          </p:cNvPr>
          <p:cNvSpPr>
            <a:spLocks noGrp="1"/>
          </p:cNvSpPr>
          <p:nvPr>
            <p:ph type="dt" sz="half" idx="10"/>
          </p:nvPr>
        </p:nvSpPr>
        <p:spPr/>
        <p:txBody>
          <a:bodyPr/>
          <a:lstStyle/>
          <a:p>
            <a:fld id="{306028CE-165E-4AF6-99A0-C2768EB58B50}" type="datetimeFigureOut">
              <a:rPr lang="en-US" smtClean="0"/>
              <a:t>3/31/2021</a:t>
            </a:fld>
            <a:endParaRPr lang="en-US"/>
          </a:p>
        </p:txBody>
      </p:sp>
      <p:sp>
        <p:nvSpPr>
          <p:cNvPr id="5" name="Footer Placeholder 4">
            <a:extLst>
              <a:ext uri="{FF2B5EF4-FFF2-40B4-BE49-F238E27FC236}">
                <a16:creationId xmlns:a16="http://schemas.microsoft.com/office/drawing/2014/main" id="{3BA1FAF2-C5BD-4CE5-A0B6-BCE741977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643C74-8778-4A2F-950F-CB55E5122FAC}"/>
              </a:ext>
            </a:extLst>
          </p:cNvPr>
          <p:cNvSpPr>
            <a:spLocks noGrp="1"/>
          </p:cNvSpPr>
          <p:nvPr>
            <p:ph type="sldNum" sz="quarter" idx="12"/>
          </p:nvPr>
        </p:nvSpPr>
        <p:spPr/>
        <p:txBody>
          <a:bodyPr/>
          <a:lstStyle/>
          <a:p>
            <a:fld id="{72DF35CD-6313-4F5F-B2F2-2B630AD5A529}" type="slidenum">
              <a:rPr lang="en-US" smtClean="0"/>
              <a:t>‹#›</a:t>
            </a:fld>
            <a:endParaRPr lang="en-US"/>
          </a:p>
        </p:txBody>
      </p:sp>
    </p:spTree>
    <p:extLst>
      <p:ext uri="{BB962C8B-B14F-4D97-AF65-F5344CB8AC3E}">
        <p14:creationId xmlns:p14="http://schemas.microsoft.com/office/powerpoint/2010/main" val="1820646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B61981-9902-4A1F-98D9-9D2DA78EEEA8}" type="datetimeFigureOut">
              <a:rPr lang="en-US" smtClean="0"/>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B5E40-DC00-4922-8B32-71829A4B5C95}" type="slidenum">
              <a:rPr lang="en-US" smtClean="0"/>
              <a:t>‹#›</a:t>
            </a:fld>
            <a:endParaRPr lang="en-US"/>
          </a:p>
        </p:txBody>
      </p:sp>
    </p:spTree>
    <p:extLst>
      <p:ext uri="{BB962C8B-B14F-4D97-AF65-F5344CB8AC3E}">
        <p14:creationId xmlns:p14="http://schemas.microsoft.com/office/powerpoint/2010/main" val="3686161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B61981-9902-4A1F-98D9-9D2DA78EEEA8}"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B5E40-DC00-4922-8B32-71829A4B5C95}" type="slidenum">
              <a:rPr lang="en-US" smtClean="0"/>
              <a:t>‹#›</a:t>
            </a:fld>
            <a:endParaRPr lang="en-US"/>
          </a:p>
        </p:txBody>
      </p:sp>
    </p:spTree>
    <p:extLst>
      <p:ext uri="{BB962C8B-B14F-4D97-AF65-F5344CB8AC3E}">
        <p14:creationId xmlns:p14="http://schemas.microsoft.com/office/powerpoint/2010/main" val="2321684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B61981-9902-4A1F-98D9-9D2DA78EEEA8}" type="datetimeFigureOut">
              <a:rPr lang="en-US" smtClean="0"/>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B5E40-DC00-4922-8B32-71829A4B5C95}" type="slidenum">
              <a:rPr lang="en-US" smtClean="0"/>
              <a:t>‹#›</a:t>
            </a:fld>
            <a:endParaRPr lang="en-US"/>
          </a:p>
        </p:txBody>
      </p:sp>
    </p:spTree>
    <p:extLst>
      <p:ext uri="{BB962C8B-B14F-4D97-AF65-F5344CB8AC3E}">
        <p14:creationId xmlns:p14="http://schemas.microsoft.com/office/powerpoint/2010/main" val="12650840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8D8CF1D5-E210-8E46-8D24-E99B85A89526}"/>
              </a:ext>
            </a:extLst>
          </p:cNvPr>
          <p:cNvSpPr>
            <a:spLocks noGrp="1"/>
          </p:cNvSpPr>
          <p:nvPr>
            <p:ph type="title" hasCustomPrompt="1"/>
          </p:nvPr>
        </p:nvSpPr>
        <p:spPr>
          <a:xfrm>
            <a:off x="914400" y="338328"/>
            <a:ext cx="10332720" cy="457200"/>
          </a:xfrm>
        </p:spPr>
        <p:txBody>
          <a:bodyPr wrap="square" lIns="0" tIns="0" rIns="0" bIns="0" anchor="t" anchorCtr="0">
            <a:noAutofit/>
          </a:bodyPr>
          <a:lstStyle>
            <a:lvl1pPr>
              <a:defRPr sz="4000">
                <a:solidFill>
                  <a:schemeClr val="bg1"/>
                </a:solidFill>
              </a:defRPr>
            </a:lvl1pPr>
          </a:lstStyle>
          <a:p>
            <a:r>
              <a:rPr lang="en-US"/>
              <a:t>Click to edit head</a:t>
            </a:r>
          </a:p>
        </p:txBody>
      </p:sp>
      <p:sp>
        <p:nvSpPr>
          <p:cNvPr id="6" name="Text Placeholder 16">
            <a:extLst>
              <a:ext uri="{FF2B5EF4-FFF2-40B4-BE49-F238E27FC236}">
                <a16:creationId xmlns:a16="http://schemas.microsoft.com/office/drawing/2014/main" id="{438B0F32-63F1-4A4A-A7F7-68601156F39E}"/>
              </a:ext>
            </a:extLst>
          </p:cNvPr>
          <p:cNvSpPr>
            <a:spLocks noGrp="1"/>
          </p:cNvSpPr>
          <p:nvPr>
            <p:ph type="body" sz="quarter" idx="13" hasCustomPrompt="1"/>
          </p:nvPr>
        </p:nvSpPr>
        <p:spPr>
          <a:xfrm>
            <a:off x="914400" y="914400"/>
            <a:ext cx="10333038" cy="274320"/>
          </a:xfrm>
        </p:spPr>
        <p:txBody>
          <a:bodyPr wrap="square" lIns="0" tIns="0" rIns="0" bIns="0" anchor="t" anchorCtr="0">
            <a:noAutofit/>
          </a:bodyPr>
          <a:lstStyle>
            <a:lvl1pPr marL="0" indent="0" algn="l">
              <a:buNone/>
              <a:defRPr sz="2200">
                <a:solidFill>
                  <a:schemeClr val="bg1"/>
                </a:solidFill>
                <a:latin typeface="+mj-lt"/>
              </a:defRPr>
            </a:lvl1pPr>
            <a:lvl3pPr marL="914400" indent="0">
              <a:buNone/>
              <a:defRPr sz="2200">
                <a:solidFill>
                  <a:schemeClr val="bg1"/>
                </a:solidFill>
                <a:latin typeface="+mj-lt"/>
              </a:defRPr>
            </a:lvl3pPr>
          </a:lstStyle>
          <a:p>
            <a:pPr lvl="0"/>
            <a:r>
              <a:rPr lang="en-US"/>
              <a:t>Click to edit subhead 1</a:t>
            </a:r>
          </a:p>
        </p:txBody>
      </p:sp>
    </p:spTree>
    <p:extLst>
      <p:ext uri="{BB962C8B-B14F-4D97-AF65-F5344CB8AC3E}">
        <p14:creationId xmlns:p14="http://schemas.microsoft.com/office/powerpoint/2010/main" val="28072627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Bullet Slid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DB66CA-54B4-D749-BD22-D10BA04B4BC8}"/>
              </a:ext>
            </a:extLst>
          </p:cNvPr>
          <p:cNvSpPr>
            <a:spLocks noGrp="1"/>
          </p:cNvSpPr>
          <p:nvPr>
            <p:ph idx="1"/>
          </p:nvPr>
        </p:nvSpPr>
        <p:spPr>
          <a:xfrm>
            <a:off x="914400" y="2285999"/>
            <a:ext cx="10332720" cy="3931920"/>
          </a:xfrm>
        </p:spPr>
        <p:txBody>
          <a:bodyPr wrap="square" lIns="0" tIns="0" rIns="0" bIns="0">
            <a:noAutofit/>
          </a:bodyPr>
          <a:lstStyle>
            <a:lvl1pPr marL="0" indent="0" algn="l">
              <a:lnSpc>
                <a:spcPct val="110000"/>
              </a:lnSpc>
              <a:spcBef>
                <a:spcPts val="0"/>
              </a:spcBef>
              <a:spcAft>
                <a:spcPts val="1200"/>
              </a:spcAft>
              <a:buFont typeface="Arial" panose="020B0604020202020204" pitchFamily="34" charset="0"/>
              <a:buNone/>
              <a:defRPr sz="2000">
                <a:solidFill>
                  <a:srgbClr val="666667"/>
                </a:solidFill>
              </a:defRPr>
            </a:lvl1pPr>
            <a:lvl2pPr marL="742950" indent="-285750" algn="l" defTabSz="685800">
              <a:lnSpc>
                <a:spcPct val="110000"/>
              </a:lnSpc>
              <a:spcBef>
                <a:spcPts val="0"/>
              </a:spcBef>
              <a:spcAft>
                <a:spcPts val="600"/>
              </a:spcAft>
              <a:buClr>
                <a:srgbClr val="666666"/>
              </a:buClr>
              <a:buFont typeface="Arial" panose="020B0604020202020204" pitchFamily="34" charset="0"/>
              <a:buChar char="•"/>
              <a:defRPr sz="1800">
                <a:solidFill>
                  <a:srgbClr val="666667"/>
                </a:solidFill>
              </a:defRPr>
            </a:lvl2pPr>
            <a:lvl3pPr marL="1200150" indent="-285750" algn="l">
              <a:buFont typeface="Arial" panose="020B0604020202020204" pitchFamily="34" charset="0"/>
              <a:buChar char="•"/>
              <a:defRPr sz="1800">
                <a:solidFill>
                  <a:srgbClr val="666667"/>
                </a:solidFill>
              </a:defRPr>
            </a:lvl3pPr>
            <a:lvl4pPr marL="1657350" indent="-285750" algn="l">
              <a:buFont typeface="Arial" panose="020B0604020202020204" pitchFamily="34" charset="0"/>
              <a:buChar char="•"/>
              <a:defRPr sz="1800">
                <a:solidFill>
                  <a:srgbClr val="666667"/>
                </a:solidFill>
              </a:defRPr>
            </a:lvl4pPr>
            <a:lvl5pPr>
              <a:defRPr>
                <a:solidFill>
                  <a:srgbClr val="666667"/>
                </a:solidFill>
              </a:defRPr>
            </a:lvl5pPr>
          </a:lstStyle>
          <a:p>
            <a:pPr lvl="0"/>
            <a:r>
              <a:rPr lang="en-US"/>
              <a:t>Edit Master text styles</a:t>
            </a:r>
          </a:p>
          <a:p>
            <a:pPr marL="742950" lvl="1" indent="-285750" defTabSz="685800">
              <a:lnSpc>
                <a:spcPct val="110000"/>
              </a:lnSpc>
              <a:spcAft>
                <a:spcPts val="600"/>
              </a:spcAft>
              <a:buClr>
                <a:srgbClr val="666666"/>
              </a:buClr>
              <a:buFont typeface="Arial" panose="020B0604020202020204" pitchFamily="34" charset="0"/>
              <a:buChar char="•"/>
              <a:defRPr/>
            </a:pPr>
            <a:r>
              <a:rPr lang="en-US">
                <a:solidFill>
                  <a:srgbClr val="666666"/>
                </a:solidFill>
                <a:cs typeface="Arial"/>
              </a:rPr>
              <a:t>Bullet</a:t>
            </a:r>
          </a:p>
          <a:p>
            <a:pPr marL="742950" lvl="1" indent="-285750" defTabSz="685800">
              <a:lnSpc>
                <a:spcPct val="110000"/>
              </a:lnSpc>
              <a:spcAft>
                <a:spcPts val="600"/>
              </a:spcAft>
              <a:buClr>
                <a:srgbClr val="666666"/>
              </a:buClr>
              <a:buFont typeface="Arial" panose="020B0604020202020204" pitchFamily="34" charset="0"/>
              <a:buChar char="•"/>
              <a:defRPr/>
            </a:pPr>
            <a:r>
              <a:rPr lang="en-US">
                <a:solidFill>
                  <a:srgbClr val="666666"/>
                </a:solidFill>
                <a:cs typeface="Arial"/>
              </a:rPr>
              <a:t>Bullet</a:t>
            </a:r>
          </a:p>
          <a:p>
            <a:pPr marL="742950" lvl="1" indent="-285750" defTabSz="685800">
              <a:lnSpc>
                <a:spcPct val="110000"/>
              </a:lnSpc>
              <a:spcAft>
                <a:spcPts val="600"/>
              </a:spcAft>
              <a:buClr>
                <a:srgbClr val="666666"/>
              </a:buClr>
              <a:buFont typeface="Arial" panose="020B0604020202020204" pitchFamily="34" charset="0"/>
              <a:buChar char="•"/>
              <a:defRPr/>
            </a:pPr>
            <a:r>
              <a:rPr lang="en-US">
                <a:solidFill>
                  <a:srgbClr val="666666"/>
                </a:solidFill>
                <a:cs typeface="Arial"/>
              </a:rPr>
              <a:t>Bullet</a:t>
            </a:r>
          </a:p>
          <a:p>
            <a:pPr marL="742950" lvl="1" indent="-285750" defTabSz="685800">
              <a:lnSpc>
                <a:spcPct val="110000"/>
              </a:lnSpc>
              <a:spcAft>
                <a:spcPts val="600"/>
              </a:spcAft>
              <a:buClr>
                <a:srgbClr val="666666"/>
              </a:buClr>
              <a:buFont typeface="Arial" panose="020B0604020202020204" pitchFamily="34" charset="0"/>
              <a:buChar char="•"/>
              <a:defRPr/>
            </a:pPr>
            <a:r>
              <a:rPr lang="en-US">
                <a:solidFill>
                  <a:srgbClr val="666666"/>
                </a:solidFill>
                <a:cs typeface="Arial"/>
              </a:rPr>
              <a:t>Bullet</a:t>
            </a:r>
          </a:p>
          <a:p>
            <a:pPr marL="742950" lvl="1" indent="-285750" defTabSz="685800">
              <a:lnSpc>
                <a:spcPct val="110000"/>
              </a:lnSpc>
              <a:spcAft>
                <a:spcPts val="600"/>
              </a:spcAft>
              <a:buClr>
                <a:srgbClr val="666666"/>
              </a:buClr>
              <a:buFont typeface="Arial" panose="020B0604020202020204" pitchFamily="34" charset="0"/>
              <a:buChar char="•"/>
              <a:defRPr/>
            </a:pPr>
            <a:r>
              <a:rPr lang="en-US">
                <a:solidFill>
                  <a:srgbClr val="666666"/>
                </a:solidFill>
                <a:cs typeface="Arial"/>
              </a:rPr>
              <a:t>Bullet</a:t>
            </a:r>
          </a:p>
          <a:p>
            <a:pPr marL="742950" lvl="1" indent="-285750" defTabSz="685800">
              <a:lnSpc>
                <a:spcPct val="110000"/>
              </a:lnSpc>
              <a:spcAft>
                <a:spcPts val="600"/>
              </a:spcAft>
              <a:buClr>
                <a:srgbClr val="666666"/>
              </a:buClr>
              <a:buFont typeface="Arial" panose="020B0604020202020204" pitchFamily="34" charset="0"/>
              <a:buChar char="•"/>
              <a:defRPr/>
            </a:pPr>
            <a:r>
              <a:rPr lang="en-US">
                <a:solidFill>
                  <a:srgbClr val="666666"/>
                </a:solidFill>
                <a:cs typeface="Arial"/>
              </a:rPr>
              <a:t>Bullet</a:t>
            </a:r>
          </a:p>
        </p:txBody>
      </p:sp>
      <p:sp>
        <p:nvSpPr>
          <p:cNvPr id="7" name="Title 6">
            <a:extLst>
              <a:ext uri="{FF2B5EF4-FFF2-40B4-BE49-F238E27FC236}">
                <a16:creationId xmlns:a16="http://schemas.microsoft.com/office/drawing/2014/main" id="{897FEBEA-7370-E641-9647-AECCC5D7A35A}"/>
              </a:ext>
            </a:extLst>
          </p:cNvPr>
          <p:cNvSpPr>
            <a:spLocks noGrp="1"/>
          </p:cNvSpPr>
          <p:nvPr>
            <p:ph type="title" hasCustomPrompt="1"/>
          </p:nvPr>
        </p:nvSpPr>
        <p:spPr>
          <a:xfrm>
            <a:off x="914400" y="338328"/>
            <a:ext cx="10332720" cy="457200"/>
          </a:xfrm>
        </p:spPr>
        <p:txBody>
          <a:bodyPr wrap="square" lIns="0" tIns="0" rIns="0" bIns="0" anchor="t" anchorCtr="0">
            <a:noAutofit/>
          </a:bodyPr>
          <a:lstStyle>
            <a:lvl1pPr>
              <a:defRPr sz="4000">
                <a:solidFill>
                  <a:schemeClr val="bg1"/>
                </a:solidFill>
              </a:defRPr>
            </a:lvl1pPr>
          </a:lstStyle>
          <a:p>
            <a:r>
              <a:rPr lang="en-US"/>
              <a:t>Click to edit head</a:t>
            </a:r>
          </a:p>
        </p:txBody>
      </p:sp>
      <p:sp>
        <p:nvSpPr>
          <p:cNvPr id="17" name="Text Placeholder 16">
            <a:extLst>
              <a:ext uri="{FF2B5EF4-FFF2-40B4-BE49-F238E27FC236}">
                <a16:creationId xmlns:a16="http://schemas.microsoft.com/office/drawing/2014/main" id="{0FF82DCE-2EDA-E34A-9306-10A8D6EA80BF}"/>
              </a:ext>
            </a:extLst>
          </p:cNvPr>
          <p:cNvSpPr>
            <a:spLocks noGrp="1"/>
          </p:cNvSpPr>
          <p:nvPr>
            <p:ph type="body" sz="quarter" idx="10" hasCustomPrompt="1"/>
          </p:nvPr>
        </p:nvSpPr>
        <p:spPr>
          <a:xfrm>
            <a:off x="914400" y="914400"/>
            <a:ext cx="10332720" cy="274320"/>
          </a:xfrm>
        </p:spPr>
        <p:txBody>
          <a:bodyPr wrap="square" lIns="0" tIns="0" rIns="0" bIns="0" anchor="t" anchorCtr="0">
            <a:noAutofit/>
          </a:bodyPr>
          <a:lstStyle>
            <a:lvl1pPr marL="0" indent="0" algn="l">
              <a:buNone/>
              <a:defRPr sz="2200">
                <a:solidFill>
                  <a:schemeClr val="bg1"/>
                </a:solidFill>
                <a:latin typeface="+mj-lt"/>
              </a:defRPr>
            </a:lvl1pPr>
            <a:lvl3pPr marL="914400" indent="0">
              <a:buNone/>
              <a:defRPr sz="2200">
                <a:solidFill>
                  <a:schemeClr val="bg1"/>
                </a:solidFill>
                <a:latin typeface="+mj-lt"/>
              </a:defRPr>
            </a:lvl3pPr>
          </a:lstStyle>
          <a:p>
            <a:pPr lvl="0"/>
            <a:r>
              <a:rPr lang="en-US"/>
              <a:t>Click to edit subhead 1</a:t>
            </a:r>
          </a:p>
        </p:txBody>
      </p:sp>
    </p:spTree>
    <p:extLst>
      <p:ext uri="{BB962C8B-B14F-4D97-AF65-F5344CB8AC3E}">
        <p14:creationId xmlns:p14="http://schemas.microsoft.com/office/powerpoint/2010/main" val="1899988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ubcover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93138-D53B-5C46-955B-87BECFEC709D}"/>
              </a:ext>
            </a:extLst>
          </p:cNvPr>
          <p:cNvSpPr>
            <a:spLocks noGrp="1"/>
          </p:cNvSpPr>
          <p:nvPr>
            <p:ph type="ctrTitle" hasCustomPrompt="1"/>
          </p:nvPr>
        </p:nvSpPr>
        <p:spPr>
          <a:xfrm>
            <a:off x="7241458" y="2514600"/>
            <a:ext cx="4005662" cy="1828800"/>
          </a:xfrm>
          <a:prstGeom prst="rect">
            <a:avLst/>
          </a:prstGeom>
        </p:spPr>
        <p:txBody>
          <a:bodyPr lIns="0" tIns="0" rIns="0" bIns="0" anchor="ctr" anchorCtr="0"/>
          <a:lstStyle>
            <a:lvl1pPr algn="l">
              <a:defRPr sz="4250">
                <a:solidFill>
                  <a:schemeClr val="bg1"/>
                </a:solidFill>
              </a:defRPr>
            </a:lvl1pPr>
          </a:lstStyle>
          <a:p>
            <a:r>
              <a:rPr lang="en-US"/>
              <a:t>Click to edit title</a:t>
            </a:r>
          </a:p>
        </p:txBody>
      </p:sp>
    </p:spTree>
    <p:extLst>
      <p:ext uri="{BB962C8B-B14F-4D97-AF65-F5344CB8AC3E}">
        <p14:creationId xmlns:p14="http://schemas.microsoft.com/office/powerpoint/2010/main" val="31268912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ver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E8B43-1537-2A42-8DD2-C4414ABA586B}"/>
              </a:ext>
            </a:extLst>
          </p:cNvPr>
          <p:cNvSpPr>
            <a:spLocks noGrp="1"/>
          </p:cNvSpPr>
          <p:nvPr>
            <p:ph type="ctrTitle" hasCustomPrompt="1"/>
          </p:nvPr>
        </p:nvSpPr>
        <p:spPr>
          <a:xfrm>
            <a:off x="914400" y="1733005"/>
            <a:ext cx="10332720" cy="685800"/>
          </a:xfrm>
          <a:prstGeom prst="rect">
            <a:avLst/>
          </a:prstGeom>
        </p:spPr>
        <p:txBody>
          <a:bodyPr lIns="0" tIns="0" rIns="0" bIns="0" anchor="t" anchorCtr="0"/>
          <a:lstStyle>
            <a:lvl1pPr algn="l">
              <a:defRPr sz="5500"/>
            </a:lvl1pPr>
          </a:lstStyle>
          <a:p>
            <a:r>
              <a:rPr lang="en-US"/>
              <a:t>Click to edit title</a:t>
            </a:r>
          </a:p>
        </p:txBody>
      </p:sp>
      <p:sp>
        <p:nvSpPr>
          <p:cNvPr id="3" name="Subtitle 2">
            <a:extLst>
              <a:ext uri="{FF2B5EF4-FFF2-40B4-BE49-F238E27FC236}">
                <a16:creationId xmlns:a16="http://schemas.microsoft.com/office/drawing/2014/main" id="{2AF68F56-7ECF-1248-A573-3D3A224BE1D3}"/>
              </a:ext>
            </a:extLst>
          </p:cNvPr>
          <p:cNvSpPr>
            <a:spLocks noGrp="1"/>
          </p:cNvSpPr>
          <p:nvPr>
            <p:ph type="subTitle" idx="1" hasCustomPrompt="1"/>
          </p:nvPr>
        </p:nvSpPr>
        <p:spPr>
          <a:xfrm>
            <a:off x="914400" y="2489071"/>
            <a:ext cx="10332720" cy="365760"/>
          </a:xfrm>
          <a:prstGeom prst="rect">
            <a:avLst/>
          </a:prstGeom>
        </p:spPr>
        <p:txBody>
          <a:bodyPr vert="horz" lIns="0" rIns="0" bIns="0" anchor="t" anchorCtr="0">
            <a:no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Tree>
    <p:extLst>
      <p:ext uri="{BB962C8B-B14F-4D97-AF65-F5344CB8AC3E}">
        <p14:creationId xmlns:p14="http://schemas.microsoft.com/office/powerpoint/2010/main" val="18759839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E8B43-1537-2A42-8DD2-C4414ABA586B}"/>
              </a:ext>
            </a:extLst>
          </p:cNvPr>
          <p:cNvSpPr>
            <a:spLocks noGrp="1"/>
          </p:cNvSpPr>
          <p:nvPr>
            <p:ph type="ctrTitle" hasCustomPrompt="1"/>
          </p:nvPr>
        </p:nvSpPr>
        <p:spPr>
          <a:xfrm>
            <a:off x="914400" y="1733005"/>
            <a:ext cx="10332720" cy="685800"/>
          </a:xfrm>
          <a:prstGeom prst="rect">
            <a:avLst/>
          </a:prstGeom>
        </p:spPr>
        <p:txBody>
          <a:bodyPr lIns="0" tIns="0" rIns="0" bIns="0" anchor="t" anchorCtr="0"/>
          <a:lstStyle>
            <a:lvl1pPr algn="l">
              <a:defRPr sz="5500"/>
            </a:lvl1pPr>
          </a:lstStyle>
          <a:p>
            <a:r>
              <a:rPr lang="en-US"/>
              <a:t>Click to edit title</a:t>
            </a:r>
          </a:p>
        </p:txBody>
      </p:sp>
      <p:sp>
        <p:nvSpPr>
          <p:cNvPr id="3" name="Subtitle 2">
            <a:extLst>
              <a:ext uri="{FF2B5EF4-FFF2-40B4-BE49-F238E27FC236}">
                <a16:creationId xmlns:a16="http://schemas.microsoft.com/office/drawing/2014/main" id="{2AF68F56-7ECF-1248-A573-3D3A224BE1D3}"/>
              </a:ext>
            </a:extLst>
          </p:cNvPr>
          <p:cNvSpPr>
            <a:spLocks noGrp="1"/>
          </p:cNvSpPr>
          <p:nvPr>
            <p:ph type="subTitle" idx="1" hasCustomPrompt="1"/>
          </p:nvPr>
        </p:nvSpPr>
        <p:spPr>
          <a:xfrm>
            <a:off x="914400" y="2489071"/>
            <a:ext cx="10332720" cy="365760"/>
          </a:xfrm>
          <a:prstGeom prst="rect">
            <a:avLst/>
          </a:prstGeom>
        </p:spPr>
        <p:txBody>
          <a:bodyPr vert="horz" lIns="0" rIns="0" bIns="0" anchor="t" anchorCtr="0">
            <a:no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Tree>
    <p:extLst>
      <p:ext uri="{BB962C8B-B14F-4D97-AF65-F5344CB8AC3E}">
        <p14:creationId xmlns:p14="http://schemas.microsoft.com/office/powerpoint/2010/main" val="2013720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4FA0A-F783-4DE7-8493-8C11902C60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A565F3-74B2-475A-B98B-F721D39C89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C1186F-5B0D-4011-AE99-05EC2762DEAC}"/>
              </a:ext>
            </a:extLst>
          </p:cNvPr>
          <p:cNvSpPr>
            <a:spLocks noGrp="1"/>
          </p:cNvSpPr>
          <p:nvPr>
            <p:ph type="dt" sz="half" idx="10"/>
          </p:nvPr>
        </p:nvSpPr>
        <p:spPr/>
        <p:txBody>
          <a:bodyPr/>
          <a:lstStyle/>
          <a:p>
            <a:fld id="{306028CE-165E-4AF6-99A0-C2768EB58B50}" type="datetimeFigureOut">
              <a:rPr lang="en-US" smtClean="0"/>
              <a:t>3/31/2021</a:t>
            </a:fld>
            <a:endParaRPr lang="en-US"/>
          </a:p>
        </p:txBody>
      </p:sp>
      <p:sp>
        <p:nvSpPr>
          <p:cNvPr id="5" name="Footer Placeholder 4">
            <a:extLst>
              <a:ext uri="{FF2B5EF4-FFF2-40B4-BE49-F238E27FC236}">
                <a16:creationId xmlns:a16="http://schemas.microsoft.com/office/drawing/2014/main" id="{30B28DFA-FB0F-447C-8EB7-5A0A35D2DA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8D019-21F0-4B31-A0CB-41886BB5E60A}"/>
              </a:ext>
            </a:extLst>
          </p:cNvPr>
          <p:cNvSpPr>
            <a:spLocks noGrp="1"/>
          </p:cNvSpPr>
          <p:nvPr>
            <p:ph type="sldNum" sz="quarter" idx="12"/>
          </p:nvPr>
        </p:nvSpPr>
        <p:spPr/>
        <p:txBody>
          <a:bodyPr/>
          <a:lstStyle/>
          <a:p>
            <a:fld id="{72DF35CD-6313-4F5F-B2F2-2B630AD5A529}" type="slidenum">
              <a:rPr lang="en-US" smtClean="0"/>
              <a:t>‹#›</a:t>
            </a:fld>
            <a:endParaRPr lang="en-US"/>
          </a:p>
        </p:txBody>
      </p:sp>
    </p:spTree>
    <p:extLst>
      <p:ext uri="{BB962C8B-B14F-4D97-AF65-F5344CB8AC3E}">
        <p14:creationId xmlns:p14="http://schemas.microsoft.com/office/powerpoint/2010/main" val="3473460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5AB68-5919-4251-BA6D-7BA6697AF7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B3F6B7-9EF6-4F4A-9F30-A033FEEA77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FE6E1A-2E8E-4387-B1F8-11479152B6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56B133-7A4C-43DA-BE1E-B6F2EFAA9C86}"/>
              </a:ext>
            </a:extLst>
          </p:cNvPr>
          <p:cNvSpPr>
            <a:spLocks noGrp="1"/>
          </p:cNvSpPr>
          <p:nvPr>
            <p:ph type="dt" sz="half" idx="10"/>
          </p:nvPr>
        </p:nvSpPr>
        <p:spPr/>
        <p:txBody>
          <a:bodyPr/>
          <a:lstStyle/>
          <a:p>
            <a:fld id="{306028CE-165E-4AF6-99A0-C2768EB58B50}" type="datetimeFigureOut">
              <a:rPr lang="en-US" smtClean="0"/>
              <a:t>3/31/2021</a:t>
            </a:fld>
            <a:endParaRPr lang="en-US"/>
          </a:p>
        </p:txBody>
      </p:sp>
      <p:sp>
        <p:nvSpPr>
          <p:cNvPr id="6" name="Footer Placeholder 5">
            <a:extLst>
              <a:ext uri="{FF2B5EF4-FFF2-40B4-BE49-F238E27FC236}">
                <a16:creationId xmlns:a16="http://schemas.microsoft.com/office/drawing/2014/main" id="{910EA9E0-857A-49D4-BBC4-8F406CE1F9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D42649-779E-43DE-B39F-7196629E3328}"/>
              </a:ext>
            </a:extLst>
          </p:cNvPr>
          <p:cNvSpPr>
            <a:spLocks noGrp="1"/>
          </p:cNvSpPr>
          <p:nvPr>
            <p:ph type="sldNum" sz="quarter" idx="12"/>
          </p:nvPr>
        </p:nvSpPr>
        <p:spPr/>
        <p:txBody>
          <a:bodyPr/>
          <a:lstStyle/>
          <a:p>
            <a:fld id="{72DF35CD-6313-4F5F-B2F2-2B630AD5A529}" type="slidenum">
              <a:rPr lang="en-US" smtClean="0"/>
              <a:t>‹#›</a:t>
            </a:fld>
            <a:endParaRPr lang="en-US"/>
          </a:p>
        </p:txBody>
      </p:sp>
    </p:spTree>
    <p:extLst>
      <p:ext uri="{BB962C8B-B14F-4D97-AF65-F5344CB8AC3E}">
        <p14:creationId xmlns:p14="http://schemas.microsoft.com/office/powerpoint/2010/main" val="704645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8AFD2-9179-4EE2-B567-CAF681D98C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EADBFC-C955-4433-BC3E-8DA835AE3B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27008A-0B76-472F-B7E7-774083641C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DA2C47-8E1F-42AF-B485-70364B4945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29C76D-0AEE-47D9-B479-17106F54BF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FB476D-4C74-4B4E-95E7-75AC29139C43}"/>
              </a:ext>
            </a:extLst>
          </p:cNvPr>
          <p:cNvSpPr>
            <a:spLocks noGrp="1"/>
          </p:cNvSpPr>
          <p:nvPr>
            <p:ph type="dt" sz="half" idx="10"/>
          </p:nvPr>
        </p:nvSpPr>
        <p:spPr/>
        <p:txBody>
          <a:bodyPr/>
          <a:lstStyle/>
          <a:p>
            <a:fld id="{306028CE-165E-4AF6-99A0-C2768EB58B50}" type="datetimeFigureOut">
              <a:rPr lang="en-US" smtClean="0"/>
              <a:t>3/31/2021</a:t>
            </a:fld>
            <a:endParaRPr lang="en-US"/>
          </a:p>
        </p:txBody>
      </p:sp>
      <p:sp>
        <p:nvSpPr>
          <p:cNvPr id="8" name="Footer Placeholder 7">
            <a:extLst>
              <a:ext uri="{FF2B5EF4-FFF2-40B4-BE49-F238E27FC236}">
                <a16:creationId xmlns:a16="http://schemas.microsoft.com/office/drawing/2014/main" id="{7C3BA385-0282-4466-B050-BF273A3155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5306FA-4C3E-4B2E-B495-12AED4338716}"/>
              </a:ext>
            </a:extLst>
          </p:cNvPr>
          <p:cNvSpPr>
            <a:spLocks noGrp="1"/>
          </p:cNvSpPr>
          <p:nvPr>
            <p:ph type="sldNum" sz="quarter" idx="12"/>
          </p:nvPr>
        </p:nvSpPr>
        <p:spPr/>
        <p:txBody>
          <a:bodyPr/>
          <a:lstStyle/>
          <a:p>
            <a:fld id="{72DF35CD-6313-4F5F-B2F2-2B630AD5A529}" type="slidenum">
              <a:rPr lang="en-US" smtClean="0"/>
              <a:t>‹#›</a:t>
            </a:fld>
            <a:endParaRPr lang="en-US"/>
          </a:p>
        </p:txBody>
      </p:sp>
    </p:spTree>
    <p:extLst>
      <p:ext uri="{BB962C8B-B14F-4D97-AF65-F5344CB8AC3E}">
        <p14:creationId xmlns:p14="http://schemas.microsoft.com/office/powerpoint/2010/main" val="1000145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A3C2E-4112-4F6B-93D1-A3B8CA6FCD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7ADCB6-5133-450F-8C95-7E8FA2CF625B}"/>
              </a:ext>
            </a:extLst>
          </p:cNvPr>
          <p:cNvSpPr>
            <a:spLocks noGrp="1"/>
          </p:cNvSpPr>
          <p:nvPr>
            <p:ph type="dt" sz="half" idx="10"/>
          </p:nvPr>
        </p:nvSpPr>
        <p:spPr/>
        <p:txBody>
          <a:bodyPr/>
          <a:lstStyle/>
          <a:p>
            <a:fld id="{306028CE-165E-4AF6-99A0-C2768EB58B50}" type="datetimeFigureOut">
              <a:rPr lang="en-US" smtClean="0"/>
              <a:t>3/31/2021</a:t>
            </a:fld>
            <a:endParaRPr lang="en-US"/>
          </a:p>
        </p:txBody>
      </p:sp>
      <p:sp>
        <p:nvSpPr>
          <p:cNvPr id="4" name="Footer Placeholder 3">
            <a:extLst>
              <a:ext uri="{FF2B5EF4-FFF2-40B4-BE49-F238E27FC236}">
                <a16:creationId xmlns:a16="http://schemas.microsoft.com/office/drawing/2014/main" id="{43EDD555-BE14-404B-ADCE-A4AB6E3D86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6806D4-7074-4BE7-9855-3A951DC3D7D4}"/>
              </a:ext>
            </a:extLst>
          </p:cNvPr>
          <p:cNvSpPr>
            <a:spLocks noGrp="1"/>
          </p:cNvSpPr>
          <p:nvPr>
            <p:ph type="sldNum" sz="quarter" idx="12"/>
          </p:nvPr>
        </p:nvSpPr>
        <p:spPr/>
        <p:txBody>
          <a:bodyPr/>
          <a:lstStyle/>
          <a:p>
            <a:fld id="{72DF35CD-6313-4F5F-B2F2-2B630AD5A529}" type="slidenum">
              <a:rPr lang="en-US" smtClean="0"/>
              <a:t>‹#›</a:t>
            </a:fld>
            <a:endParaRPr lang="en-US"/>
          </a:p>
        </p:txBody>
      </p:sp>
    </p:spTree>
    <p:extLst>
      <p:ext uri="{BB962C8B-B14F-4D97-AF65-F5344CB8AC3E}">
        <p14:creationId xmlns:p14="http://schemas.microsoft.com/office/powerpoint/2010/main" val="4290011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B0D386-745E-4EF1-9EA9-7D714A373DA5}"/>
              </a:ext>
            </a:extLst>
          </p:cNvPr>
          <p:cNvSpPr>
            <a:spLocks noGrp="1"/>
          </p:cNvSpPr>
          <p:nvPr>
            <p:ph type="dt" sz="half" idx="10"/>
          </p:nvPr>
        </p:nvSpPr>
        <p:spPr/>
        <p:txBody>
          <a:bodyPr/>
          <a:lstStyle/>
          <a:p>
            <a:fld id="{306028CE-165E-4AF6-99A0-C2768EB58B50}" type="datetimeFigureOut">
              <a:rPr lang="en-US" smtClean="0"/>
              <a:t>3/31/2021</a:t>
            </a:fld>
            <a:endParaRPr lang="en-US"/>
          </a:p>
        </p:txBody>
      </p:sp>
      <p:sp>
        <p:nvSpPr>
          <p:cNvPr id="3" name="Footer Placeholder 2">
            <a:extLst>
              <a:ext uri="{FF2B5EF4-FFF2-40B4-BE49-F238E27FC236}">
                <a16:creationId xmlns:a16="http://schemas.microsoft.com/office/drawing/2014/main" id="{D4B97151-A499-431C-BBD4-2B38BC8DC4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4F5F14-7927-481E-B352-2A3F9248F0A7}"/>
              </a:ext>
            </a:extLst>
          </p:cNvPr>
          <p:cNvSpPr>
            <a:spLocks noGrp="1"/>
          </p:cNvSpPr>
          <p:nvPr>
            <p:ph type="sldNum" sz="quarter" idx="12"/>
          </p:nvPr>
        </p:nvSpPr>
        <p:spPr/>
        <p:txBody>
          <a:bodyPr/>
          <a:lstStyle/>
          <a:p>
            <a:fld id="{72DF35CD-6313-4F5F-B2F2-2B630AD5A529}" type="slidenum">
              <a:rPr lang="en-US" smtClean="0"/>
              <a:t>‹#›</a:t>
            </a:fld>
            <a:endParaRPr lang="en-US"/>
          </a:p>
        </p:txBody>
      </p:sp>
    </p:spTree>
    <p:extLst>
      <p:ext uri="{BB962C8B-B14F-4D97-AF65-F5344CB8AC3E}">
        <p14:creationId xmlns:p14="http://schemas.microsoft.com/office/powerpoint/2010/main" val="2419803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4F17A-2B26-478A-A025-328F1ECC70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C012EC-2A54-43EE-B708-5377785C91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D4FD0F-1A9C-4217-B940-D83BF44E0B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BC88C8-C5BC-4A18-BA03-C863AEABAAD4}"/>
              </a:ext>
            </a:extLst>
          </p:cNvPr>
          <p:cNvSpPr>
            <a:spLocks noGrp="1"/>
          </p:cNvSpPr>
          <p:nvPr>
            <p:ph type="dt" sz="half" idx="10"/>
          </p:nvPr>
        </p:nvSpPr>
        <p:spPr/>
        <p:txBody>
          <a:bodyPr/>
          <a:lstStyle/>
          <a:p>
            <a:fld id="{306028CE-165E-4AF6-99A0-C2768EB58B50}" type="datetimeFigureOut">
              <a:rPr lang="en-US" smtClean="0"/>
              <a:t>3/31/2021</a:t>
            </a:fld>
            <a:endParaRPr lang="en-US"/>
          </a:p>
        </p:txBody>
      </p:sp>
      <p:sp>
        <p:nvSpPr>
          <p:cNvPr id="6" name="Footer Placeholder 5">
            <a:extLst>
              <a:ext uri="{FF2B5EF4-FFF2-40B4-BE49-F238E27FC236}">
                <a16:creationId xmlns:a16="http://schemas.microsoft.com/office/drawing/2014/main" id="{15D56668-B609-44F7-B898-0D565C1CD8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A7B68E-68A9-4D57-A4B2-A1479A11F41F}"/>
              </a:ext>
            </a:extLst>
          </p:cNvPr>
          <p:cNvSpPr>
            <a:spLocks noGrp="1"/>
          </p:cNvSpPr>
          <p:nvPr>
            <p:ph type="sldNum" sz="quarter" idx="12"/>
          </p:nvPr>
        </p:nvSpPr>
        <p:spPr/>
        <p:txBody>
          <a:bodyPr/>
          <a:lstStyle/>
          <a:p>
            <a:fld id="{72DF35CD-6313-4F5F-B2F2-2B630AD5A529}" type="slidenum">
              <a:rPr lang="en-US" smtClean="0"/>
              <a:t>‹#›</a:t>
            </a:fld>
            <a:endParaRPr lang="en-US"/>
          </a:p>
        </p:txBody>
      </p:sp>
    </p:spTree>
    <p:extLst>
      <p:ext uri="{BB962C8B-B14F-4D97-AF65-F5344CB8AC3E}">
        <p14:creationId xmlns:p14="http://schemas.microsoft.com/office/powerpoint/2010/main" val="4000227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71F18-70F5-457B-871A-DC2684941A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304CB6-613D-41BB-9AB7-C43A7F1BDA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4FDF49-A6A8-4B7E-9422-349F01B1B4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28CD55-0088-4995-A7BF-EC8C4DEEBB1E}"/>
              </a:ext>
            </a:extLst>
          </p:cNvPr>
          <p:cNvSpPr>
            <a:spLocks noGrp="1"/>
          </p:cNvSpPr>
          <p:nvPr>
            <p:ph type="dt" sz="half" idx="10"/>
          </p:nvPr>
        </p:nvSpPr>
        <p:spPr/>
        <p:txBody>
          <a:bodyPr/>
          <a:lstStyle/>
          <a:p>
            <a:fld id="{306028CE-165E-4AF6-99A0-C2768EB58B50}" type="datetimeFigureOut">
              <a:rPr lang="en-US" smtClean="0"/>
              <a:t>3/31/2021</a:t>
            </a:fld>
            <a:endParaRPr lang="en-US"/>
          </a:p>
        </p:txBody>
      </p:sp>
      <p:sp>
        <p:nvSpPr>
          <p:cNvPr id="6" name="Footer Placeholder 5">
            <a:extLst>
              <a:ext uri="{FF2B5EF4-FFF2-40B4-BE49-F238E27FC236}">
                <a16:creationId xmlns:a16="http://schemas.microsoft.com/office/drawing/2014/main" id="{D2F44E32-95DF-471B-A63D-528BD7F13E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E70B99-6C92-45E6-B3E1-FAE36D2AA1F5}"/>
              </a:ext>
            </a:extLst>
          </p:cNvPr>
          <p:cNvSpPr>
            <a:spLocks noGrp="1"/>
          </p:cNvSpPr>
          <p:nvPr>
            <p:ph type="sldNum" sz="quarter" idx="12"/>
          </p:nvPr>
        </p:nvSpPr>
        <p:spPr/>
        <p:txBody>
          <a:bodyPr/>
          <a:lstStyle/>
          <a:p>
            <a:fld id="{72DF35CD-6313-4F5F-B2F2-2B630AD5A529}" type="slidenum">
              <a:rPr lang="en-US" smtClean="0"/>
              <a:t>‹#›</a:t>
            </a:fld>
            <a:endParaRPr lang="en-US"/>
          </a:p>
        </p:txBody>
      </p:sp>
    </p:spTree>
    <p:extLst>
      <p:ext uri="{BB962C8B-B14F-4D97-AF65-F5344CB8AC3E}">
        <p14:creationId xmlns:p14="http://schemas.microsoft.com/office/powerpoint/2010/main" val="897574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2.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27.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395360-E7FA-4EEF-ADCC-CED4924AD3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13F3B7-2A35-4357-BBBA-32B322F231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EAD69D-A0C9-47A3-896F-BD0A688476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028CE-165E-4AF6-99A0-C2768EB58B50}" type="datetimeFigureOut">
              <a:rPr lang="en-US" smtClean="0"/>
              <a:t>3/31/2021</a:t>
            </a:fld>
            <a:endParaRPr lang="en-US"/>
          </a:p>
        </p:txBody>
      </p:sp>
      <p:sp>
        <p:nvSpPr>
          <p:cNvPr id="5" name="Footer Placeholder 4">
            <a:extLst>
              <a:ext uri="{FF2B5EF4-FFF2-40B4-BE49-F238E27FC236}">
                <a16:creationId xmlns:a16="http://schemas.microsoft.com/office/drawing/2014/main" id="{C16CDAD6-6E7B-401B-8D59-2AC651831F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6DD6B7-DB59-4E67-BEB7-64CD9316A9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F35CD-6313-4F5F-B2F2-2B630AD5A529}" type="slidenum">
              <a:rPr lang="en-US" smtClean="0"/>
              <a:t>‹#›</a:t>
            </a:fld>
            <a:endParaRPr lang="en-US"/>
          </a:p>
        </p:txBody>
      </p:sp>
    </p:spTree>
    <p:extLst>
      <p:ext uri="{BB962C8B-B14F-4D97-AF65-F5344CB8AC3E}">
        <p14:creationId xmlns:p14="http://schemas.microsoft.com/office/powerpoint/2010/main" val="860613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tint val="95000"/>
            <a:satMod val="170000"/>
            <a:alpha val="5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61981-9902-4A1F-98D9-9D2DA78EEEA8}" type="datetimeFigureOut">
              <a:rPr lang="en-US" smtClean="0"/>
              <a:t>3/31/2021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0B5E40-DC00-4922-8B32-71829A4B5C95}" type="slidenum">
              <a:rPr lang="en-US" smtClean="0"/>
              <a:t>‹#›</a:t>
            </a:fld>
            <a:endParaRPr lang="en-US"/>
          </a:p>
        </p:txBody>
      </p:sp>
    </p:spTree>
    <p:extLst>
      <p:ext uri="{BB962C8B-B14F-4D97-AF65-F5344CB8AC3E}">
        <p14:creationId xmlns:p14="http://schemas.microsoft.com/office/powerpoint/2010/main" val="24275971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42DD91-4240-5647-9D4D-5C1E21F58B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8952CF-D408-A541-9FF8-121EFF605F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6270CD-7211-4C42-B54B-11CD34B7E1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95DF72-0015-BD4A-8041-ADE38BF06E10}" type="datetimeFigureOut">
              <a:rPr lang="en-US" smtClean="0"/>
              <a:t>3/31/2021</a:t>
            </a:fld>
            <a:endParaRPr lang="en-US"/>
          </a:p>
        </p:txBody>
      </p:sp>
      <p:sp>
        <p:nvSpPr>
          <p:cNvPr id="5" name="Footer Placeholder 4">
            <a:extLst>
              <a:ext uri="{FF2B5EF4-FFF2-40B4-BE49-F238E27FC236}">
                <a16:creationId xmlns:a16="http://schemas.microsoft.com/office/drawing/2014/main" id="{A722C46F-0E45-C94A-8311-F248FD549C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CB5623-582D-A54E-9839-BE93E14549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5A0786-BC4D-6C44-ACEF-4FCE96B9D88B}" type="slidenum">
              <a:rPr lang="en-US" smtClean="0"/>
              <a:t>‹#›</a:t>
            </a:fld>
            <a:endParaRPr lang="en-US"/>
          </a:p>
        </p:txBody>
      </p:sp>
      <p:sp>
        <p:nvSpPr>
          <p:cNvPr id="12" name="Title 1">
            <a:extLst>
              <a:ext uri="{FF2B5EF4-FFF2-40B4-BE49-F238E27FC236}">
                <a16:creationId xmlns:a16="http://schemas.microsoft.com/office/drawing/2014/main" id="{8628830A-D419-9E4A-B2A2-80729E951216}"/>
              </a:ext>
            </a:extLst>
          </p:cNvPr>
          <p:cNvSpPr txBox="1">
            <a:spLocks/>
          </p:cNvSpPr>
          <p:nvPr userDrawn="1"/>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Click to edit Master title style</a:t>
            </a:r>
          </a:p>
        </p:txBody>
      </p:sp>
      <p:pic>
        <p:nvPicPr>
          <p:cNvPr id="14" name="Picture 13">
            <a:extLst>
              <a:ext uri="{FF2B5EF4-FFF2-40B4-BE49-F238E27FC236}">
                <a16:creationId xmlns:a16="http://schemas.microsoft.com/office/drawing/2014/main" id="{9A08E5B7-F319-B34E-AF8B-4D4BE346EEF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405604" y="6454414"/>
            <a:ext cx="1515035" cy="168996"/>
          </a:xfrm>
          <a:prstGeom prst="rect">
            <a:avLst/>
          </a:prstGeom>
        </p:spPr>
      </p:pic>
      <p:pic>
        <p:nvPicPr>
          <p:cNvPr id="10" name="Picture 9">
            <a:extLst>
              <a:ext uri="{FF2B5EF4-FFF2-40B4-BE49-F238E27FC236}">
                <a16:creationId xmlns:a16="http://schemas.microsoft.com/office/drawing/2014/main" id="{F5D57515-152D-5D4C-AB96-583BC2F4D74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699" y="-10160"/>
            <a:ext cx="12204859" cy="6850783"/>
          </a:xfrm>
          <a:prstGeom prst="rect">
            <a:avLst/>
          </a:prstGeom>
        </p:spPr>
      </p:pic>
      <p:pic>
        <p:nvPicPr>
          <p:cNvPr id="11" name="Picture 10">
            <a:extLst>
              <a:ext uri="{FF2B5EF4-FFF2-40B4-BE49-F238E27FC236}">
                <a16:creationId xmlns:a16="http://schemas.microsoft.com/office/drawing/2014/main" id="{8562465F-E28E-C84A-8B96-34BA87FDC94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380203" y="6429490"/>
            <a:ext cx="1515035" cy="168996"/>
          </a:xfrm>
          <a:prstGeom prst="rect">
            <a:avLst/>
          </a:prstGeom>
        </p:spPr>
      </p:pic>
    </p:spTree>
    <p:extLst>
      <p:ext uri="{BB962C8B-B14F-4D97-AF65-F5344CB8AC3E}">
        <p14:creationId xmlns:p14="http://schemas.microsoft.com/office/powerpoint/2010/main" val="26185704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descr="A close up of a logo&#10;&#10;Description automatically generated">
            <a:extLst>
              <a:ext uri="{FF2B5EF4-FFF2-40B4-BE49-F238E27FC236}">
                <a16:creationId xmlns:a16="http://schemas.microsoft.com/office/drawing/2014/main" id="{B68BDE2C-F47D-BF4A-A9F6-9005FD8CCB5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12723" y="5835017"/>
            <a:ext cx="4352365" cy="485489"/>
          </a:xfrm>
          <a:prstGeom prst="rect">
            <a:avLst/>
          </a:prstGeom>
        </p:spPr>
      </p:pic>
      <p:pic>
        <p:nvPicPr>
          <p:cNvPr id="3" name="Picture 2">
            <a:extLst>
              <a:ext uri="{FF2B5EF4-FFF2-40B4-BE49-F238E27FC236}">
                <a16:creationId xmlns:a16="http://schemas.microsoft.com/office/drawing/2014/main" id="{95F56837-6946-304A-9090-A71543390EF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6850035"/>
          </a:xfrm>
          <a:prstGeom prst="rect">
            <a:avLst/>
          </a:prstGeom>
        </p:spPr>
      </p:pic>
    </p:spTree>
    <p:extLst>
      <p:ext uri="{BB962C8B-B14F-4D97-AF65-F5344CB8AC3E}">
        <p14:creationId xmlns:p14="http://schemas.microsoft.com/office/powerpoint/2010/main" val="1545789086"/>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lnSpc>
          <a:spcPct val="90000"/>
        </a:lnSpc>
        <a:spcBef>
          <a:spcPct val="0"/>
        </a:spcBef>
        <a:buNone/>
        <a:defRPr sz="5500"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5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5.jpg"/><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5.jpe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4.png"/><Relationship Id="rId5" Type="http://schemas.openxmlformats.org/officeDocument/2006/relationships/image" Target="../media/image6.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image" Target="../media/image27.emf"/></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7.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4.xml"/><Relationship Id="rId1" Type="http://schemas.openxmlformats.org/officeDocument/2006/relationships/tags" Target="../tags/tag1.xml"/><Relationship Id="rId5" Type="http://schemas.openxmlformats.org/officeDocument/2006/relationships/image" Target="../media/image34.png"/><Relationship Id="rId4" Type="http://schemas.openxmlformats.org/officeDocument/2006/relationships/image" Target="../media/image33.emf"/></Relationships>
</file>

<file path=ppt/slides/_rels/slide21.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slideLayout" Target="../slideLayouts/slideLayout13.xml"/><Relationship Id="rId7" Type="http://schemas.openxmlformats.org/officeDocument/2006/relationships/package" Target="../embeddings/Microsoft_Excel_Worksheet1.xlsx"/><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3.xml"/><Relationship Id="rId7" Type="http://schemas.openxmlformats.org/officeDocument/2006/relationships/image" Target="../media/image25.jpe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6.png"/><Relationship Id="rId5" Type="http://schemas.openxmlformats.org/officeDocument/2006/relationships/hyperlink" Target="http://www.eyemed.com/" TargetMode="Externa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image" Target="../media/image37.emf"/><Relationship Id="rId3" Type="http://schemas.openxmlformats.org/officeDocument/2006/relationships/slideLayout" Target="../slideLayouts/slideLayout13.xml"/><Relationship Id="rId7" Type="http://schemas.openxmlformats.org/officeDocument/2006/relationships/package" Target="../embeddings/Microsoft_Excel_Worksheet2.xlsx"/><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www.themindfulword.org/2015/super-agers/"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hyperlink" Target="https://creativecommons.org/licenses/by-sa/3.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mywealthcareonline.com/icubamastercard"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hyperlink" Target="mailto:benefitsadministation@icuba.org"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www.themindfulword.org/2015/super-agers/"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creativecommons.org/licenses/by-sa/3.0/"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hyperlink" Target="mailto:retireeadministration@icuba.org" TargetMode="External"/><Relationship Id="rId3" Type="http://schemas.openxmlformats.org/officeDocument/2006/relationships/slideLayout" Target="../slideLayouts/slideLayout13.xml"/><Relationship Id="rId7" Type="http://schemas.openxmlformats.org/officeDocument/2006/relationships/hyperlink" Target="mailto:cobraadmin@discoverybenefits.com" TargetMode="Externa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hyperlink" Target="https://creativecommons.org/licenses/by-nc-nd/3.0/" TargetMode="External"/><Relationship Id="rId5" Type="http://schemas.openxmlformats.org/officeDocument/2006/relationships/hyperlink" Target="http://bonjourdefrance.com/exercices/contenu/ecrire-un-mail-pour-demander-des-renseignements-jai-fait-une-reservation-en-ligne-mais-je-nai-pas-encore-recu-mes-billets.html" TargetMode="External"/><Relationship Id="rId10" Type="http://schemas.openxmlformats.org/officeDocument/2006/relationships/image" Target="../media/image6.png"/><Relationship Id="rId4" Type="http://schemas.openxmlformats.org/officeDocument/2006/relationships/image" Target="../media/image39.jpg"/><Relationship Id="rId9" Type="http://schemas.openxmlformats.org/officeDocument/2006/relationships/hyperlink" Target="http://www.deltadentalins.com/" TargetMode="Externa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6.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5.jpg"/><Relationship Id="rId5" Type="http://schemas.openxmlformats.org/officeDocument/2006/relationships/hyperlink" Target="https://www.dropbox.com/sh/31bozaxxhr88f0m/AADpRk1Q2RQtRXFMqKxy7sYpa?dl=0" TargetMode="External"/><Relationship Id="rId4" Type="http://schemas.openxmlformats.org/officeDocument/2006/relationships/hyperlink" Target="https://www.dropbox.com/home/Early%20Retiree%20Plan%20Information"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diagramQuickStyle" Target="../diagrams/quickStyle1.xml"/><Relationship Id="rId12" Type="http://schemas.openxmlformats.org/officeDocument/2006/relationships/image" Target="../media/image10.jpe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Layout" Target="../diagrams/layout1.xml"/><Relationship Id="rId11" Type="http://schemas.openxmlformats.org/officeDocument/2006/relationships/image" Target="../media/image9.png"/><Relationship Id="rId5" Type="http://schemas.openxmlformats.org/officeDocument/2006/relationships/diagramData" Target="../diagrams/data1.xml"/><Relationship Id="rId10" Type="http://schemas.openxmlformats.org/officeDocument/2006/relationships/image" Target="../media/image8.jpeg"/><Relationship Id="rId4" Type="http://schemas.openxmlformats.org/officeDocument/2006/relationships/notesSlide" Target="../notesSlides/notesSlide7.xml"/><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9AD54F14-2D3A-401F-B514-A4EFEBFE1911}"/>
              </a:ext>
            </a:extLst>
          </p:cNvPr>
          <p:cNvSpPr txBox="1"/>
          <p:nvPr/>
        </p:nvSpPr>
        <p:spPr>
          <a:xfrm>
            <a:off x="526073" y="4756638"/>
            <a:ext cx="11139854" cy="930447"/>
          </a:xfrm>
          <a:prstGeom prst="rect">
            <a:avLst/>
          </a:prstGeom>
        </p:spPr>
        <p:txBody>
          <a:bodyPr vert="horz" lIns="91440" tIns="45720" rIns="91440" bIns="45720" rtlCol="0" anchor="b">
            <a:normAutofit fontScale="85000" lnSpcReduction="10000"/>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6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2021 ICUBA RETIREE BENEFITS PRESENTATON</a:t>
            </a:r>
          </a:p>
        </p:txBody>
      </p:sp>
      <p:pic>
        <p:nvPicPr>
          <p:cNvPr id="21" name="Picture 20">
            <a:extLst>
              <a:ext uri="{FF2B5EF4-FFF2-40B4-BE49-F238E27FC236}">
                <a16:creationId xmlns:a16="http://schemas.microsoft.com/office/drawing/2014/main" id="{4AF76582-D694-403D-B11D-57A1485F98C6}"/>
              </a:ext>
            </a:extLst>
          </p:cNvPr>
          <p:cNvPicPr>
            <a:picLocks noChangeAspect="1"/>
          </p:cNvPicPr>
          <p:nvPr/>
        </p:nvPicPr>
        <p:blipFill rotWithShape="1">
          <a:blip r:embed="rId5">
            <a:extLst>
              <a:ext uri="{28A0092B-C50C-407E-A947-70E740481C1C}">
                <a14:useLocalDpi xmlns:a14="http://schemas.microsoft.com/office/drawing/2010/main" val="0"/>
              </a:ext>
            </a:extLst>
          </a:blip>
          <a:srcRect t="10875" b="12225"/>
          <a:stretch/>
        </p:blipFill>
        <p:spPr>
          <a:xfrm>
            <a:off x="4422633" y="1834326"/>
            <a:ext cx="3284939" cy="1825116"/>
          </a:xfrm>
          <a:prstGeom prst="rect">
            <a:avLst/>
          </a:prstGeom>
        </p:spPr>
      </p:pic>
      <p:cxnSp>
        <p:nvCxnSpPr>
          <p:cNvPr id="46" name="Straight Connector 45">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48786C2-247E-46F3-80A0-76F5267943DD}"/>
              </a:ext>
            </a:extLst>
          </p:cNvPr>
          <p:cNvSpPr/>
          <p:nvPr/>
        </p:nvSpPr>
        <p:spPr>
          <a:xfrm>
            <a:off x="1630934" y="227928"/>
            <a:ext cx="8868336" cy="126458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9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UNDERSTANDING YOUR RETIREMENT BENEFIT PLAN OPTIONS</a:t>
            </a:r>
          </a:p>
        </p:txBody>
      </p:sp>
      <p:pic>
        <p:nvPicPr>
          <p:cNvPr id="4" name="Audio 3">
            <a:hlinkClick r:id="" action="ppaction://media"/>
            <a:extLst>
              <a:ext uri="{FF2B5EF4-FFF2-40B4-BE49-F238E27FC236}">
                <a16:creationId xmlns:a16="http://schemas.microsoft.com/office/drawing/2014/main" id="{DA1FD20F-8F11-4AD5-9223-7F88F9AE7D1B}"/>
              </a:ext>
            </a:extLst>
          </p:cNvPr>
          <p:cNvPicPr>
            <a:picLocks noChangeAspect="1"/>
          </p:cNvPicPr>
          <p:nvPr>
            <a:audioFile r:link="rId1"/>
            <p:extLst>
              <p:ext uri="{DAA4B4D4-6D71-4841-9C94-3DE7FCFB9230}">
                <p14:media xmlns:p14="http://schemas.microsoft.com/office/powerpoint/2010/main" r:embed="rId2">
                  <p14:trim end="4091.5918"/>
                </p14:media>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207082410"/>
      </p:ext>
    </p:extLst>
  </p:cSld>
  <p:clrMapOvr>
    <a:masterClrMapping/>
  </p:clrMapOvr>
  <mc:AlternateContent xmlns:mc="http://schemas.openxmlformats.org/markup-compatibility/2006" xmlns:p14="http://schemas.microsoft.com/office/powerpoint/2010/main">
    <mc:Choice Requires="p14">
      <p:transition spd="slow" p14:dur="2000" advTm="11754"/>
    </mc:Choice>
    <mc:Fallback xmlns="">
      <p:transition spd="slow" advTm="117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nvGraphicFramePr>
        <p:xfrm>
          <a:off x="547916" y="1462314"/>
          <a:ext cx="10805884" cy="4719864"/>
        </p:xfrm>
        <a:graphic>
          <a:graphicData uri="http://schemas.openxmlformats.org/drawingml/2006/table">
            <a:tbl>
              <a:tblPr firstRow="1" bandRow="1">
                <a:tableStyleId>{5C22544A-7EE6-4342-B048-85BDC9FD1C3A}</a:tableStyleId>
              </a:tblPr>
              <a:tblGrid>
                <a:gridCol w="2701471">
                  <a:extLst>
                    <a:ext uri="{9D8B030D-6E8A-4147-A177-3AD203B41FA5}">
                      <a16:colId xmlns:a16="http://schemas.microsoft.com/office/drawing/2014/main" val="20000"/>
                    </a:ext>
                  </a:extLst>
                </a:gridCol>
                <a:gridCol w="2701471">
                  <a:extLst>
                    <a:ext uri="{9D8B030D-6E8A-4147-A177-3AD203B41FA5}">
                      <a16:colId xmlns:a16="http://schemas.microsoft.com/office/drawing/2014/main" val="20001"/>
                    </a:ext>
                  </a:extLst>
                </a:gridCol>
                <a:gridCol w="2701471">
                  <a:extLst>
                    <a:ext uri="{9D8B030D-6E8A-4147-A177-3AD203B41FA5}">
                      <a16:colId xmlns:a16="http://schemas.microsoft.com/office/drawing/2014/main" val="20002"/>
                    </a:ext>
                  </a:extLst>
                </a:gridCol>
                <a:gridCol w="2701471">
                  <a:extLst>
                    <a:ext uri="{9D8B030D-6E8A-4147-A177-3AD203B41FA5}">
                      <a16:colId xmlns:a16="http://schemas.microsoft.com/office/drawing/2014/main" val="20003"/>
                    </a:ext>
                  </a:extLst>
                </a:gridCol>
              </a:tblGrid>
              <a:tr h="2133600">
                <a:tc>
                  <a:txBody>
                    <a:bodyPr/>
                    <a:lstStyle/>
                    <a:p>
                      <a:endParaRPr lang="en-US" dirty="0">
                        <a:latin typeface="Cambria" panose="02040503050406030204" pitchFamily="18" charset="0"/>
                      </a:endParaRP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793B9C"/>
                    </a:solidFill>
                  </a:tcPr>
                </a:tc>
                <a:tc>
                  <a:txBody>
                    <a:bodyPr/>
                    <a:lstStyle/>
                    <a:p>
                      <a:endParaRPr lang="en-US" dirty="0">
                        <a:latin typeface="Cambria" panose="02040503050406030204" pitchFamily="18" charset="0"/>
                      </a:endParaRPr>
                    </a:p>
                    <a:p>
                      <a:endParaRPr lang="en-US" dirty="0">
                        <a:latin typeface="Cambria" panose="02040503050406030204" pitchFamily="18" charset="0"/>
                      </a:endParaRPr>
                    </a:p>
                  </a:txBody>
                  <a:tcP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793B9C"/>
                    </a:solidFill>
                  </a:tcPr>
                </a:tc>
                <a:tc>
                  <a:txBody>
                    <a:bodyPr/>
                    <a:lstStyle/>
                    <a:p>
                      <a:endParaRPr lang="en-US" dirty="0">
                        <a:latin typeface="Cambria" panose="02040503050406030204" pitchFamily="18" charset="0"/>
                      </a:endParaRPr>
                    </a:p>
                  </a:txBody>
                  <a:tcP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793B9C"/>
                    </a:solidFill>
                  </a:tcPr>
                </a:tc>
                <a:tc>
                  <a:txBody>
                    <a:bodyPr/>
                    <a:lstStyle/>
                    <a:p>
                      <a:endParaRPr lang="en-US" dirty="0">
                        <a:latin typeface="Cambria" panose="02040503050406030204" pitchFamily="18" charset="0"/>
                      </a:endParaRP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793B9C"/>
                    </a:solidFill>
                  </a:tcPr>
                </a:tc>
                <a:extLst>
                  <a:ext uri="{0D108BD9-81ED-4DB2-BD59-A6C34878D82A}">
                    <a16:rowId xmlns:a16="http://schemas.microsoft.com/office/drawing/2014/main" val="10000"/>
                  </a:ext>
                </a:extLst>
              </a:tr>
              <a:tr h="2586264">
                <a:tc>
                  <a:txBody>
                    <a:bodyPr/>
                    <a:lstStyle/>
                    <a:p>
                      <a:pPr algn="ctr"/>
                      <a:r>
                        <a:rPr lang="en-US" sz="2000" b="1" dirty="0">
                          <a:solidFill>
                            <a:srgbClr val="FFFFFF"/>
                          </a:solidFill>
                          <a:latin typeface="Cambria" panose="02040503050406030204" pitchFamily="18" charset="0"/>
                          <a:cs typeface="Open Sans Bold"/>
                        </a:rPr>
                        <a:t>Professional Counseling</a:t>
                      </a:r>
                    </a:p>
                    <a:p>
                      <a:pPr marL="0" lvl="1" indent="0" algn="ctr">
                        <a:lnSpc>
                          <a:spcPct val="105000"/>
                        </a:lnSpc>
                        <a:buNone/>
                      </a:pPr>
                      <a:endParaRPr lang="en-US" sz="1000" dirty="0">
                        <a:solidFill>
                          <a:srgbClr val="FFFFFF"/>
                        </a:solidFill>
                        <a:latin typeface="Cambria" panose="02040503050406030204" pitchFamily="18" charset="0"/>
                        <a:ea typeface="Open Sans" panose="020B0606030504020204" pitchFamily="34" charset="0"/>
                        <a:cs typeface="Open Sans" panose="020B0606030504020204" pitchFamily="34" charset="0"/>
                      </a:endParaRPr>
                    </a:p>
                    <a:p>
                      <a:pPr marL="0" lvl="1" indent="0" algn="ctr">
                        <a:lnSpc>
                          <a:spcPct val="105000"/>
                        </a:lnSpc>
                        <a:buNone/>
                      </a:pPr>
                      <a:r>
                        <a:rPr lang="en-US" sz="1700" dirty="0">
                          <a:solidFill>
                            <a:srgbClr val="FFFFFF"/>
                          </a:solidFill>
                          <a:latin typeface="Cambria" panose="02040503050406030204" pitchFamily="18" charset="0"/>
                          <a:ea typeface="Open Sans" panose="020B0606030504020204" pitchFamily="34" charset="0"/>
                          <a:cs typeface="Open Sans" panose="020B0606030504020204" pitchFamily="34" charset="0"/>
                        </a:rPr>
                        <a:t>Speak with a licensed clinician to manage a diagnosed behavioral health condition over the phone, televideo or </a:t>
                      </a:r>
                    </a:p>
                    <a:p>
                      <a:pPr marL="0" lvl="1" indent="0" algn="ctr">
                        <a:lnSpc>
                          <a:spcPct val="105000"/>
                        </a:lnSpc>
                        <a:buNone/>
                      </a:pPr>
                      <a:r>
                        <a:rPr lang="en-US" sz="1700" dirty="0">
                          <a:solidFill>
                            <a:srgbClr val="FFFFFF"/>
                          </a:solidFill>
                          <a:latin typeface="Cambria" panose="02040503050406030204" pitchFamily="18" charset="0"/>
                          <a:ea typeface="Open Sans" panose="020B0606030504020204" pitchFamily="34" charset="0"/>
                          <a:cs typeface="Open Sans" panose="020B0606030504020204" pitchFamily="34" charset="0"/>
                        </a:rPr>
                        <a:t>in the office </a:t>
                      </a:r>
                      <a:endParaRPr lang="en-US" sz="1800" dirty="0">
                        <a:latin typeface="Cambria" panose="02040503050406030204" pitchFamily="18" charset="0"/>
                      </a:endParaRPr>
                    </a:p>
                  </a:txBody>
                  <a:tcPr>
                    <a:lnL w="12700" cap="flat" cmpd="sng" algn="ctr">
                      <a:noFill/>
                      <a:prstDash val="solid"/>
                      <a:round/>
                      <a:headEnd type="none" w="med" len="med"/>
                      <a:tailEnd type="none" w="med" len="med"/>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93B9C"/>
                    </a:solidFill>
                  </a:tcPr>
                </a:tc>
                <a:tc>
                  <a:txBody>
                    <a:bodyPr/>
                    <a:lstStyle/>
                    <a:p>
                      <a:pPr algn="ctr"/>
                      <a:r>
                        <a:rPr lang="en-US" sz="2000" b="1" dirty="0">
                          <a:solidFill>
                            <a:srgbClr val="FFFFFF"/>
                          </a:solidFill>
                          <a:latin typeface="Cambria" panose="02040503050406030204" pitchFamily="18" charset="0"/>
                          <a:cs typeface="Open Sans Bold"/>
                        </a:rPr>
                        <a:t>Psychiatric Medication Evaluation</a:t>
                      </a:r>
                    </a:p>
                    <a:p>
                      <a:pPr marL="0" lvl="1" indent="0" algn="ctr">
                        <a:buNone/>
                      </a:pPr>
                      <a:endParaRPr lang="en-US" sz="1000" dirty="0">
                        <a:solidFill>
                          <a:srgbClr val="FFFFFF"/>
                        </a:solidFill>
                        <a:latin typeface="Cambria" panose="02040503050406030204" pitchFamily="18" charset="0"/>
                        <a:ea typeface="Open Sans" panose="020B0606030504020204" pitchFamily="34" charset="0"/>
                        <a:cs typeface="Open Sans" panose="020B0606030504020204" pitchFamily="34" charset="0"/>
                      </a:endParaRPr>
                    </a:p>
                    <a:p>
                      <a:pPr marL="0" lvl="1" indent="0" algn="ctr">
                        <a:buNone/>
                      </a:pPr>
                      <a:r>
                        <a:rPr lang="en-US" sz="1800" dirty="0">
                          <a:solidFill>
                            <a:srgbClr val="FFFFFF"/>
                          </a:solidFill>
                          <a:latin typeface="Cambria" panose="02040503050406030204" pitchFamily="18" charset="0"/>
                          <a:ea typeface="Open Sans" panose="020B0606030504020204" pitchFamily="34" charset="0"/>
                          <a:cs typeface="Open Sans" panose="020B0606030504020204" pitchFamily="34" charset="0"/>
                        </a:rPr>
                        <a:t>Medication management for diagnosed behavioral health conditions</a:t>
                      </a:r>
                    </a:p>
                    <a:p>
                      <a:endParaRPr lang="en-US" sz="1800" dirty="0">
                        <a:latin typeface="Cambria" panose="02040503050406030204" pitchFamily="18" charset="0"/>
                      </a:endParaRPr>
                    </a:p>
                  </a:txBody>
                  <a:tcP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93B9C"/>
                    </a:solidFill>
                  </a:tcPr>
                </a:tc>
                <a:tc>
                  <a:txBody>
                    <a:bodyPr/>
                    <a:lstStyle/>
                    <a:p>
                      <a:pPr algn="ctr"/>
                      <a:r>
                        <a:rPr lang="en-US" sz="2000" b="1" dirty="0">
                          <a:solidFill>
                            <a:srgbClr val="FFFFFF"/>
                          </a:solidFill>
                          <a:latin typeface="Cambria" panose="02040503050406030204" pitchFamily="18" charset="0"/>
                          <a:cs typeface="Open Sans Bold"/>
                        </a:rPr>
                        <a:t>Applied Behavioral Analysis Therapy</a:t>
                      </a:r>
                      <a:r>
                        <a:rPr lang="en-US" sz="2000" b="0" dirty="0">
                          <a:solidFill>
                            <a:srgbClr val="FFFFFF"/>
                          </a:solidFill>
                          <a:latin typeface="Cambria" panose="02040503050406030204" pitchFamily="18" charset="0"/>
                          <a:cs typeface="Open Sans Bold"/>
                        </a:rPr>
                        <a:t>*</a:t>
                      </a:r>
                    </a:p>
                    <a:p>
                      <a:pPr marL="0" lvl="1" indent="0" algn="ctr">
                        <a:lnSpc>
                          <a:spcPct val="105000"/>
                        </a:lnSpc>
                        <a:buNone/>
                      </a:pPr>
                      <a:endParaRPr lang="en-US" sz="1000" dirty="0">
                        <a:solidFill>
                          <a:srgbClr val="FFFFFF"/>
                        </a:solidFill>
                        <a:latin typeface="Cambria" panose="02040503050406030204" pitchFamily="18" charset="0"/>
                        <a:ea typeface="Open Sans" panose="020B0606030504020204" pitchFamily="34" charset="0"/>
                        <a:cs typeface="Open Sans" panose="020B0606030504020204" pitchFamily="34" charset="0"/>
                      </a:endParaRPr>
                    </a:p>
                    <a:p>
                      <a:pPr marL="0" lvl="1" indent="0" algn="ctr">
                        <a:lnSpc>
                          <a:spcPct val="105000"/>
                        </a:lnSpc>
                        <a:buNone/>
                      </a:pPr>
                      <a:r>
                        <a:rPr lang="en-US" sz="1800" dirty="0">
                          <a:solidFill>
                            <a:srgbClr val="FFFFFF"/>
                          </a:solidFill>
                          <a:latin typeface="Cambria" panose="02040503050406030204" pitchFamily="18" charset="0"/>
                          <a:ea typeface="Open Sans" panose="020B0606030504020204" pitchFamily="34" charset="0"/>
                          <a:cs typeface="Open Sans" panose="020B0606030504020204" pitchFamily="34" charset="0"/>
                        </a:rPr>
                        <a:t>Behavioral health services related to Autism Spectrum Disorder (ASD) diagnosis</a:t>
                      </a:r>
                      <a:endParaRPr lang="en-US" sz="1800" dirty="0">
                        <a:solidFill>
                          <a:srgbClr val="FFFFFF"/>
                        </a:solidFill>
                        <a:latin typeface="Cambria" panose="02040503050406030204" pitchFamily="18" charset="0"/>
                        <a:cs typeface="Open Sans Light"/>
                      </a:endParaRPr>
                    </a:p>
                  </a:txBody>
                  <a:tcP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93B9C"/>
                    </a:solidFill>
                  </a:tcPr>
                </a:tc>
                <a:tc>
                  <a:txBody>
                    <a:bodyPr/>
                    <a:lstStyle/>
                    <a:p>
                      <a:pPr algn="ctr"/>
                      <a:r>
                        <a:rPr lang="en-US" sz="2000" b="1" dirty="0">
                          <a:solidFill>
                            <a:srgbClr val="FFFFFF"/>
                          </a:solidFill>
                          <a:latin typeface="Cambria" panose="02040503050406030204" pitchFamily="18" charset="0"/>
                          <a:cs typeface="Open Sans Bold"/>
                        </a:rPr>
                        <a:t>Intensive Services</a:t>
                      </a:r>
                      <a:r>
                        <a:rPr lang="en-US" sz="2000" b="0" dirty="0">
                          <a:solidFill>
                            <a:srgbClr val="FFFFFF"/>
                          </a:solidFill>
                          <a:latin typeface="Cambria" panose="02040503050406030204" pitchFamily="18" charset="0"/>
                          <a:cs typeface="Open Sans Bold"/>
                        </a:rPr>
                        <a:t>*</a:t>
                      </a:r>
                      <a:endParaRPr lang="en-US" sz="2000" b="1" dirty="0">
                        <a:solidFill>
                          <a:srgbClr val="FFFFFF"/>
                        </a:solidFill>
                        <a:latin typeface="Cambria" panose="02040503050406030204" pitchFamily="18" charset="0"/>
                        <a:cs typeface="Open Sans Bold"/>
                      </a:endParaRPr>
                    </a:p>
                    <a:p>
                      <a:pPr marL="0" lvl="1" indent="0" algn="ctr">
                        <a:buNone/>
                      </a:pPr>
                      <a:endParaRPr lang="en-US" sz="1000" dirty="0">
                        <a:solidFill>
                          <a:srgbClr val="FFFFFF"/>
                        </a:solidFill>
                        <a:latin typeface="Cambria" panose="02040503050406030204" pitchFamily="18" charset="0"/>
                        <a:ea typeface="Open Sans" panose="020B0606030504020204" pitchFamily="34" charset="0"/>
                        <a:cs typeface="Open Sans" panose="020B0606030504020204" pitchFamily="34" charset="0"/>
                      </a:endParaRPr>
                    </a:p>
                    <a:p>
                      <a:pPr marL="0" lvl="1" indent="0" algn="ctr">
                        <a:buNone/>
                      </a:pPr>
                      <a:r>
                        <a:rPr lang="en-US" sz="1800" dirty="0">
                          <a:solidFill>
                            <a:srgbClr val="FFFFFF"/>
                          </a:solidFill>
                          <a:latin typeface="Cambria" panose="02040503050406030204" pitchFamily="18" charset="0"/>
                          <a:ea typeface="Open Sans" panose="020B0606030504020204" pitchFamily="34" charset="0"/>
                          <a:cs typeface="Open Sans" panose="020B0606030504020204" pitchFamily="34" charset="0"/>
                        </a:rPr>
                        <a:t>Hospitalization</a:t>
                      </a:r>
                    </a:p>
                    <a:p>
                      <a:pPr marL="0" lvl="1" indent="0" algn="ctr">
                        <a:buNone/>
                      </a:pPr>
                      <a:r>
                        <a:rPr lang="en-US" sz="1800" dirty="0">
                          <a:solidFill>
                            <a:srgbClr val="FFFFFF"/>
                          </a:solidFill>
                          <a:latin typeface="Cambria" panose="02040503050406030204" pitchFamily="18" charset="0"/>
                          <a:ea typeface="Open Sans" panose="020B0606030504020204" pitchFamily="34" charset="0"/>
                          <a:cs typeface="Open Sans" panose="020B0606030504020204" pitchFamily="34" charset="0"/>
                        </a:rPr>
                        <a:t>Detoxification</a:t>
                      </a:r>
                    </a:p>
                    <a:p>
                      <a:pPr marL="0" lvl="1" indent="0" algn="ctr">
                        <a:buNone/>
                      </a:pPr>
                      <a:r>
                        <a:rPr lang="en-US" sz="1800" dirty="0">
                          <a:solidFill>
                            <a:srgbClr val="FFFFFF"/>
                          </a:solidFill>
                          <a:latin typeface="Cambria" panose="02040503050406030204" pitchFamily="18" charset="0"/>
                          <a:ea typeface="Open Sans" panose="020B0606030504020204" pitchFamily="34" charset="0"/>
                          <a:cs typeface="Open Sans" panose="020B0606030504020204" pitchFamily="34" charset="0"/>
                        </a:rPr>
                        <a:t>Residential treatment</a:t>
                      </a:r>
                    </a:p>
                    <a:p>
                      <a:pPr marL="0" lvl="1" indent="0" algn="ctr">
                        <a:lnSpc>
                          <a:spcPct val="105000"/>
                        </a:lnSpc>
                        <a:buNone/>
                      </a:pPr>
                      <a:r>
                        <a:rPr lang="en-US" sz="1800" dirty="0">
                          <a:solidFill>
                            <a:srgbClr val="414141"/>
                          </a:solidFill>
                          <a:latin typeface="Cambria" panose="02040503050406030204" pitchFamily="18" charset="0"/>
                          <a:ea typeface="Open Sans" charset="0"/>
                          <a:cs typeface="Open Sans" charset="0"/>
                        </a:rPr>
                        <a:t> </a:t>
                      </a:r>
                    </a:p>
                    <a:p>
                      <a:endParaRPr lang="en-US" sz="1800" dirty="0">
                        <a:latin typeface="Cambria" panose="02040503050406030204" pitchFamily="18" charset="0"/>
                      </a:endParaRPr>
                    </a:p>
                  </a:txBody>
                  <a:tcP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793B9C"/>
                    </a:solidFill>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517434" y="114980"/>
            <a:ext cx="8847909" cy="1325563"/>
          </a:xfrm>
        </p:spPr>
        <p:txBody>
          <a:bodyPr/>
          <a:lstStyle/>
          <a:p>
            <a:r>
              <a:rPr lang="en-US" dirty="0">
                <a:latin typeface="Segoe UI" panose="020B0502040204020203" pitchFamily="34" charset="0"/>
                <a:cs typeface="Segoe UI" panose="020B0502040204020203" pitchFamily="34" charset="0"/>
              </a:rPr>
              <a:t>Behavioral Health &amp; Substance Abuse Benefits</a:t>
            </a:r>
          </a:p>
        </p:txBody>
      </p:sp>
      <p:pic>
        <p:nvPicPr>
          <p:cNvPr id="3076" name="Picture 4" descr="https://www.aetnabrandcenter.com/bms_resources/cachegenerated/0132/13214_1_customThumbnail_320x320_page1_4003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817" y="1462314"/>
            <a:ext cx="1524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www.aetnabrandcenter.com/bms_resources/cachegenerated/0127/12760_1_customThumbnail_320x320_page1_39178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447800"/>
            <a:ext cx="1550421" cy="155042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www.aetnabrandcenter.com/bms_resources/cachegenerated/0127/12769_1_customThumbnail_320x320_page1_39185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2600" y="1447800"/>
            <a:ext cx="1537211" cy="153721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www.aetnabrandcenter.com/bms_resources/cachegenerated/0112/11232_1_customThumbnail_320x320_page1_37226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6465" y="1447800"/>
            <a:ext cx="1550421" cy="155042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purple aetn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65343" y="146396"/>
            <a:ext cx="2613284" cy="715957"/>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5939B1FA-81F2-4940-9AF3-5EAFB5D6669B}" type="slidenum">
              <a:rPr lang="en-US" smtClean="0">
                <a:solidFill>
                  <a:prstClr val="black">
                    <a:tint val="75000"/>
                  </a:prstClr>
                </a:solidFill>
              </a:rPr>
              <a:pPr/>
              <a:t>10</a:t>
            </a:fld>
            <a:endParaRPr lang="en-US">
              <a:solidFill>
                <a:prstClr val="black">
                  <a:tint val="75000"/>
                </a:prstClr>
              </a:solidFill>
            </a:endParaRPr>
          </a:p>
        </p:txBody>
      </p:sp>
      <p:sp>
        <p:nvSpPr>
          <p:cNvPr id="3" name="TextBox 2">
            <a:extLst>
              <a:ext uri="{FF2B5EF4-FFF2-40B4-BE49-F238E27FC236}">
                <a16:creationId xmlns:a16="http://schemas.microsoft.com/office/drawing/2014/main" id="{20B192B9-7CD6-4A14-93AD-75A0FAF17EA7}"/>
              </a:ext>
            </a:extLst>
          </p:cNvPr>
          <p:cNvSpPr txBox="1"/>
          <p:nvPr/>
        </p:nvSpPr>
        <p:spPr>
          <a:xfrm>
            <a:off x="8729998" y="6178310"/>
            <a:ext cx="2504404" cy="307777"/>
          </a:xfrm>
          <a:prstGeom prst="rect">
            <a:avLst/>
          </a:prstGeom>
          <a:noFill/>
        </p:spPr>
        <p:txBody>
          <a:bodyPr wrap="none" rtlCol="0">
            <a:spAutoFit/>
          </a:bodyPr>
          <a:lstStyle/>
          <a:p>
            <a:r>
              <a:rPr lang="en-US" sz="1400" dirty="0">
                <a:latin typeface="Cambria" panose="02040503050406030204" pitchFamily="18" charset="0"/>
                <a:ea typeface="Cambria" panose="02040503050406030204" pitchFamily="18" charset="0"/>
              </a:rPr>
              <a:t>* Prior Authorization required</a:t>
            </a:r>
          </a:p>
        </p:txBody>
      </p:sp>
    </p:spTree>
    <p:extLst>
      <p:ext uri="{BB962C8B-B14F-4D97-AF65-F5344CB8AC3E}">
        <p14:creationId xmlns:p14="http://schemas.microsoft.com/office/powerpoint/2010/main" val="2033751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06B14D-E580-457C-9139-3A0DF56DFAD2}"/>
              </a:ext>
            </a:extLst>
          </p:cNvPr>
          <p:cNvSpPr>
            <a:spLocks noGrp="1"/>
          </p:cNvSpPr>
          <p:nvPr>
            <p:ph type="sldNum" sz="quarter" idx="12"/>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5939B1FA-81F2-4940-9AF3-5EAFB5D6669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5" name="Content Placeholder 4">
            <a:extLst>
              <a:ext uri="{FF2B5EF4-FFF2-40B4-BE49-F238E27FC236}">
                <a16:creationId xmlns:a16="http://schemas.microsoft.com/office/drawing/2014/main" id="{86F95452-C5D4-4FBD-B4E9-0462513190AE}"/>
              </a:ext>
            </a:extLst>
          </p:cNvPr>
          <p:cNvGraphicFramePr>
            <a:graphicFrameLocks noGrp="1"/>
          </p:cNvGraphicFramePr>
          <p:nvPr>
            <p:ph idx="4294967295"/>
          </p:nvPr>
        </p:nvGraphicFramePr>
        <p:xfrm>
          <a:off x="457200" y="398136"/>
          <a:ext cx="11277599" cy="5902791"/>
        </p:xfrm>
        <a:graphic>
          <a:graphicData uri="http://schemas.openxmlformats.org/drawingml/2006/table">
            <a:tbl>
              <a:tblPr firstRow="1" bandRow="1">
                <a:tableStyleId>{5940675A-B579-460E-94D1-54222C63F5DA}</a:tableStyleId>
              </a:tblPr>
              <a:tblGrid>
                <a:gridCol w="5434987">
                  <a:extLst>
                    <a:ext uri="{9D8B030D-6E8A-4147-A177-3AD203B41FA5}">
                      <a16:colId xmlns:a16="http://schemas.microsoft.com/office/drawing/2014/main" val="609409906"/>
                    </a:ext>
                  </a:extLst>
                </a:gridCol>
                <a:gridCol w="407625">
                  <a:extLst>
                    <a:ext uri="{9D8B030D-6E8A-4147-A177-3AD203B41FA5}">
                      <a16:colId xmlns:a16="http://schemas.microsoft.com/office/drawing/2014/main" val="2169784449"/>
                    </a:ext>
                  </a:extLst>
                </a:gridCol>
                <a:gridCol w="5434987">
                  <a:extLst>
                    <a:ext uri="{9D8B030D-6E8A-4147-A177-3AD203B41FA5}">
                      <a16:colId xmlns:a16="http://schemas.microsoft.com/office/drawing/2014/main" val="826613935"/>
                    </a:ext>
                  </a:extLst>
                </a:gridCol>
              </a:tblGrid>
              <a:tr h="690711">
                <a:tc>
                  <a:txBody>
                    <a:bodyPr/>
                    <a:lstStyle/>
                    <a:p>
                      <a:pPr algn="ctr"/>
                      <a:r>
                        <a:rPr lang="en-US" sz="2400" b="1" dirty="0">
                          <a:solidFill>
                            <a:schemeClr val="bg1"/>
                          </a:solidFill>
                          <a:latin typeface="Cambria" panose="02040503050406030204" pitchFamily="18" charset="0"/>
                          <a:ea typeface="Cambria" panose="02040503050406030204" pitchFamily="18" charset="0"/>
                        </a:rPr>
                        <a:t>Free visits @ BDTC Providers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tc>
                  <a:txBody>
                    <a:bodyPr/>
                    <a:lstStyle/>
                    <a:p>
                      <a:pPr algn="ctr"/>
                      <a:endParaRPr lang="en-US" sz="2400" b="1" dirty="0">
                        <a:solidFill>
                          <a:schemeClr val="bg1"/>
                        </a:solidFill>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400" b="1" dirty="0">
                          <a:solidFill>
                            <a:schemeClr val="bg1"/>
                          </a:solidFill>
                          <a:latin typeface="Cambria" panose="02040503050406030204" pitchFamily="18" charset="0"/>
                          <a:ea typeface="Cambria" panose="02040503050406030204" pitchFamily="18" charset="0"/>
                        </a:rPr>
                        <a:t>Care Connected in your corner!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497906917"/>
                  </a:ext>
                </a:extLst>
              </a:tr>
              <a:tr h="5083353">
                <a:tc>
                  <a:txBody>
                    <a:bodyPr/>
                    <a:lstStyle/>
                    <a:p>
                      <a:pPr marL="0" indent="0" algn="ctr">
                        <a:spcBef>
                          <a:spcPts val="0"/>
                        </a:spcBef>
                        <a:spcAft>
                          <a:spcPts val="0"/>
                        </a:spcAft>
                        <a:buNone/>
                      </a:pPr>
                      <a:r>
                        <a:rPr lang="en-US" sz="2400" dirty="0">
                          <a:latin typeface="Cambria" panose="02040503050406030204" pitchFamily="18" charset="0"/>
                          <a:ea typeface="Cambria" panose="02040503050406030204" pitchFamily="18" charset="0"/>
                        </a:rPr>
                        <a:t>Primary Care </a:t>
                      </a:r>
                    </a:p>
                    <a:p>
                      <a:pPr marL="0" indent="0" algn="ctr">
                        <a:spcBef>
                          <a:spcPts val="0"/>
                        </a:spcBef>
                        <a:spcAft>
                          <a:spcPts val="0"/>
                        </a:spcAft>
                        <a:buNone/>
                      </a:pPr>
                      <a:r>
                        <a:rPr lang="en-US" sz="2400" dirty="0">
                          <a:latin typeface="Cambria" panose="02040503050406030204" pitchFamily="18" charset="0"/>
                          <a:ea typeface="Cambria" panose="02040503050406030204" pitchFamily="18" charset="0"/>
                        </a:rPr>
                        <a:t>Blue Distinction Total Care Providers </a:t>
                      </a:r>
                    </a:p>
                    <a:p>
                      <a:pPr marL="0" indent="0" algn="ctr">
                        <a:spcBef>
                          <a:spcPts val="0"/>
                        </a:spcBef>
                        <a:spcAft>
                          <a:spcPts val="0"/>
                        </a:spcAft>
                        <a:buNone/>
                      </a:pPr>
                      <a:r>
                        <a:rPr lang="en-US" sz="2400" dirty="0">
                          <a:latin typeface="Cambria" panose="02040503050406030204" pitchFamily="18" charset="0"/>
                          <a:ea typeface="Cambria" panose="02040503050406030204" pitchFamily="18" charset="0"/>
                        </a:rPr>
                        <a:t>are always $0 </a:t>
                      </a:r>
                    </a:p>
                    <a:p>
                      <a:pPr marL="0" indent="0" algn="ctr">
                        <a:spcBef>
                          <a:spcPts val="0"/>
                        </a:spcBef>
                        <a:spcAft>
                          <a:spcPts val="0"/>
                        </a:spcAft>
                        <a:buNone/>
                      </a:pPr>
                      <a:endParaRPr lang="en-US" sz="2400" dirty="0">
                        <a:latin typeface="Cambria" panose="02040503050406030204" pitchFamily="18" charset="0"/>
                        <a:ea typeface="Cambria" panose="02040503050406030204" pitchFamily="18" charset="0"/>
                      </a:endParaRPr>
                    </a:p>
                    <a:p>
                      <a:pPr marL="0" indent="0" algn="ctr">
                        <a:spcBef>
                          <a:spcPts val="0"/>
                        </a:spcBef>
                        <a:spcAft>
                          <a:spcPts val="0"/>
                        </a:spcAft>
                        <a:buNone/>
                      </a:pPr>
                      <a:endParaRPr lang="en-US" sz="2400" dirty="0">
                        <a:latin typeface="Cambria" panose="02040503050406030204" pitchFamily="18" charset="0"/>
                        <a:ea typeface="Cambria" panose="02040503050406030204" pitchFamily="18" charset="0"/>
                      </a:endParaRPr>
                    </a:p>
                    <a:p>
                      <a:pPr marL="0" indent="0" algn="ctr">
                        <a:spcBef>
                          <a:spcPts val="0"/>
                        </a:spcBef>
                        <a:spcAft>
                          <a:spcPts val="0"/>
                        </a:spcAft>
                        <a:buNone/>
                      </a:pPr>
                      <a:endParaRPr lang="en-US" sz="2400" dirty="0">
                        <a:latin typeface="Cambria" panose="02040503050406030204" pitchFamily="18" charset="0"/>
                        <a:ea typeface="Cambria" panose="02040503050406030204" pitchFamily="18" charset="0"/>
                      </a:endParaRPr>
                    </a:p>
                    <a:p>
                      <a:pPr marL="0" indent="0" algn="ctr">
                        <a:spcBef>
                          <a:spcPts val="0"/>
                        </a:spcBef>
                        <a:spcAft>
                          <a:spcPts val="0"/>
                        </a:spcAft>
                        <a:buNone/>
                      </a:pPr>
                      <a:endParaRPr lang="en-US" sz="2400" dirty="0">
                        <a:latin typeface="Cambria" panose="02040503050406030204" pitchFamily="18" charset="0"/>
                        <a:ea typeface="Cambria" panose="02040503050406030204" pitchFamily="18" charset="0"/>
                      </a:endParaRPr>
                    </a:p>
                    <a:p>
                      <a:pPr marL="0" indent="0" algn="ctr">
                        <a:spcBef>
                          <a:spcPts val="0"/>
                        </a:spcBef>
                        <a:spcAft>
                          <a:spcPts val="0"/>
                        </a:spcAft>
                        <a:buNone/>
                      </a:pPr>
                      <a:endParaRPr lang="en-US" sz="2400" dirty="0">
                        <a:latin typeface="Cambria" panose="02040503050406030204" pitchFamily="18" charset="0"/>
                        <a:ea typeface="Cambria" panose="02040503050406030204" pitchFamily="18" charset="0"/>
                      </a:endParaRPr>
                    </a:p>
                    <a:p>
                      <a:pPr marL="0" indent="0" algn="ctr">
                        <a:spcBef>
                          <a:spcPts val="0"/>
                        </a:spcBef>
                        <a:spcAft>
                          <a:spcPts val="0"/>
                        </a:spcAft>
                        <a:buNone/>
                      </a:pPr>
                      <a:endParaRPr lang="en-US" sz="2400" dirty="0">
                        <a:latin typeface="Cambria" panose="02040503050406030204" pitchFamily="18" charset="0"/>
                        <a:ea typeface="Cambria" panose="02040503050406030204" pitchFamily="18" charset="0"/>
                      </a:endParaRPr>
                    </a:p>
                    <a:p>
                      <a:pPr marL="0" indent="0" algn="ctr">
                        <a:spcBef>
                          <a:spcPts val="0"/>
                        </a:spcBef>
                        <a:spcAft>
                          <a:spcPts val="0"/>
                        </a:spcAft>
                        <a:buNone/>
                      </a:pPr>
                      <a:endParaRPr lang="en-US" sz="2400" dirty="0">
                        <a:latin typeface="Cambria" panose="02040503050406030204" pitchFamily="18" charset="0"/>
                        <a:ea typeface="Cambria" panose="02040503050406030204" pitchFamily="18" charset="0"/>
                      </a:endParaRPr>
                    </a:p>
                    <a:p>
                      <a:pPr marL="0" indent="0" algn="ctr">
                        <a:spcBef>
                          <a:spcPts val="0"/>
                        </a:spcBef>
                        <a:spcAft>
                          <a:spcPts val="0"/>
                        </a:spcAft>
                        <a:buNone/>
                      </a:pPr>
                      <a:r>
                        <a:rPr lang="en-US" sz="2400" i="1" dirty="0">
                          <a:latin typeface="Cambria" panose="02040503050406030204" pitchFamily="18" charset="0"/>
                          <a:ea typeface="Cambria" panose="02040503050406030204" pitchFamily="18" charset="0"/>
                        </a:rPr>
                        <a:t>(Medically necessary services from Family Practice, Internal Medicine and Pediatrician BDTC are always FREE)</a:t>
                      </a:r>
                    </a:p>
                    <a:p>
                      <a:endParaRPr lang="en-US" sz="24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a:buFont typeface="Arial" panose="020B0604020202020204" pitchFamily="34" charset="0"/>
                        <a:buNone/>
                      </a:pPr>
                      <a:endParaRPr lang="en-US" sz="28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342900" lvl="0" indent="-342900">
                        <a:buFont typeface="Arial" panose="020B0604020202020204" pitchFamily="34" charset="0"/>
                        <a:buChar char="•"/>
                      </a:pPr>
                      <a:r>
                        <a:rPr lang="en-US" sz="2400" dirty="0">
                          <a:latin typeface="Cambria" panose="02040503050406030204" pitchFamily="18" charset="0"/>
                          <a:ea typeface="Cambria" panose="02040503050406030204" pitchFamily="18" charset="0"/>
                        </a:rPr>
                        <a:t>Help with claim questions</a:t>
                      </a:r>
                    </a:p>
                    <a:p>
                      <a:pPr marL="342900" lvl="0" indent="-342900">
                        <a:buFont typeface="Arial" panose="020B0604020202020204" pitchFamily="34" charset="0"/>
                        <a:buChar char="•"/>
                      </a:pPr>
                      <a:r>
                        <a:rPr lang="en-US" sz="2400" dirty="0">
                          <a:latin typeface="Cambria" panose="02040503050406030204" pitchFamily="18" charset="0"/>
                          <a:ea typeface="Cambria" panose="02040503050406030204" pitchFamily="18" charset="0"/>
                        </a:rPr>
                        <a:t>Concierge assistance for billing</a:t>
                      </a:r>
                    </a:p>
                    <a:p>
                      <a:pPr marL="342900" lvl="0" indent="-342900">
                        <a:buFont typeface="Arial" panose="020B0604020202020204" pitchFamily="34" charset="0"/>
                        <a:buChar char="•"/>
                      </a:pPr>
                      <a:r>
                        <a:rPr lang="en-US" sz="2400" dirty="0">
                          <a:latin typeface="Cambria" panose="02040503050406030204" pitchFamily="18" charset="0"/>
                          <a:ea typeface="Cambria" panose="02040503050406030204" pitchFamily="18" charset="0"/>
                        </a:rPr>
                        <a:t>Assistance finding a BDTC Provider</a:t>
                      </a:r>
                    </a:p>
                    <a:p>
                      <a:pPr marL="342900" lvl="0" indent="-342900">
                        <a:buFont typeface="Arial" panose="020B0604020202020204" pitchFamily="34" charset="0"/>
                        <a:buChar char="•"/>
                      </a:pPr>
                      <a:r>
                        <a:rPr lang="en-US" sz="2400" dirty="0">
                          <a:latin typeface="Cambria" panose="02040503050406030204" pitchFamily="18" charset="0"/>
                          <a:ea typeface="Cambria" panose="02040503050406030204" pitchFamily="18" charset="0"/>
                        </a:rPr>
                        <a:t>Lifestyle coaching</a:t>
                      </a:r>
                    </a:p>
                    <a:p>
                      <a:pPr marL="342900" lvl="0" indent="-342900">
                        <a:buFont typeface="Arial" panose="020B0604020202020204" pitchFamily="34" charset="0"/>
                        <a:buChar char="•"/>
                      </a:pPr>
                      <a:r>
                        <a:rPr lang="en-US" sz="2400" dirty="0">
                          <a:latin typeface="Cambria" panose="02040503050406030204" pitchFamily="18" charset="0"/>
                          <a:ea typeface="Cambria" panose="02040503050406030204" pitchFamily="18" charset="0"/>
                        </a:rPr>
                        <a:t>Chronic condition coaching </a:t>
                      </a:r>
                    </a:p>
                    <a:p>
                      <a:pPr marL="342900" lvl="0" indent="-342900">
                        <a:buFont typeface="Arial" panose="020B0604020202020204" pitchFamily="34" charset="0"/>
                        <a:buChar char="•"/>
                      </a:pPr>
                      <a:endParaRPr lang="en-US" sz="2400" dirty="0">
                        <a:latin typeface="Cambria" panose="02040503050406030204" pitchFamily="18" charset="0"/>
                        <a:ea typeface="Cambria" panose="02040503050406030204" pitchFamily="18" charset="0"/>
                      </a:endParaRPr>
                    </a:p>
                    <a:p>
                      <a:pPr marL="342900" lvl="0" indent="-342900">
                        <a:buFont typeface="Arial" panose="020B0604020202020204" pitchFamily="34" charset="0"/>
                        <a:buChar char="•"/>
                      </a:pPr>
                      <a:endParaRPr lang="en-US" sz="2400" dirty="0">
                        <a:latin typeface="Cambria" panose="02040503050406030204" pitchFamily="18" charset="0"/>
                        <a:ea typeface="Cambria" panose="02040503050406030204" pitchFamily="18" charset="0"/>
                      </a:endParaRPr>
                    </a:p>
                    <a:p>
                      <a:pPr marL="0" lvl="0" indent="0">
                        <a:buFont typeface="Arial" panose="020B0604020202020204" pitchFamily="34" charset="0"/>
                        <a:buNone/>
                      </a:pPr>
                      <a:endParaRPr lang="en-US" sz="2400" dirty="0">
                        <a:latin typeface="Cambria" panose="02040503050406030204" pitchFamily="18" charset="0"/>
                        <a:ea typeface="Cambria" panose="02040503050406030204" pitchFamily="18" charset="0"/>
                      </a:endParaRPr>
                    </a:p>
                    <a:p>
                      <a:pPr marL="0" lvl="0" indent="0">
                        <a:buFont typeface="Arial" panose="020B0604020202020204" pitchFamily="34" charset="0"/>
                        <a:buNone/>
                      </a:pPr>
                      <a:endParaRPr lang="en-US" sz="2400" dirty="0">
                        <a:latin typeface="Cambria" panose="02040503050406030204" pitchFamily="18" charset="0"/>
                        <a:ea typeface="Cambria" panose="02040503050406030204" pitchFamily="18" charset="0"/>
                      </a:endParaRPr>
                    </a:p>
                    <a:p>
                      <a:pPr marL="0" lvl="0" indent="0">
                        <a:buFont typeface="Arial" panose="020B0604020202020204" pitchFamily="34" charset="0"/>
                        <a:buNone/>
                      </a:pPr>
                      <a:endParaRPr lang="en-US" sz="2400" dirty="0">
                        <a:latin typeface="Cambria" panose="02040503050406030204" pitchFamily="18" charset="0"/>
                        <a:ea typeface="Cambria" panose="02040503050406030204" pitchFamily="18" charset="0"/>
                      </a:endParaRPr>
                    </a:p>
                    <a:p>
                      <a:pPr marL="0" lvl="0" indent="0">
                        <a:buFont typeface="Arial" panose="020B0604020202020204" pitchFamily="34" charset="0"/>
                        <a:buNone/>
                      </a:pPr>
                      <a:endParaRPr lang="en-US" sz="2600" dirty="0">
                        <a:latin typeface="Cambria" panose="02040503050406030204" pitchFamily="18" charset="0"/>
                        <a:ea typeface="Cambria" panose="02040503050406030204" pitchFamily="18" charset="0"/>
                      </a:endParaRPr>
                    </a:p>
                    <a:p>
                      <a:pPr marL="0" lvl="0" indent="0" algn="ctr">
                        <a:buFont typeface="Arial" panose="020B0604020202020204" pitchFamily="34" charset="0"/>
                        <a:buNone/>
                      </a:pPr>
                      <a:r>
                        <a:rPr lang="en-US" sz="4000" b="1" dirty="0">
                          <a:latin typeface="Cambria" panose="02040503050406030204" pitchFamily="18" charset="0"/>
                          <a:ea typeface="Cambria" panose="02040503050406030204" pitchFamily="18" charset="0"/>
                        </a:rPr>
                        <a:t>1-855-258-9029</a:t>
                      </a:r>
                    </a:p>
                    <a:p>
                      <a:pPr marL="0" lvl="0" indent="0" algn="ctr">
                        <a:buFont typeface="Arial" panose="020B0604020202020204" pitchFamily="34" charset="0"/>
                        <a:buNone/>
                      </a:pPr>
                      <a:r>
                        <a:rPr lang="en-US" sz="2150" b="0" i="1" dirty="0">
                          <a:latin typeface="Cambria" panose="02040503050406030204" pitchFamily="18" charset="0"/>
                          <a:ea typeface="Cambria" panose="02040503050406030204" pitchFamily="18" charset="0"/>
                        </a:rPr>
                        <a:t>(Also listed on the back of your BCBS ID Card)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9361156"/>
                  </a:ext>
                </a:extLst>
              </a:tr>
            </a:tbl>
          </a:graphicData>
        </a:graphic>
      </p:graphicFrame>
      <p:pic>
        <p:nvPicPr>
          <p:cNvPr id="6" name="Picture 5">
            <a:extLst>
              <a:ext uri="{FF2B5EF4-FFF2-40B4-BE49-F238E27FC236}">
                <a16:creationId xmlns:a16="http://schemas.microsoft.com/office/drawing/2014/main" id="{B9E936C4-3012-40A7-9460-C6E8532B3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494303"/>
            <a:ext cx="3179158" cy="1869393"/>
          </a:xfrm>
          <a:prstGeom prst="rect">
            <a:avLst/>
          </a:prstGeom>
        </p:spPr>
      </p:pic>
      <p:pic>
        <p:nvPicPr>
          <p:cNvPr id="7" name="Picture 2" descr="D:\Users\cs56\AppData\Local\Microsoft\Windows\Temporary Internet Files\Content.Outlook\YR4SDRJU\ConciergeEdited.png">
            <a:extLst>
              <a:ext uri="{FF2B5EF4-FFF2-40B4-BE49-F238E27FC236}">
                <a16:creationId xmlns:a16="http://schemas.microsoft.com/office/drawing/2014/main" id="{FB891FE9-1AF1-401C-B5CE-B346819FD51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2741330"/>
            <a:ext cx="4524792" cy="10465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92CC767-B451-41DD-9AD7-891CC6216A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7597" y="4055174"/>
            <a:ext cx="1320797" cy="864522"/>
          </a:xfrm>
          <a:prstGeom prst="rect">
            <a:avLst/>
          </a:prstGeom>
        </p:spPr>
      </p:pic>
    </p:spTree>
    <p:extLst>
      <p:ext uri="{BB962C8B-B14F-4D97-AF65-F5344CB8AC3E}">
        <p14:creationId xmlns:p14="http://schemas.microsoft.com/office/powerpoint/2010/main" val="208647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b="17527"/>
          <a:stretch/>
        </p:blipFill>
        <p:spPr>
          <a:xfrm>
            <a:off x="2308506" y="3650630"/>
            <a:ext cx="7727384" cy="1259856"/>
          </a:xfrm>
          <a:prstGeom prst="rect">
            <a:avLst/>
          </a:prstGeom>
        </p:spPr>
      </p:pic>
      <p:sp>
        <p:nvSpPr>
          <p:cNvPr id="3" name="Rectangle 2"/>
          <p:cNvSpPr/>
          <p:nvPr/>
        </p:nvSpPr>
        <p:spPr>
          <a:xfrm>
            <a:off x="685798" y="4724476"/>
            <a:ext cx="10972801" cy="1938992"/>
          </a:xfrm>
          <a:prstGeom prst="rect">
            <a:avLst/>
          </a:prstGeom>
          <a:noFill/>
        </p:spPr>
        <p:txBody>
          <a:bodyPr wrap="square" lIns="91440" tIns="45720" rIns="91440" bIns="45720">
            <a:spAutoFit/>
          </a:bodyPr>
          <a:lstStyle/>
          <a:p>
            <a:pPr algn="ctr"/>
            <a:r>
              <a:rPr lang="en-US" sz="4800" b="1" dirty="0">
                <a:ln w="3175">
                  <a:solidFill>
                    <a:srgbClr val="002D7C"/>
                  </a:solidFill>
                  <a:prstDash val="solid"/>
                </a:ln>
                <a:solidFill>
                  <a:srgbClr val="002D7C"/>
                </a:solidFill>
                <a:latin typeface="Cambria" panose="02040503050406030204" pitchFamily="18" charset="0"/>
              </a:rPr>
              <a:t>1-877-286-3967</a:t>
            </a:r>
          </a:p>
          <a:p>
            <a:pPr algn="ctr"/>
            <a:r>
              <a:rPr lang="en-US" dirty="0">
                <a:ln w="3175">
                  <a:solidFill>
                    <a:srgbClr val="002D7C"/>
                  </a:solidFill>
                  <a:prstDash val="solid"/>
                </a:ln>
                <a:solidFill>
                  <a:srgbClr val="002D7C"/>
                </a:solidFill>
                <a:latin typeface="Cambria" panose="02040503050406030204" pitchFamily="18" charset="0"/>
              </a:rPr>
              <a:t>Monday through Friday 9AM – 5PM</a:t>
            </a:r>
          </a:p>
          <a:p>
            <a:pPr algn="ctr"/>
            <a:r>
              <a:rPr lang="en-US" dirty="0">
                <a:ln w="3175">
                  <a:solidFill>
                    <a:srgbClr val="002D7C"/>
                  </a:solidFill>
                  <a:prstDash val="solid"/>
                </a:ln>
                <a:solidFill>
                  <a:srgbClr val="002D7C"/>
                </a:solidFill>
                <a:latin typeface="Cambria" panose="02040503050406030204" pitchFamily="18" charset="0"/>
              </a:rPr>
              <a:t>Real Pharmacists -- Real Advocates -- Real Solutions</a:t>
            </a:r>
          </a:p>
          <a:p>
            <a:pPr algn="ctr"/>
            <a:r>
              <a:rPr lang="en-US" dirty="0">
                <a:ln w="3175">
                  <a:solidFill>
                    <a:srgbClr val="002D7C"/>
                  </a:solidFill>
                  <a:prstDash val="solid"/>
                </a:ln>
                <a:solidFill>
                  <a:srgbClr val="002D7C"/>
                </a:solidFill>
                <a:latin typeface="Cambria" panose="02040503050406030204" pitchFamily="18" charset="0"/>
              </a:rPr>
              <a:t> </a:t>
            </a:r>
            <a:endParaRPr lang="en-US" sz="4000" dirty="0">
              <a:ln w="3175">
                <a:solidFill>
                  <a:srgbClr val="002D7C"/>
                </a:solidFill>
                <a:prstDash val="solid"/>
              </a:ln>
              <a:solidFill>
                <a:srgbClr val="002D7C"/>
              </a:solidFill>
              <a:latin typeface="Cambria" panose="02040503050406030204" pitchFamily="18" charset="0"/>
            </a:endParaRPr>
          </a:p>
        </p:txBody>
      </p:sp>
      <p:sp>
        <p:nvSpPr>
          <p:cNvPr id="2" name="Title 1"/>
          <p:cNvSpPr>
            <a:spLocks noGrp="1"/>
          </p:cNvSpPr>
          <p:nvPr>
            <p:ph type="title"/>
          </p:nvPr>
        </p:nvSpPr>
        <p:spPr>
          <a:xfrm>
            <a:off x="609598" y="-62295"/>
            <a:ext cx="10837818" cy="1325563"/>
          </a:xfrm>
          <a:noFill/>
        </p:spPr>
        <p:txBody>
          <a:bodyPr/>
          <a:lstStyle/>
          <a:p>
            <a:r>
              <a:rPr lang="en-US" dirty="0">
                <a:latin typeface="Segoe UI" panose="020B0502040204020203" pitchFamily="34" charset="0"/>
                <a:cs typeface="Segoe UI" panose="020B0502040204020203" pitchFamily="34" charset="0"/>
              </a:rPr>
              <a:t>ICUBAcares Pharmacist Advocate Program</a:t>
            </a:r>
          </a:p>
        </p:txBody>
      </p:sp>
      <p:sp>
        <p:nvSpPr>
          <p:cNvPr id="6" name="Content Placeholder 5"/>
          <p:cNvSpPr>
            <a:spLocks noGrp="1"/>
          </p:cNvSpPr>
          <p:nvPr>
            <p:ph idx="1"/>
          </p:nvPr>
        </p:nvSpPr>
        <p:spPr>
          <a:xfrm>
            <a:off x="617313" y="1195587"/>
            <a:ext cx="10972801" cy="3110111"/>
          </a:xfrm>
        </p:spPr>
        <p:txBody>
          <a:bodyPr>
            <a:normAutofit/>
          </a:bodyPr>
          <a:lstStyle/>
          <a:p>
            <a:r>
              <a:rPr lang="en-US" sz="2200" dirty="0">
                <a:latin typeface="Segoe UI" panose="020B0502040204020203" pitchFamily="34" charset="0"/>
                <a:cs typeface="Segoe UI" panose="020B0502040204020203" pitchFamily="34" charset="0"/>
              </a:rPr>
              <a:t>Do you have side effects from a new medication?</a:t>
            </a:r>
          </a:p>
          <a:p>
            <a:r>
              <a:rPr lang="en-US" sz="2200" dirty="0">
                <a:latin typeface="Segoe UI" panose="020B0502040204020203" pitchFamily="34" charset="0"/>
                <a:cs typeface="Segoe UI" panose="020B0502040204020203" pitchFamily="34" charset="0"/>
              </a:rPr>
              <a:t>Were you denied at the pharmacy for a </a:t>
            </a:r>
            <a:r>
              <a:rPr lang="en-US" sz="2200" i="1" dirty="0">
                <a:latin typeface="Segoe UI" panose="020B0502040204020203" pitchFamily="34" charset="0"/>
                <a:cs typeface="Segoe UI" panose="020B0502040204020203" pitchFamily="34" charset="0"/>
              </a:rPr>
              <a:t>prior authorization</a:t>
            </a:r>
            <a:r>
              <a:rPr lang="en-US" sz="2200" dirty="0">
                <a:latin typeface="Segoe UI" panose="020B0502040204020203" pitchFamily="34" charset="0"/>
                <a:cs typeface="Segoe UI" panose="020B0502040204020203" pitchFamily="34" charset="0"/>
              </a:rPr>
              <a:t> and misplaced your letter from Optum?</a:t>
            </a:r>
          </a:p>
          <a:p>
            <a:r>
              <a:rPr lang="en-US" sz="2200" dirty="0">
                <a:latin typeface="Segoe UI" panose="020B0502040204020203" pitchFamily="34" charset="0"/>
                <a:cs typeface="Segoe UI" panose="020B0502040204020203" pitchFamily="34" charset="0"/>
              </a:rPr>
              <a:t>Were you told you need to try </a:t>
            </a:r>
            <a:r>
              <a:rPr lang="en-US" sz="2200" i="1" dirty="0">
                <a:latin typeface="Segoe UI" panose="020B0502040204020203" pitchFamily="34" charset="0"/>
                <a:cs typeface="Segoe UI" panose="020B0502040204020203" pitchFamily="34" charset="0"/>
              </a:rPr>
              <a:t>step-therapy</a:t>
            </a:r>
            <a:r>
              <a:rPr lang="en-US" sz="2200" dirty="0">
                <a:latin typeface="Segoe UI" panose="020B0502040204020203" pitchFamily="34" charset="0"/>
                <a:cs typeface="Segoe UI" panose="020B0502040204020203" pitchFamily="34" charset="0"/>
              </a:rPr>
              <a:t> before you can take a certain drug?</a:t>
            </a:r>
          </a:p>
          <a:p>
            <a:r>
              <a:rPr lang="en-US" sz="2200" dirty="0">
                <a:latin typeface="Segoe UI" panose="020B0502040204020203" pitchFamily="34" charset="0"/>
                <a:cs typeface="Segoe UI" panose="020B0502040204020203" pitchFamily="34" charset="0"/>
              </a:rPr>
              <a:t>Want to learn how you can save money by switching to a generic?</a:t>
            </a:r>
          </a:p>
          <a:p>
            <a:pPr marL="0" indent="0">
              <a:buNone/>
            </a:pPr>
            <a:endParaRPr lang="en-US" sz="500" dirty="0"/>
          </a:p>
          <a:p>
            <a:pPr marL="0" indent="0" algn="ctr">
              <a:buNone/>
            </a:pPr>
            <a:r>
              <a:rPr lang="en-US" sz="2800" b="1" spc="300" dirty="0">
                <a:solidFill>
                  <a:srgbClr val="002D7B"/>
                </a:solidFill>
              </a:rPr>
              <a:t>These are all great reasons to call </a:t>
            </a: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12</a:t>
            </a:fld>
            <a:endParaRPr lang="en-US" dirty="0">
              <a:solidFill>
                <a:prstClr val="black">
                  <a:tint val="75000"/>
                </a:prstClr>
              </a:solidFill>
            </a:endParaRPr>
          </a:p>
        </p:txBody>
      </p:sp>
      <p:sp>
        <p:nvSpPr>
          <p:cNvPr id="8" name="TextBox 7"/>
          <p:cNvSpPr txBox="1"/>
          <p:nvPr/>
        </p:nvSpPr>
        <p:spPr>
          <a:xfrm>
            <a:off x="228600" y="6198260"/>
            <a:ext cx="9982200" cy="523220"/>
          </a:xfrm>
          <a:prstGeom prst="rect">
            <a:avLst/>
          </a:prstGeom>
          <a:solidFill>
            <a:srgbClr val="2D487B"/>
          </a:solidFill>
        </p:spPr>
        <p:txBody>
          <a:bodyPr wrap="square" rtlCol="0">
            <a:spAutoFit/>
          </a:bodyPr>
          <a:lstStyle/>
          <a:p>
            <a:r>
              <a:rPr lang="en-US" sz="1400" b="1" i="1" dirty="0">
                <a:solidFill>
                  <a:schemeClr val="bg1"/>
                </a:solidFill>
                <a:latin typeface="Cambria" panose="02040503050406030204" pitchFamily="18" charset="0"/>
              </a:rPr>
              <a:t>ICUBAcares Rally Incentive:</a:t>
            </a:r>
            <a:r>
              <a:rPr lang="en-US" sz="1400" i="1" dirty="0">
                <a:solidFill>
                  <a:schemeClr val="bg1"/>
                </a:solidFill>
                <a:latin typeface="Cambria" panose="02040503050406030204" pitchFamily="18" charset="0"/>
              </a:rPr>
              <a:t>  </a:t>
            </a:r>
            <a:r>
              <a:rPr lang="en-US" sz="1400" dirty="0">
                <a:solidFill>
                  <a:schemeClr val="bg1"/>
                </a:solidFill>
                <a:latin typeface="Cambria" panose="02040503050406030204" pitchFamily="18" charset="0"/>
              </a:rPr>
              <a:t>If you are a candidate for a qualified medication change, the ICUBAcares team will assist with your transition to a medication less costly to the plan and reward once complete.  Call for a prescription check-up to find out more!</a:t>
            </a:r>
          </a:p>
        </p:txBody>
      </p:sp>
    </p:spTree>
    <p:extLst>
      <p:ext uri="{BB962C8B-B14F-4D97-AF65-F5344CB8AC3E}">
        <p14:creationId xmlns:p14="http://schemas.microsoft.com/office/powerpoint/2010/main" val="1609140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518" y="-276885"/>
            <a:ext cx="10515600" cy="1325563"/>
          </a:xfrm>
        </p:spPr>
        <p:txBody>
          <a:bodyPr/>
          <a:lstStyle/>
          <a:p>
            <a:r>
              <a:rPr lang="en-US" dirty="0">
                <a:latin typeface="Segoe UI" panose="020B0502040204020203" pitchFamily="34" charset="0"/>
                <a:cs typeface="Segoe UI" panose="020B0502040204020203" pitchFamily="34" charset="0"/>
              </a:rPr>
              <a:t>Take a doctor with you: </a:t>
            </a:r>
            <a:r>
              <a:rPr lang="en-US" sz="4000" b="1" dirty="0">
                <a:latin typeface="Segoe UI" panose="020B0502040204020203" pitchFamily="34" charset="0"/>
                <a:cs typeface="Segoe UI" panose="020B0502040204020203" pitchFamily="34" charset="0"/>
              </a:rPr>
              <a:t>1-800-TELADOC</a:t>
            </a:r>
            <a:r>
              <a:rPr lang="en-US" sz="4000" dirty="0">
                <a:latin typeface="Segoe UI" panose="020B0502040204020203" pitchFamily="34" charset="0"/>
                <a:cs typeface="Segoe UI" panose="020B0502040204020203" pitchFamily="34" charset="0"/>
              </a:rPr>
              <a:t>!</a:t>
            </a:r>
            <a:endParaRPr lang="en-US" dirty="0">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13</a:t>
            </a:fld>
            <a:endParaRPr lang="en-US" dirty="0">
              <a:solidFill>
                <a:prstClr val="black">
                  <a:tint val="75000"/>
                </a:prstClr>
              </a:solidFill>
            </a:endParaRPr>
          </a:p>
        </p:txBody>
      </p:sp>
      <p:sp>
        <p:nvSpPr>
          <p:cNvPr id="32" name="Text Placeholder 2"/>
          <p:cNvSpPr txBox="1">
            <a:spLocks/>
          </p:cNvSpPr>
          <p:nvPr/>
        </p:nvSpPr>
        <p:spPr>
          <a:xfrm>
            <a:off x="592401" y="4341988"/>
            <a:ext cx="2370730" cy="1713146"/>
          </a:xfrm>
          <a:prstGeom prst="rect">
            <a:avLst/>
          </a:prstGeom>
        </p:spPr>
        <p:txBody>
          <a:bodyPr vert="horz" lIns="91440" tIns="45720" rIns="91440" bIns="45720" rtlCol="0">
            <a:noAutofit/>
          </a:bodyPr>
          <a:lstStyle>
            <a:lvl1pPr marL="0" indent="0" algn="l" defTabSz="457200" rtl="0" eaLnBrk="1" latinLnBrk="0" hangingPunct="1">
              <a:spcBef>
                <a:spcPts val="0"/>
              </a:spcBef>
              <a:buClr>
                <a:schemeClr val="tx2"/>
              </a:buClr>
              <a:buSzPct val="120000"/>
              <a:buFont typeface="Arial"/>
              <a:buNone/>
              <a:defRPr sz="1400" kern="1200">
                <a:solidFill>
                  <a:schemeClr val="tx1"/>
                </a:solidFill>
                <a:latin typeface="+mn-lt"/>
                <a:ea typeface="+mn-ea"/>
                <a:cs typeface="+mn-cs"/>
              </a:defRPr>
            </a:lvl1pPr>
            <a:lvl2pPr marL="548640" indent="-182880" algn="l" defTabSz="457200" rtl="0" eaLnBrk="1" latinLnBrk="0" hangingPunct="1">
              <a:spcBef>
                <a:spcPts val="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ts val="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ts val="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ts val="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Clr>
                <a:srgbClr val="5C068C"/>
              </a:buClr>
              <a:buFont typeface="Arial"/>
              <a:buChar char="•"/>
              <a:defRPr/>
            </a:pPr>
            <a:r>
              <a:rPr lang="en-US" sz="1600" dirty="0">
                <a:solidFill>
                  <a:prstClr val="black"/>
                </a:solidFill>
                <a:latin typeface="Cambria" panose="02040503050406030204" pitchFamily="18" charset="0"/>
              </a:rPr>
              <a:t>Sinus problems</a:t>
            </a:r>
          </a:p>
          <a:p>
            <a:pPr marL="285750" indent="-285750">
              <a:buClr>
                <a:srgbClr val="5C068C"/>
              </a:buClr>
              <a:buFont typeface="Arial"/>
              <a:buChar char="•"/>
              <a:defRPr/>
            </a:pPr>
            <a:r>
              <a:rPr lang="en-US" sz="1600" dirty="0">
                <a:solidFill>
                  <a:prstClr val="black"/>
                </a:solidFill>
                <a:latin typeface="Cambria" panose="02040503050406030204" pitchFamily="18" charset="0"/>
              </a:rPr>
              <a:t>Pink eye</a:t>
            </a:r>
          </a:p>
          <a:p>
            <a:pPr marL="285750" indent="-285750">
              <a:buClr>
                <a:srgbClr val="5C068C"/>
              </a:buClr>
              <a:buFont typeface="Arial"/>
              <a:buChar char="•"/>
              <a:defRPr/>
            </a:pPr>
            <a:r>
              <a:rPr lang="en-US" sz="1600" dirty="0">
                <a:solidFill>
                  <a:prstClr val="black"/>
                </a:solidFill>
                <a:latin typeface="Cambria" panose="02040503050406030204" pitchFamily="18" charset="0"/>
              </a:rPr>
              <a:t>Bronchitis</a:t>
            </a:r>
          </a:p>
          <a:p>
            <a:pPr marL="285750" indent="-285750">
              <a:buClr>
                <a:srgbClr val="5C068C"/>
              </a:buClr>
              <a:buFont typeface="Arial"/>
              <a:buChar char="•"/>
              <a:defRPr/>
            </a:pPr>
            <a:r>
              <a:rPr lang="en-US" sz="1600" dirty="0">
                <a:solidFill>
                  <a:prstClr val="black"/>
                </a:solidFill>
                <a:latin typeface="Cambria" panose="02040503050406030204" pitchFamily="18" charset="0"/>
              </a:rPr>
              <a:t>Allergies</a:t>
            </a:r>
          </a:p>
          <a:p>
            <a:pPr marL="285750" indent="-285750">
              <a:buClr>
                <a:srgbClr val="5C068C"/>
              </a:buClr>
              <a:buFont typeface="Arial"/>
              <a:buChar char="•"/>
              <a:defRPr/>
            </a:pPr>
            <a:r>
              <a:rPr lang="en-US" sz="1600" dirty="0">
                <a:solidFill>
                  <a:prstClr val="black"/>
                </a:solidFill>
                <a:latin typeface="Cambria" panose="02040503050406030204" pitchFamily="18" charset="0"/>
              </a:rPr>
              <a:t>Flu</a:t>
            </a:r>
          </a:p>
          <a:p>
            <a:pPr marL="285750" indent="-285750">
              <a:buClr>
                <a:srgbClr val="5C068C"/>
              </a:buClr>
              <a:buFont typeface="Arial"/>
              <a:buChar char="•"/>
              <a:defRPr/>
            </a:pPr>
            <a:r>
              <a:rPr lang="en-US" sz="1600" dirty="0">
                <a:solidFill>
                  <a:prstClr val="black"/>
                </a:solidFill>
                <a:latin typeface="Cambria" panose="02040503050406030204" pitchFamily="18" charset="0"/>
              </a:rPr>
              <a:t>Cough</a:t>
            </a:r>
          </a:p>
        </p:txBody>
      </p:sp>
      <p:sp>
        <p:nvSpPr>
          <p:cNvPr id="33" name="Text Placeholder 4"/>
          <p:cNvSpPr txBox="1">
            <a:spLocks/>
          </p:cNvSpPr>
          <p:nvPr/>
        </p:nvSpPr>
        <p:spPr>
          <a:xfrm>
            <a:off x="2123055" y="3729582"/>
            <a:ext cx="2483816" cy="301791"/>
          </a:xfrm>
          <a:prstGeom prst="rect">
            <a:avLst/>
          </a:prstGeom>
        </p:spPr>
        <p:txBody>
          <a:bodyPr vert="horz" lIns="91440" tIns="45720" rIns="91440" bIns="45720" rtlCol="0">
            <a:noAutofit/>
          </a:bodyPr>
          <a:lstStyle>
            <a:lvl1pPr marL="0" indent="0" algn="l" defTabSz="457200" rtl="0" eaLnBrk="1" latinLnBrk="0" hangingPunct="1">
              <a:spcBef>
                <a:spcPts val="0"/>
              </a:spcBef>
              <a:buClr>
                <a:schemeClr val="tx2"/>
              </a:buClr>
              <a:buSzPct val="120000"/>
              <a:buFont typeface="Arial"/>
              <a:buNone/>
              <a:defRPr sz="1400" kern="1200">
                <a:solidFill>
                  <a:schemeClr val="tx1"/>
                </a:solidFill>
                <a:latin typeface="+mn-lt"/>
                <a:ea typeface="+mn-ea"/>
                <a:cs typeface="+mn-cs"/>
              </a:defRPr>
            </a:lvl1pPr>
            <a:lvl2pPr marL="548640" indent="-182880" algn="l" defTabSz="457200" rtl="0" eaLnBrk="1" latinLnBrk="0" hangingPunct="1">
              <a:spcBef>
                <a:spcPts val="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ts val="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ts val="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ts val="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5C068C"/>
              </a:buClr>
            </a:pPr>
            <a:r>
              <a:rPr lang="en-US" b="1" dirty="0">
                <a:solidFill>
                  <a:srgbClr val="5C068C"/>
                </a:solidFill>
                <a:latin typeface="Cambria" panose="02040503050406030204" pitchFamily="18" charset="0"/>
              </a:rPr>
              <a:t>TOP DIAGNOSES</a:t>
            </a:r>
          </a:p>
        </p:txBody>
      </p:sp>
      <p:sp>
        <p:nvSpPr>
          <p:cNvPr id="34" name="Text Placeholder 4"/>
          <p:cNvSpPr txBox="1">
            <a:spLocks/>
          </p:cNvSpPr>
          <p:nvPr/>
        </p:nvSpPr>
        <p:spPr>
          <a:xfrm>
            <a:off x="6096000" y="3753925"/>
            <a:ext cx="2772541" cy="301791"/>
          </a:xfrm>
          <a:prstGeom prst="rect">
            <a:avLst/>
          </a:prstGeom>
        </p:spPr>
        <p:txBody>
          <a:bodyPr vert="horz" lIns="91440" tIns="45720" rIns="91440" bIns="45720" rtlCol="0">
            <a:noAutofit/>
          </a:bodyPr>
          <a:lstStyle>
            <a:lvl1pPr marL="0" indent="0" algn="l" defTabSz="457200" rtl="0" eaLnBrk="1" latinLnBrk="0" hangingPunct="1">
              <a:spcBef>
                <a:spcPts val="0"/>
              </a:spcBef>
              <a:buClr>
                <a:schemeClr val="tx2"/>
              </a:buClr>
              <a:buSzPct val="120000"/>
              <a:buFont typeface="Arial"/>
              <a:buNone/>
              <a:defRPr sz="1400" kern="1200">
                <a:solidFill>
                  <a:schemeClr val="tx1"/>
                </a:solidFill>
                <a:latin typeface="+mn-lt"/>
                <a:ea typeface="+mn-ea"/>
                <a:cs typeface="+mn-cs"/>
              </a:defRPr>
            </a:lvl1pPr>
            <a:lvl2pPr marL="548640" indent="-182880" algn="l" defTabSz="457200" rtl="0" eaLnBrk="1" latinLnBrk="0" hangingPunct="1">
              <a:spcBef>
                <a:spcPts val="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ts val="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ts val="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ts val="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5C068C"/>
              </a:buClr>
            </a:pPr>
            <a:r>
              <a:rPr lang="en-US" b="1" dirty="0">
                <a:solidFill>
                  <a:srgbClr val="00B5E2"/>
                </a:solidFill>
                <a:latin typeface="Cambria" panose="02040503050406030204" pitchFamily="18" charset="0"/>
              </a:rPr>
              <a:t>PRESCRIPTIONS AS NEEDED</a:t>
            </a:r>
          </a:p>
        </p:txBody>
      </p:sp>
      <p:sp>
        <p:nvSpPr>
          <p:cNvPr id="35" name="Text Placeholder 2"/>
          <p:cNvSpPr txBox="1">
            <a:spLocks/>
          </p:cNvSpPr>
          <p:nvPr/>
        </p:nvSpPr>
        <p:spPr>
          <a:xfrm>
            <a:off x="4963442" y="4384680"/>
            <a:ext cx="4332958" cy="1757327"/>
          </a:xfrm>
          <a:prstGeom prst="rect">
            <a:avLst/>
          </a:prstGeom>
        </p:spPr>
        <p:txBody>
          <a:bodyPr vert="horz" lIns="91440" tIns="45720" rIns="91440" bIns="45720" rtlCol="0">
            <a:noAutofit/>
          </a:bodyPr>
          <a:lstStyle>
            <a:lvl1pPr marL="0" indent="0" algn="l" defTabSz="457200" rtl="0" eaLnBrk="1" latinLnBrk="0" hangingPunct="1">
              <a:spcBef>
                <a:spcPts val="0"/>
              </a:spcBef>
              <a:buClr>
                <a:schemeClr val="tx2"/>
              </a:buClr>
              <a:buSzPct val="120000"/>
              <a:buFont typeface="Arial"/>
              <a:buNone/>
              <a:defRPr sz="1400" kern="1200">
                <a:solidFill>
                  <a:schemeClr val="tx1"/>
                </a:solidFill>
                <a:latin typeface="+mn-lt"/>
                <a:ea typeface="+mn-ea"/>
                <a:cs typeface="+mn-cs"/>
              </a:defRPr>
            </a:lvl1pPr>
            <a:lvl2pPr marL="548640" indent="-182880" algn="l" defTabSz="457200" rtl="0" eaLnBrk="1" latinLnBrk="0" hangingPunct="1">
              <a:spcBef>
                <a:spcPts val="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ts val="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ts val="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ts val="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Clr>
                <a:srgbClr val="00B5E2"/>
              </a:buClr>
              <a:buFont typeface="Arial"/>
              <a:buChar char="•"/>
              <a:defRPr/>
            </a:pPr>
            <a:r>
              <a:rPr lang="en-US" sz="1600" dirty="0">
                <a:solidFill>
                  <a:prstClr val="black"/>
                </a:solidFill>
                <a:latin typeface="Cambria" panose="02040503050406030204" pitchFamily="18" charset="0"/>
              </a:rPr>
              <a:t>No controlled substances, psychiatric or lifestyle drugs</a:t>
            </a:r>
          </a:p>
          <a:p>
            <a:pPr marL="285750" indent="-285750">
              <a:buClr>
                <a:srgbClr val="00B5E2"/>
              </a:buClr>
              <a:buFont typeface="Arial"/>
              <a:buChar char="•"/>
              <a:defRPr/>
            </a:pPr>
            <a:r>
              <a:rPr lang="en-US" sz="1600" dirty="0">
                <a:solidFill>
                  <a:prstClr val="black"/>
                </a:solidFill>
                <a:latin typeface="Cambria" panose="02040503050406030204" pitchFamily="18" charset="0"/>
              </a:rPr>
              <a:t>Member convenience through e-prescribing</a:t>
            </a:r>
          </a:p>
          <a:p>
            <a:pPr marL="285750" indent="-285750">
              <a:buClr>
                <a:srgbClr val="00B5E2"/>
              </a:buClr>
              <a:buFont typeface="Arial"/>
              <a:buChar char="•"/>
            </a:pPr>
            <a:r>
              <a:rPr lang="en-US" sz="1600" dirty="0">
                <a:solidFill>
                  <a:prstClr val="black"/>
                </a:solidFill>
                <a:latin typeface="Cambria" panose="02040503050406030204" pitchFamily="18" charset="0"/>
              </a:rPr>
              <a:t>Appropriate prescribing following CDC guidelines</a:t>
            </a:r>
          </a:p>
          <a:p>
            <a:pPr>
              <a:buClr>
                <a:srgbClr val="00B5E2"/>
              </a:buClr>
              <a:defRPr/>
            </a:pPr>
            <a:endParaRPr lang="en-US" sz="1600" dirty="0">
              <a:solidFill>
                <a:prstClr val="black"/>
              </a:solidFill>
              <a:latin typeface="Cambria" panose="02040503050406030204" pitchFamily="18" charset="0"/>
            </a:endParaRPr>
          </a:p>
        </p:txBody>
      </p:sp>
      <p:sp>
        <p:nvSpPr>
          <p:cNvPr id="8" name="Rectangle 7"/>
          <p:cNvSpPr/>
          <p:nvPr/>
        </p:nvSpPr>
        <p:spPr>
          <a:xfrm>
            <a:off x="9494520" y="1300831"/>
            <a:ext cx="2576329" cy="316635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1900" dirty="0">
                <a:solidFill>
                  <a:schemeClr val="bg1"/>
                </a:solidFill>
                <a:latin typeface="Cambria" panose="02040503050406030204" pitchFamily="18" charset="0"/>
                <a:ea typeface="Cambria" panose="02040503050406030204" pitchFamily="18" charset="0"/>
              </a:rPr>
              <a:t>This benefit is meant to </a:t>
            </a:r>
            <a:r>
              <a:rPr lang="en-US" sz="1900" i="1" dirty="0">
                <a:solidFill>
                  <a:schemeClr val="bg1"/>
                </a:solidFill>
                <a:latin typeface="Cambria" panose="02040503050406030204" pitchFamily="18" charset="0"/>
                <a:ea typeface="Cambria" panose="02040503050406030204" pitchFamily="18" charset="0"/>
              </a:rPr>
              <a:t>supplement</a:t>
            </a:r>
            <a:r>
              <a:rPr lang="en-US" sz="1900" dirty="0">
                <a:solidFill>
                  <a:schemeClr val="bg1"/>
                </a:solidFill>
                <a:latin typeface="Cambria" panose="02040503050406030204" pitchFamily="18" charset="0"/>
                <a:ea typeface="Cambria" panose="02040503050406030204" pitchFamily="18" charset="0"/>
              </a:rPr>
              <a:t> an ongoing relationship with a PCP and be used as an alternative to Urgent Care.  Please make sure you share your Teladoc records with your PCP!</a:t>
            </a:r>
          </a:p>
        </p:txBody>
      </p:sp>
      <p:sp>
        <p:nvSpPr>
          <p:cNvPr id="36" name="Text Placeholder 2"/>
          <p:cNvSpPr txBox="1">
            <a:spLocks/>
          </p:cNvSpPr>
          <p:nvPr/>
        </p:nvSpPr>
        <p:spPr>
          <a:xfrm>
            <a:off x="2446168" y="4364078"/>
            <a:ext cx="2059891" cy="1713146"/>
          </a:xfrm>
          <a:prstGeom prst="rect">
            <a:avLst/>
          </a:prstGeom>
        </p:spPr>
        <p:txBody>
          <a:bodyPr vert="horz" lIns="91440" tIns="45720" rIns="91440" bIns="45720" rtlCol="0">
            <a:noAutofit/>
          </a:bodyPr>
          <a:lstStyle>
            <a:lvl1pPr marL="0" indent="0" algn="l" defTabSz="457200" rtl="0" eaLnBrk="1" latinLnBrk="0" hangingPunct="1">
              <a:spcBef>
                <a:spcPts val="0"/>
              </a:spcBef>
              <a:buClr>
                <a:schemeClr val="tx2"/>
              </a:buClr>
              <a:buSzPct val="120000"/>
              <a:buFont typeface="Arial"/>
              <a:buNone/>
              <a:defRPr sz="1400" kern="1200">
                <a:solidFill>
                  <a:schemeClr val="tx1"/>
                </a:solidFill>
                <a:latin typeface="+mn-lt"/>
                <a:ea typeface="+mn-ea"/>
                <a:cs typeface="+mn-cs"/>
              </a:defRPr>
            </a:lvl1pPr>
            <a:lvl2pPr marL="548640" indent="-182880" algn="l" defTabSz="457200" rtl="0" eaLnBrk="1" latinLnBrk="0" hangingPunct="1">
              <a:spcBef>
                <a:spcPts val="0"/>
              </a:spcBef>
              <a:buFont typeface="Arial"/>
              <a:buChar char="•"/>
              <a:defRPr sz="1400" kern="1200">
                <a:solidFill>
                  <a:schemeClr val="tx1"/>
                </a:solidFill>
                <a:latin typeface="+mn-lt"/>
                <a:ea typeface="+mn-ea"/>
                <a:cs typeface="+mn-cs"/>
              </a:defRPr>
            </a:lvl2pPr>
            <a:lvl3pPr marL="1143000" indent="-228600" algn="l" defTabSz="457200" rtl="0" eaLnBrk="1" latinLnBrk="0" hangingPunct="1">
              <a:spcBef>
                <a:spcPts val="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ts val="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ts val="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Clr>
                <a:srgbClr val="5C068C"/>
              </a:buClr>
              <a:buFont typeface="Arial"/>
              <a:buChar char="•"/>
            </a:pPr>
            <a:r>
              <a:rPr lang="en-US" sz="1600" dirty="0">
                <a:solidFill>
                  <a:prstClr val="black"/>
                </a:solidFill>
                <a:latin typeface="Cambria" panose="02040503050406030204" pitchFamily="18" charset="0"/>
              </a:rPr>
              <a:t>Ear infection</a:t>
            </a:r>
          </a:p>
          <a:p>
            <a:pPr marL="285750" indent="-285750">
              <a:buClr>
                <a:srgbClr val="5C068C"/>
              </a:buClr>
              <a:buFont typeface="Arial"/>
              <a:buChar char="•"/>
              <a:defRPr/>
            </a:pPr>
            <a:r>
              <a:rPr lang="en-US" sz="1600" dirty="0">
                <a:solidFill>
                  <a:prstClr val="black"/>
                </a:solidFill>
                <a:latin typeface="Cambria" panose="02040503050406030204" pitchFamily="18" charset="0"/>
              </a:rPr>
              <a:t>Urinary tract infection</a:t>
            </a:r>
          </a:p>
          <a:p>
            <a:pPr marL="285750" indent="-285750">
              <a:buClr>
                <a:srgbClr val="5C068C"/>
              </a:buClr>
              <a:buFont typeface="Arial"/>
              <a:buChar char="•"/>
              <a:defRPr/>
            </a:pPr>
            <a:r>
              <a:rPr lang="en-US" sz="1600" dirty="0">
                <a:solidFill>
                  <a:prstClr val="black"/>
                </a:solidFill>
                <a:latin typeface="Cambria" panose="02040503050406030204" pitchFamily="18" charset="0"/>
              </a:rPr>
              <a:t>Upper respiratory infection</a:t>
            </a:r>
          </a:p>
          <a:p>
            <a:pPr marL="285750" indent="-285750">
              <a:buClr>
                <a:srgbClr val="5C068C"/>
              </a:buClr>
              <a:buFont typeface="Arial"/>
              <a:buChar char="•"/>
              <a:defRPr/>
            </a:pPr>
            <a:r>
              <a:rPr lang="en-US" sz="1600" dirty="0">
                <a:solidFill>
                  <a:prstClr val="black"/>
                </a:solidFill>
                <a:latin typeface="Cambria" panose="02040503050406030204" pitchFamily="18" charset="0"/>
              </a:rPr>
              <a:t>Nasal congestion</a:t>
            </a:r>
          </a:p>
        </p:txBody>
      </p:sp>
      <p:grpSp>
        <p:nvGrpSpPr>
          <p:cNvPr id="37" name="Group 36"/>
          <p:cNvGrpSpPr/>
          <p:nvPr/>
        </p:nvGrpSpPr>
        <p:grpSpPr>
          <a:xfrm>
            <a:off x="5091587" y="3657456"/>
            <a:ext cx="645728" cy="552781"/>
            <a:chOff x="1761068" y="1981512"/>
            <a:chExt cx="419101" cy="358775"/>
          </a:xfrm>
        </p:grpSpPr>
        <p:sp>
          <p:nvSpPr>
            <p:cNvPr id="38" name="Freeform 7"/>
            <p:cNvSpPr>
              <a:spLocks/>
            </p:cNvSpPr>
            <p:nvPr/>
          </p:nvSpPr>
          <p:spPr bwMode="auto">
            <a:xfrm>
              <a:off x="1996018" y="2183124"/>
              <a:ext cx="73025" cy="157163"/>
            </a:xfrm>
            <a:custGeom>
              <a:avLst/>
              <a:gdLst>
                <a:gd name="T0" fmla="*/ 38 w 76"/>
                <a:gd name="T1" fmla="*/ 164 h 164"/>
                <a:gd name="T2" fmla="*/ 38 w 76"/>
                <a:gd name="T3" fmla="*/ 164 h 164"/>
                <a:gd name="T4" fmla="*/ 0 w 76"/>
                <a:gd name="T5" fmla="*/ 126 h 164"/>
                <a:gd name="T6" fmla="*/ 0 w 76"/>
                <a:gd name="T7" fmla="*/ 38 h 164"/>
                <a:gd name="T8" fmla="*/ 38 w 76"/>
                <a:gd name="T9" fmla="*/ 0 h 164"/>
                <a:gd name="T10" fmla="*/ 76 w 76"/>
                <a:gd name="T11" fmla="*/ 38 h 164"/>
                <a:gd name="T12" fmla="*/ 76 w 76"/>
                <a:gd name="T13" fmla="*/ 126 h 164"/>
                <a:gd name="T14" fmla="*/ 38 w 76"/>
                <a:gd name="T15" fmla="*/ 16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64">
                  <a:moveTo>
                    <a:pt x="38" y="164"/>
                  </a:moveTo>
                  <a:cubicBezTo>
                    <a:pt x="38" y="164"/>
                    <a:pt x="38" y="164"/>
                    <a:pt x="38" y="164"/>
                  </a:cubicBezTo>
                  <a:cubicBezTo>
                    <a:pt x="17" y="164"/>
                    <a:pt x="0" y="147"/>
                    <a:pt x="0" y="126"/>
                  </a:cubicBezTo>
                  <a:cubicBezTo>
                    <a:pt x="0" y="38"/>
                    <a:pt x="0" y="38"/>
                    <a:pt x="0" y="38"/>
                  </a:cubicBezTo>
                  <a:cubicBezTo>
                    <a:pt x="0" y="17"/>
                    <a:pt x="17" y="0"/>
                    <a:pt x="38" y="0"/>
                  </a:cubicBezTo>
                  <a:cubicBezTo>
                    <a:pt x="59" y="0"/>
                    <a:pt x="76" y="17"/>
                    <a:pt x="76" y="38"/>
                  </a:cubicBezTo>
                  <a:cubicBezTo>
                    <a:pt x="76" y="126"/>
                    <a:pt x="76" y="126"/>
                    <a:pt x="76" y="126"/>
                  </a:cubicBezTo>
                  <a:cubicBezTo>
                    <a:pt x="76" y="147"/>
                    <a:pt x="59" y="164"/>
                    <a:pt x="38" y="164"/>
                  </a:cubicBezTo>
                  <a:close/>
                </a:path>
              </a:pathLst>
            </a:custGeom>
            <a:noFill/>
            <a:ln w="19050" cap="flat" cmpd="sng">
              <a:solidFill>
                <a:srgbClr val="00B5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defTabSz="914400">
                <a:defRPr/>
              </a:pPr>
              <a:endParaRPr lang="en-US" sz="1800" kern="0" dirty="0">
                <a:solidFill>
                  <a:srgbClr val="505050"/>
                </a:solidFill>
                <a:latin typeface="Arial"/>
              </a:endParaRPr>
            </a:p>
          </p:txBody>
        </p:sp>
        <p:sp>
          <p:nvSpPr>
            <p:cNvPr id="39" name="Line 8"/>
            <p:cNvSpPr>
              <a:spLocks noChangeShapeType="1"/>
            </p:cNvSpPr>
            <p:nvPr/>
          </p:nvSpPr>
          <p:spPr bwMode="auto">
            <a:xfrm>
              <a:off x="1996018" y="2262499"/>
              <a:ext cx="73025" cy="0"/>
            </a:xfrm>
            <a:prstGeom prst="line">
              <a:avLst/>
            </a:prstGeom>
            <a:noFill/>
            <a:ln w="19050" cap="flat" cmpd="sng">
              <a:solidFill>
                <a:srgbClr val="00B5E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pPr defTabSz="914400">
                <a:defRPr/>
              </a:pPr>
              <a:endParaRPr lang="en-US" sz="1800" kern="0" dirty="0">
                <a:solidFill>
                  <a:srgbClr val="505050"/>
                </a:solidFill>
                <a:latin typeface="Arial"/>
              </a:endParaRPr>
            </a:p>
          </p:txBody>
        </p:sp>
        <p:sp>
          <p:nvSpPr>
            <p:cNvPr id="40" name="Freeform 9"/>
            <p:cNvSpPr>
              <a:spLocks/>
            </p:cNvSpPr>
            <p:nvPr/>
          </p:nvSpPr>
          <p:spPr bwMode="auto">
            <a:xfrm>
              <a:off x="2076981" y="2167249"/>
              <a:ext cx="103188" cy="163513"/>
            </a:xfrm>
            <a:custGeom>
              <a:avLst/>
              <a:gdLst>
                <a:gd name="T0" fmla="*/ 33 w 107"/>
                <a:gd name="T1" fmla="*/ 163 h 169"/>
                <a:gd name="T2" fmla="*/ 33 w 107"/>
                <a:gd name="T3" fmla="*/ 163 h 169"/>
                <a:gd name="T4" fmla="*/ 6 w 107"/>
                <a:gd name="T5" fmla="*/ 117 h 169"/>
                <a:gd name="T6" fmla="*/ 28 w 107"/>
                <a:gd name="T7" fmla="*/ 32 h 169"/>
                <a:gd name="T8" fmla="*/ 74 w 107"/>
                <a:gd name="T9" fmla="*/ 5 h 169"/>
                <a:gd name="T10" fmla="*/ 102 w 107"/>
                <a:gd name="T11" fmla="*/ 52 h 169"/>
                <a:gd name="T12" fmla="*/ 80 w 107"/>
                <a:gd name="T13" fmla="*/ 136 h 169"/>
                <a:gd name="T14" fmla="*/ 33 w 107"/>
                <a:gd name="T15" fmla="*/ 163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69">
                  <a:moveTo>
                    <a:pt x="33" y="163"/>
                  </a:moveTo>
                  <a:cubicBezTo>
                    <a:pt x="33" y="163"/>
                    <a:pt x="33" y="163"/>
                    <a:pt x="33" y="163"/>
                  </a:cubicBezTo>
                  <a:cubicBezTo>
                    <a:pt x="13" y="158"/>
                    <a:pt x="0" y="137"/>
                    <a:pt x="6" y="117"/>
                  </a:cubicBezTo>
                  <a:cubicBezTo>
                    <a:pt x="28" y="32"/>
                    <a:pt x="28" y="32"/>
                    <a:pt x="28" y="32"/>
                  </a:cubicBezTo>
                  <a:cubicBezTo>
                    <a:pt x="33" y="12"/>
                    <a:pt x="54" y="0"/>
                    <a:pt x="74" y="5"/>
                  </a:cubicBezTo>
                  <a:cubicBezTo>
                    <a:pt x="95" y="10"/>
                    <a:pt x="107" y="31"/>
                    <a:pt x="102" y="52"/>
                  </a:cubicBezTo>
                  <a:cubicBezTo>
                    <a:pt x="80" y="136"/>
                    <a:pt x="80" y="136"/>
                    <a:pt x="80" y="136"/>
                  </a:cubicBezTo>
                  <a:cubicBezTo>
                    <a:pt x="74" y="156"/>
                    <a:pt x="53" y="169"/>
                    <a:pt x="33" y="163"/>
                  </a:cubicBezTo>
                  <a:close/>
                </a:path>
              </a:pathLst>
            </a:custGeom>
            <a:noFill/>
            <a:ln w="19050" cap="flat" cmpd="sng">
              <a:solidFill>
                <a:srgbClr val="00B5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defTabSz="914400">
                <a:defRPr/>
              </a:pPr>
              <a:endParaRPr lang="en-US" sz="1800" kern="0" dirty="0">
                <a:solidFill>
                  <a:srgbClr val="505050"/>
                </a:solidFill>
                <a:latin typeface="Arial"/>
              </a:endParaRPr>
            </a:p>
          </p:txBody>
        </p:sp>
        <p:sp>
          <p:nvSpPr>
            <p:cNvPr id="41" name="Line 10"/>
            <p:cNvSpPr>
              <a:spLocks noChangeShapeType="1"/>
            </p:cNvSpPr>
            <p:nvPr/>
          </p:nvSpPr>
          <p:spPr bwMode="auto">
            <a:xfrm>
              <a:off x="2092856" y="2240274"/>
              <a:ext cx="71438" cy="17463"/>
            </a:xfrm>
            <a:prstGeom prst="line">
              <a:avLst/>
            </a:prstGeom>
            <a:noFill/>
            <a:ln w="19050" cap="flat" cmpd="sng">
              <a:solidFill>
                <a:srgbClr val="00B5E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pPr defTabSz="914400">
                <a:defRPr/>
              </a:pPr>
              <a:endParaRPr lang="en-US" sz="1800" kern="0" dirty="0">
                <a:solidFill>
                  <a:srgbClr val="505050"/>
                </a:solidFill>
                <a:latin typeface="Arial"/>
              </a:endParaRPr>
            </a:p>
          </p:txBody>
        </p:sp>
        <p:sp>
          <p:nvSpPr>
            <p:cNvPr id="42" name="Freeform 11"/>
            <p:cNvSpPr>
              <a:spLocks/>
            </p:cNvSpPr>
            <p:nvPr/>
          </p:nvSpPr>
          <p:spPr bwMode="auto">
            <a:xfrm>
              <a:off x="1769006" y="1981512"/>
              <a:ext cx="174625" cy="69850"/>
            </a:xfrm>
            <a:custGeom>
              <a:avLst/>
              <a:gdLst>
                <a:gd name="T0" fmla="*/ 174 w 182"/>
                <a:gd name="T1" fmla="*/ 74 h 74"/>
                <a:gd name="T2" fmla="*/ 7 w 182"/>
                <a:gd name="T3" fmla="*/ 74 h 74"/>
                <a:gd name="T4" fmla="*/ 0 w 182"/>
                <a:gd name="T5" fmla="*/ 66 h 74"/>
                <a:gd name="T6" fmla="*/ 0 w 182"/>
                <a:gd name="T7" fmla="*/ 8 h 74"/>
                <a:gd name="T8" fmla="*/ 7 w 182"/>
                <a:gd name="T9" fmla="*/ 0 h 74"/>
                <a:gd name="T10" fmla="*/ 174 w 182"/>
                <a:gd name="T11" fmla="*/ 0 h 74"/>
                <a:gd name="T12" fmla="*/ 182 w 182"/>
                <a:gd name="T13" fmla="*/ 8 h 74"/>
                <a:gd name="T14" fmla="*/ 182 w 182"/>
                <a:gd name="T15" fmla="*/ 66 h 74"/>
                <a:gd name="T16" fmla="*/ 174 w 182"/>
                <a:gd name="T17"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74">
                  <a:moveTo>
                    <a:pt x="174" y="74"/>
                  </a:moveTo>
                  <a:cubicBezTo>
                    <a:pt x="7" y="74"/>
                    <a:pt x="7" y="74"/>
                    <a:pt x="7" y="74"/>
                  </a:cubicBezTo>
                  <a:cubicBezTo>
                    <a:pt x="3" y="74"/>
                    <a:pt x="0" y="70"/>
                    <a:pt x="0" y="66"/>
                  </a:cubicBezTo>
                  <a:cubicBezTo>
                    <a:pt x="0" y="8"/>
                    <a:pt x="0" y="8"/>
                    <a:pt x="0" y="8"/>
                  </a:cubicBezTo>
                  <a:cubicBezTo>
                    <a:pt x="0" y="4"/>
                    <a:pt x="3" y="0"/>
                    <a:pt x="7" y="0"/>
                  </a:cubicBezTo>
                  <a:cubicBezTo>
                    <a:pt x="174" y="0"/>
                    <a:pt x="174" y="0"/>
                    <a:pt x="174" y="0"/>
                  </a:cubicBezTo>
                  <a:cubicBezTo>
                    <a:pt x="178" y="0"/>
                    <a:pt x="182" y="4"/>
                    <a:pt x="182" y="8"/>
                  </a:cubicBezTo>
                  <a:cubicBezTo>
                    <a:pt x="182" y="66"/>
                    <a:pt x="182" y="66"/>
                    <a:pt x="182" y="66"/>
                  </a:cubicBezTo>
                  <a:cubicBezTo>
                    <a:pt x="182" y="70"/>
                    <a:pt x="178" y="74"/>
                    <a:pt x="174" y="74"/>
                  </a:cubicBezTo>
                  <a:close/>
                </a:path>
              </a:pathLst>
            </a:custGeom>
            <a:noFill/>
            <a:ln w="19050" cap="flat" cmpd="sng">
              <a:solidFill>
                <a:srgbClr val="00B5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defTabSz="914400">
                <a:defRPr/>
              </a:pPr>
              <a:endParaRPr lang="en-US" sz="1800" kern="0" dirty="0">
                <a:solidFill>
                  <a:srgbClr val="505050"/>
                </a:solidFill>
                <a:latin typeface="Arial"/>
              </a:endParaRPr>
            </a:p>
          </p:txBody>
        </p:sp>
        <p:sp>
          <p:nvSpPr>
            <p:cNvPr id="43" name="Freeform 12"/>
            <p:cNvSpPr>
              <a:spLocks/>
            </p:cNvSpPr>
            <p:nvPr/>
          </p:nvSpPr>
          <p:spPr bwMode="auto">
            <a:xfrm>
              <a:off x="1761068" y="2051362"/>
              <a:ext cx="192088" cy="265113"/>
            </a:xfrm>
            <a:custGeom>
              <a:avLst/>
              <a:gdLst>
                <a:gd name="T0" fmla="*/ 176 w 200"/>
                <a:gd name="T1" fmla="*/ 0 h 274"/>
                <a:gd name="T2" fmla="*/ 24 w 200"/>
                <a:gd name="T3" fmla="*/ 0 h 274"/>
                <a:gd name="T4" fmla="*/ 0 w 200"/>
                <a:gd name="T5" fmla="*/ 50 h 274"/>
                <a:gd name="T6" fmla="*/ 0 w 200"/>
                <a:gd name="T7" fmla="*/ 209 h 274"/>
                <a:gd name="T8" fmla="*/ 65 w 200"/>
                <a:gd name="T9" fmla="*/ 274 h 274"/>
                <a:gd name="T10" fmla="*/ 134 w 200"/>
                <a:gd name="T11" fmla="*/ 274 h 274"/>
                <a:gd name="T12" fmla="*/ 200 w 200"/>
                <a:gd name="T13" fmla="*/ 209 h 274"/>
                <a:gd name="T14" fmla="*/ 200 w 200"/>
                <a:gd name="T15" fmla="*/ 50 h 274"/>
                <a:gd name="T16" fmla="*/ 176 w 200"/>
                <a:gd name="T17"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74">
                  <a:moveTo>
                    <a:pt x="176" y="0"/>
                  </a:moveTo>
                  <a:cubicBezTo>
                    <a:pt x="24" y="0"/>
                    <a:pt x="24" y="0"/>
                    <a:pt x="24" y="0"/>
                  </a:cubicBezTo>
                  <a:cubicBezTo>
                    <a:pt x="9" y="12"/>
                    <a:pt x="0" y="30"/>
                    <a:pt x="0" y="50"/>
                  </a:cubicBezTo>
                  <a:cubicBezTo>
                    <a:pt x="0" y="209"/>
                    <a:pt x="0" y="209"/>
                    <a:pt x="0" y="209"/>
                  </a:cubicBezTo>
                  <a:cubicBezTo>
                    <a:pt x="0" y="245"/>
                    <a:pt x="29" y="274"/>
                    <a:pt x="65" y="274"/>
                  </a:cubicBezTo>
                  <a:cubicBezTo>
                    <a:pt x="134" y="274"/>
                    <a:pt x="134" y="274"/>
                    <a:pt x="134" y="274"/>
                  </a:cubicBezTo>
                  <a:cubicBezTo>
                    <a:pt x="170" y="274"/>
                    <a:pt x="200" y="245"/>
                    <a:pt x="200" y="209"/>
                  </a:cubicBezTo>
                  <a:cubicBezTo>
                    <a:pt x="200" y="50"/>
                    <a:pt x="200" y="50"/>
                    <a:pt x="200" y="50"/>
                  </a:cubicBezTo>
                  <a:cubicBezTo>
                    <a:pt x="200" y="30"/>
                    <a:pt x="190" y="12"/>
                    <a:pt x="176" y="0"/>
                  </a:cubicBezTo>
                  <a:close/>
                </a:path>
              </a:pathLst>
            </a:custGeom>
            <a:noFill/>
            <a:ln w="19050" cap="flat" cmpd="sng">
              <a:solidFill>
                <a:srgbClr val="00B5E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defTabSz="914400">
                <a:defRPr/>
              </a:pPr>
              <a:endParaRPr lang="en-US" sz="1800" kern="0" dirty="0">
                <a:solidFill>
                  <a:srgbClr val="505050"/>
                </a:solidFill>
                <a:latin typeface="Arial"/>
              </a:endParaRPr>
            </a:p>
          </p:txBody>
        </p:sp>
        <p:sp>
          <p:nvSpPr>
            <p:cNvPr id="44" name="Line 15"/>
            <p:cNvSpPr>
              <a:spLocks noChangeShapeType="1"/>
            </p:cNvSpPr>
            <p:nvPr/>
          </p:nvSpPr>
          <p:spPr bwMode="auto">
            <a:xfrm>
              <a:off x="1769006" y="2029137"/>
              <a:ext cx="128588" cy="0"/>
            </a:xfrm>
            <a:prstGeom prst="line">
              <a:avLst/>
            </a:prstGeom>
            <a:noFill/>
            <a:ln w="19050" cap="flat" cmpd="sng">
              <a:solidFill>
                <a:srgbClr val="00B5E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pPr defTabSz="914400">
                <a:defRPr/>
              </a:pPr>
              <a:endParaRPr lang="en-US" sz="1800" kern="0" dirty="0">
                <a:solidFill>
                  <a:srgbClr val="505050"/>
                </a:solidFill>
                <a:latin typeface="Arial"/>
              </a:endParaRPr>
            </a:p>
          </p:txBody>
        </p:sp>
        <p:sp>
          <p:nvSpPr>
            <p:cNvPr id="45" name="Line 16"/>
            <p:cNvSpPr>
              <a:spLocks noChangeShapeType="1"/>
            </p:cNvSpPr>
            <p:nvPr/>
          </p:nvSpPr>
          <p:spPr bwMode="auto">
            <a:xfrm flipH="1">
              <a:off x="1897593" y="2002149"/>
              <a:ext cx="41275" cy="0"/>
            </a:xfrm>
            <a:prstGeom prst="line">
              <a:avLst/>
            </a:prstGeom>
            <a:noFill/>
            <a:ln w="19050" cap="flat" cmpd="sng">
              <a:solidFill>
                <a:srgbClr val="00B5E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noAutofit/>
            </a:bodyPr>
            <a:lstStyle/>
            <a:p>
              <a:pPr defTabSz="914400">
                <a:defRPr/>
              </a:pPr>
              <a:endParaRPr lang="en-US" sz="1800" kern="0" dirty="0">
                <a:solidFill>
                  <a:srgbClr val="505050"/>
                </a:solidFill>
                <a:latin typeface="Arial"/>
              </a:endParaRPr>
            </a:p>
          </p:txBody>
        </p:sp>
      </p:grpSp>
      <p:grpSp>
        <p:nvGrpSpPr>
          <p:cNvPr id="46" name="Group 45"/>
          <p:cNvGrpSpPr/>
          <p:nvPr/>
        </p:nvGrpSpPr>
        <p:grpSpPr>
          <a:xfrm>
            <a:off x="1195644" y="3655232"/>
            <a:ext cx="555437" cy="494519"/>
            <a:chOff x="4667250" y="2009775"/>
            <a:chExt cx="492125" cy="438151"/>
          </a:xfrm>
        </p:grpSpPr>
        <p:sp>
          <p:nvSpPr>
            <p:cNvPr id="47" name="Rectangle 233"/>
            <p:cNvSpPr>
              <a:spLocks noChangeArrowheads="1"/>
            </p:cNvSpPr>
            <p:nvPr/>
          </p:nvSpPr>
          <p:spPr bwMode="auto">
            <a:xfrm>
              <a:off x="4667250" y="2065338"/>
              <a:ext cx="492125" cy="382588"/>
            </a:xfrm>
            <a:prstGeom prst="rect">
              <a:avLst/>
            </a:prstGeom>
            <a:noFill/>
            <a:ln w="19050" cap="rnd" cmpd="sng">
              <a:solidFill>
                <a:srgbClr val="5C06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defTabSz="914400">
                <a:defRPr/>
              </a:pPr>
              <a:endParaRPr lang="en-US" sz="1800" kern="0" dirty="0">
                <a:solidFill>
                  <a:srgbClr val="505050"/>
                </a:solidFill>
                <a:latin typeface="Arial"/>
              </a:endParaRPr>
            </a:p>
          </p:txBody>
        </p:sp>
        <p:sp>
          <p:nvSpPr>
            <p:cNvPr id="48" name="Rectangle 234"/>
            <p:cNvSpPr>
              <a:spLocks noChangeArrowheads="1"/>
            </p:cNvSpPr>
            <p:nvPr/>
          </p:nvSpPr>
          <p:spPr bwMode="auto">
            <a:xfrm>
              <a:off x="5068888" y="2046288"/>
              <a:ext cx="17463" cy="19050"/>
            </a:xfrm>
            <a:prstGeom prst="rect">
              <a:avLst/>
            </a:prstGeom>
            <a:noFill/>
            <a:ln w="19050" cap="rnd" cmpd="sng">
              <a:solidFill>
                <a:srgbClr val="5C06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defTabSz="914400">
                <a:defRPr/>
              </a:pPr>
              <a:endParaRPr lang="en-US" sz="1800" kern="0" dirty="0">
                <a:solidFill>
                  <a:srgbClr val="505050"/>
                </a:solidFill>
                <a:latin typeface="Arial"/>
              </a:endParaRPr>
            </a:p>
          </p:txBody>
        </p:sp>
        <p:sp>
          <p:nvSpPr>
            <p:cNvPr id="49" name="Rectangle 235"/>
            <p:cNvSpPr>
              <a:spLocks noChangeArrowheads="1"/>
            </p:cNvSpPr>
            <p:nvPr/>
          </p:nvSpPr>
          <p:spPr bwMode="auto">
            <a:xfrm>
              <a:off x="4740275" y="2046288"/>
              <a:ext cx="17463" cy="19050"/>
            </a:xfrm>
            <a:prstGeom prst="rect">
              <a:avLst/>
            </a:prstGeom>
            <a:noFill/>
            <a:ln w="19050" cap="rnd" cmpd="sng">
              <a:solidFill>
                <a:srgbClr val="5C06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defTabSz="914400">
                <a:defRPr/>
              </a:pPr>
              <a:endParaRPr lang="en-US" sz="1800" kern="0" dirty="0">
                <a:solidFill>
                  <a:srgbClr val="505050"/>
                </a:solidFill>
                <a:latin typeface="Arial"/>
              </a:endParaRPr>
            </a:p>
          </p:txBody>
        </p:sp>
        <p:sp>
          <p:nvSpPr>
            <p:cNvPr id="50" name="Freeform 236"/>
            <p:cNvSpPr>
              <a:spLocks/>
            </p:cNvSpPr>
            <p:nvPr/>
          </p:nvSpPr>
          <p:spPr bwMode="auto">
            <a:xfrm>
              <a:off x="4849813" y="2009775"/>
              <a:ext cx="127000" cy="26988"/>
            </a:xfrm>
            <a:custGeom>
              <a:avLst/>
              <a:gdLst>
                <a:gd name="T0" fmla="*/ 56 w 56"/>
                <a:gd name="T1" fmla="*/ 12 h 12"/>
                <a:gd name="T2" fmla="*/ 44 w 56"/>
                <a:gd name="T3" fmla="*/ 0 h 12"/>
                <a:gd name="T4" fmla="*/ 12 w 56"/>
                <a:gd name="T5" fmla="*/ 0 h 12"/>
                <a:gd name="T6" fmla="*/ 0 w 56"/>
                <a:gd name="T7" fmla="*/ 12 h 12"/>
              </a:gdLst>
              <a:ahLst/>
              <a:cxnLst>
                <a:cxn ang="0">
                  <a:pos x="T0" y="T1"/>
                </a:cxn>
                <a:cxn ang="0">
                  <a:pos x="T2" y="T3"/>
                </a:cxn>
                <a:cxn ang="0">
                  <a:pos x="T4" y="T5"/>
                </a:cxn>
                <a:cxn ang="0">
                  <a:pos x="T6" y="T7"/>
                </a:cxn>
              </a:cxnLst>
              <a:rect l="0" t="0" r="r" b="b"/>
              <a:pathLst>
                <a:path w="56" h="12">
                  <a:moveTo>
                    <a:pt x="56" y="12"/>
                  </a:moveTo>
                  <a:cubicBezTo>
                    <a:pt x="56" y="5"/>
                    <a:pt x="51" y="0"/>
                    <a:pt x="44" y="0"/>
                  </a:cubicBezTo>
                  <a:cubicBezTo>
                    <a:pt x="12" y="0"/>
                    <a:pt x="12" y="0"/>
                    <a:pt x="12" y="0"/>
                  </a:cubicBezTo>
                  <a:cubicBezTo>
                    <a:pt x="5" y="0"/>
                    <a:pt x="0" y="5"/>
                    <a:pt x="0" y="12"/>
                  </a:cubicBezTo>
                </a:path>
              </a:pathLst>
            </a:custGeom>
            <a:noFill/>
            <a:ln w="19050" cap="rnd" cmpd="sng">
              <a:solidFill>
                <a:srgbClr val="5C06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defTabSz="914400">
                <a:defRPr/>
              </a:pPr>
              <a:endParaRPr lang="en-US" sz="1800" kern="0" dirty="0">
                <a:solidFill>
                  <a:srgbClr val="505050"/>
                </a:solidFill>
                <a:latin typeface="Arial"/>
              </a:endParaRPr>
            </a:p>
          </p:txBody>
        </p:sp>
        <p:sp>
          <p:nvSpPr>
            <p:cNvPr id="51" name="Freeform 237"/>
            <p:cNvSpPr>
              <a:spLocks/>
            </p:cNvSpPr>
            <p:nvPr/>
          </p:nvSpPr>
          <p:spPr bwMode="auto">
            <a:xfrm>
              <a:off x="4794250" y="2138363"/>
              <a:ext cx="238125" cy="236538"/>
            </a:xfrm>
            <a:custGeom>
              <a:avLst/>
              <a:gdLst>
                <a:gd name="T0" fmla="*/ 58 w 150"/>
                <a:gd name="T1" fmla="*/ 0 h 149"/>
                <a:gd name="T2" fmla="*/ 92 w 150"/>
                <a:gd name="T3" fmla="*/ 0 h 149"/>
                <a:gd name="T4" fmla="*/ 92 w 150"/>
                <a:gd name="T5" fmla="*/ 57 h 149"/>
                <a:gd name="T6" fmla="*/ 150 w 150"/>
                <a:gd name="T7" fmla="*/ 57 h 149"/>
                <a:gd name="T8" fmla="*/ 150 w 150"/>
                <a:gd name="T9" fmla="*/ 92 h 149"/>
                <a:gd name="T10" fmla="*/ 92 w 150"/>
                <a:gd name="T11" fmla="*/ 92 h 149"/>
                <a:gd name="T12" fmla="*/ 92 w 150"/>
                <a:gd name="T13" fmla="*/ 149 h 149"/>
                <a:gd name="T14" fmla="*/ 58 w 150"/>
                <a:gd name="T15" fmla="*/ 149 h 149"/>
                <a:gd name="T16" fmla="*/ 58 w 150"/>
                <a:gd name="T17" fmla="*/ 92 h 149"/>
                <a:gd name="T18" fmla="*/ 0 w 150"/>
                <a:gd name="T19" fmla="*/ 92 h 149"/>
                <a:gd name="T20" fmla="*/ 0 w 150"/>
                <a:gd name="T21" fmla="*/ 57 h 149"/>
                <a:gd name="T22" fmla="*/ 58 w 150"/>
                <a:gd name="T23" fmla="*/ 57 h 149"/>
                <a:gd name="T24" fmla="*/ 58 w 150"/>
                <a:gd name="T25"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49">
                  <a:moveTo>
                    <a:pt x="58" y="0"/>
                  </a:moveTo>
                  <a:lnTo>
                    <a:pt x="92" y="0"/>
                  </a:lnTo>
                  <a:lnTo>
                    <a:pt x="92" y="57"/>
                  </a:lnTo>
                  <a:lnTo>
                    <a:pt x="150" y="57"/>
                  </a:lnTo>
                  <a:lnTo>
                    <a:pt x="150" y="92"/>
                  </a:lnTo>
                  <a:lnTo>
                    <a:pt x="92" y="92"/>
                  </a:lnTo>
                  <a:lnTo>
                    <a:pt x="92" y="149"/>
                  </a:lnTo>
                  <a:lnTo>
                    <a:pt x="58" y="149"/>
                  </a:lnTo>
                  <a:lnTo>
                    <a:pt x="58" y="92"/>
                  </a:lnTo>
                  <a:lnTo>
                    <a:pt x="0" y="92"/>
                  </a:lnTo>
                  <a:lnTo>
                    <a:pt x="0" y="57"/>
                  </a:lnTo>
                  <a:lnTo>
                    <a:pt x="58" y="57"/>
                  </a:lnTo>
                  <a:lnTo>
                    <a:pt x="58" y="0"/>
                  </a:lnTo>
                  <a:close/>
                </a:path>
              </a:pathLst>
            </a:custGeom>
            <a:noFill/>
            <a:ln w="19050" cap="rnd" cmpd="sng">
              <a:solidFill>
                <a:srgbClr val="5C068C"/>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pPr defTabSz="914400">
                <a:defRPr/>
              </a:pPr>
              <a:endParaRPr lang="en-US" sz="1800" kern="0" dirty="0">
                <a:solidFill>
                  <a:srgbClr val="505050"/>
                </a:solidFill>
                <a:latin typeface="Arial"/>
              </a:endParaRPr>
            </a:p>
          </p:txBody>
        </p:sp>
      </p:grpSp>
      <p:pic>
        <p:nvPicPr>
          <p:cNvPr id="81" name="Picture 80" descr="logo_cover-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5560" y="41324"/>
            <a:ext cx="531843" cy="398883"/>
          </a:xfrm>
          <a:prstGeom prst="rect">
            <a:avLst/>
          </a:prstGeom>
        </p:spPr>
      </p:pic>
      <p:sp>
        <p:nvSpPr>
          <p:cNvPr id="57" name="TextBox 56">
            <a:extLst>
              <a:ext uri="{FF2B5EF4-FFF2-40B4-BE49-F238E27FC236}">
                <a16:creationId xmlns:a16="http://schemas.microsoft.com/office/drawing/2014/main" id="{5F86B826-C634-416A-96F2-1AE5973CFAD5}"/>
              </a:ext>
            </a:extLst>
          </p:cNvPr>
          <p:cNvSpPr txBox="1"/>
          <p:nvPr/>
        </p:nvSpPr>
        <p:spPr>
          <a:xfrm>
            <a:off x="225997" y="6172902"/>
            <a:ext cx="9521855" cy="523220"/>
          </a:xfrm>
          <a:prstGeom prst="rect">
            <a:avLst/>
          </a:prstGeom>
          <a:solidFill>
            <a:srgbClr val="D8C6E0"/>
          </a:solidFill>
        </p:spPr>
        <p:txBody>
          <a:bodyPr wrap="square" rtlCol="0">
            <a:spAutoFit/>
          </a:bodyPr>
          <a:lstStyle/>
          <a:p>
            <a:pPr defTabSz="457200"/>
            <a:r>
              <a:rPr lang="en-US" sz="1400" dirty="0">
                <a:solidFill>
                  <a:prstClr val="black"/>
                </a:solidFill>
                <a:latin typeface="Cambria" panose="02040503050406030204" pitchFamily="18" charset="0"/>
              </a:rPr>
              <a:t>Please note: Restrictions apply as it relates to number of consults during the year and severity of condition for consultation. This benefit provides national coverage, excluding Arkansas.   </a:t>
            </a:r>
          </a:p>
        </p:txBody>
      </p:sp>
      <p:grpSp>
        <p:nvGrpSpPr>
          <p:cNvPr id="5" name="Group 4">
            <a:extLst>
              <a:ext uri="{FF2B5EF4-FFF2-40B4-BE49-F238E27FC236}">
                <a16:creationId xmlns:a16="http://schemas.microsoft.com/office/drawing/2014/main" id="{15F8734C-273E-4C22-AE71-4C44A7C71E1B}"/>
              </a:ext>
            </a:extLst>
          </p:cNvPr>
          <p:cNvGrpSpPr/>
          <p:nvPr/>
        </p:nvGrpSpPr>
        <p:grpSpPr>
          <a:xfrm>
            <a:off x="10060093" y="285047"/>
            <a:ext cx="2184927" cy="955171"/>
            <a:chOff x="8810420" y="3907987"/>
            <a:chExt cx="3723288" cy="2393455"/>
          </a:xfrm>
        </p:grpSpPr>
        <p:sp>
          <p:nvSpPr>
            <p:cNvPr id="52" name="Explosion 2 16">
              <a:extLst>
                <a:ext uri="{FF2B5EF4-FFF2-40B4-BE49-F238E27FC236}">
                  <a16:creationId xmlns:a16="http://schemas.microsoft.com/office/drawing/2014/main" id="{17743C23-23F0-4348-B1AF-C13D57F931AB}"/>
                </a:ext>
              </a:extLst>
            </p:cNvPr>
            <p:cNvSpPr/>
            <p:nvPr/>
          </p:nvSpPr>
          <p:spPr>
            <a:xfrm rot="1488011">
              <a:off x="8810420" y="3907987"/>
              <a:ext cx="3723288" cy="2393455"/>
            </a:xfrm>
            <a:prstGeom prst="irregularSeal2">
              <a:avLst/>
            </a:prstGeom>
            <a:solidFill>
              <a:srgbClr val="DAC2EC"/>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defTabSz="457200"/>
              <a:endParaRPr lang="en-US" sz="1800">
                <a:solidFill>
                  <a:prstClr val="black"/>
                </a:solidFill>
              </a:endParaRPr>
            </a:p>
          </p:txBody>
        </p:sp>
        <p:sp>
          <p:nvSpPr>
            <p:cNvPr id="53" name="Rectangle 52">
              <a:extLst>
                <a:ext uri="{FF2B5EF4-FFF2-40B4-BE49-F238E27FC236}">
                  <a16:creationId xmlns:a16="http://schemas.microsoft.com/office/drawing/2014/main" id="{97C7861D-D859-497C-A918-7CFFA394D0FE}"/>
                </a:ext>
              </a:extLst>
            </p:cNvPr>
            <p:cNvSpPr/>
            <p:nvPr/>
          </p:nvSpPr>
          <p:spPr>
            <a:xfrm rot="422830">
              <a:off x="9345132" y="4681602"/>
              <a:ext cx="2241126" cy="646331"/>
            </a:xfrm>
            <a:prstGeom prst="rect">
              <a:avLst/>
            </a:prstGeom>
            <a:noFill/>
          </p:spPr>
          <p:txBody>
            <a:bodyPr wrap="none" lIns="91440" tIns="45720" rIns="91440" bIns="45720">
              <a:spAutoFit/>
            </a:bodyPr>
            <a:lstStyle/>
            <a:p>
              <a:pPr algn="ctr" defTabSz="457200"/>
              <a:r>
                <a:rPr lang="en-US" sz="3600" b="1" dirty="0">
                  <a:ln w="0"/>
                  <a:solidFill>
                    <a:srgbClr val="7030A0"/>
                  </a:solidFill>
                  <a:effectLst>
                    <a:outerShdw blurRad="38100" dist="25400" dir="5400000" algn="ctr" rotWithShape="0">
                      <a:srgbClr val="6E747A">
                        <a:alpha val="43000"/>
                      </a:srgbClr>
                    </a:outerShdw>
                  </a:effectLst>
                  <a:latin typeface="Cambria" panose="02040503050406030204" pitchFamily="18" charset="0"/>
                </a:rPr>
                <a:t>$5 Copay!</a:t>
              </a:r>
            </a:p>
          </p:txBody>
        </p:sp>
      </p:grpSp>
      <p:pic>
        <p:nvPicPr>
          <p:cNvPr id="54" name="Picture 6" descr="Image result for teladoc app">
            <a:extLst>
              <a:ext uri="{FF2B5EF4-FFF2-40B4-BE49-F238E27FC236}">
                <a16:creationId xmlns:a16="http://schemas.microsoft.com/office/drawing/2014/main" id="{56BD3C3D-BB35-402D-AE2E-99F2E2DD80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56" t="8353" r="67235" b="10147"/>
          <a:stretch/>
        </p:blipFill>
        <p:spPr bwMode="auto">
          <a:xfrm rot="962263">
            <a:off x="9995609" y="4179217"/>
            <a:ext cx="1099564" cy="2297187"/>
          </a:xfrm>
          <a:prstGeom prst="rect">
            <a:avLst/>
          </a:prstGeom>
          <a:noFill/>
          <a:extLst>
            <a:ext uri="{909E8E84-426E-40DD-AFC4-6F175D3DCCD1}">
              <a14:hiddenFill xmlns:a14="http://schemas.microsoft.com/office/drawing/2010/main">
                <a:solidFill>
                  <a:srgbClr val="FFFFFF"/>
                </a:solidFill>
              </a14:hiddenFill>
            </a:ext>
          </a:extLst>
        </p:spPr>
      </p:pic>
      <p:sp>
        <p:nvSpPr>
          <p:cNvPr id="55" name="Content Placeholder 2">
            <a:extLst>
              <a:ext uri="{FF2B5EF4-FFF2-40B4-BE49-F238E27FC236}">
                <a16:creationId xmlns:a16="http://schemas.microsoft.com/office/drawing/2014/main" id="{FEF4DDBC-F869-4948-89D2-742F8A923A6E}"/>
              </a:ext>
            </a:extLst>
          </p:cNvPr>
          <p:cNvSpPr txBox="1">
            <a:spLocks/>
          </p:cNvSpPr>
          <p:nvPr/>
        </p:nvSpPr>
        <p:spPr>
          <a:xfrm>
            <a:off x="510026" y="946229"/>
            <a:ext cx="8762999" cy="4987739"/>
          </a:xfrm>
          <a:prstGeom prst="rect">
            <a:avLst/>
          </a:prstGeom>
        </p:spPr>
        <p:txBody>
          <a:bodyPr vert="horz" lIns="91436" tIns="45718" rIns="91436" bIns="45718" rtlCol="0">
            <a:normAutofit/>
          </a:bodyPr>
          <a:lstStyle>
            <a:lvl1pPr marL="342800" indent="-342800" algn="l" defTabSz="914134" rtl="0" eaLnBrk="1" latinLnBrk="0" hangingPunct="1">
              <a:spcBef>
                <a:spcPct val="20000"/>
              </a:spcBef>
              <a:buFont typeface="Arial" pitchFamily="34" charset="0"/>
              <a:buChar char="•"/>
              <a:defRPr sz="2400" kern="1200">
                <a:solidFill>
                  <a:schemeClr val="tx1"/>
                </a:solidFill>
                <a:latin typeface="Cambria" panose="02040503050406030204" pitchFamily="18" charset="0"/>
                <a:ea typeface="+mn-ea"/>
                <a:cs typeface="+mn-cs"/>
              </a:defRPr>
            </a:lvl1pPr>
            <a:lvl2pPr marL="742733" indent="-285667" algn="l" defTabSz="914134" rtl="0" eaLnBrk="1" latinLnBrk="0" hangingPunct="1">
              <a:spcBef>
                <a:spcPct val="20000"/>
              </a:spcBef>
              <a:buFont typeface="Arial" pitchFamily="34" charset="0"/>
              <a:buChar char="–"/>
              <a:defRPr sz="2399" kern="1200">
                <a:solidFill>
                  <a:schemeClr val="tx1"/>
                </a:solidFill>
                <a:latin typeface="Cambria" panose="02040503050406030204" pitchFamily="18" charset="0"/>
                <a:ea typeface="+mn-ea"/>
                <a:cs typeface="+mn-cs"/>
              </a:defRPr>
            </a:lvl2pPr>
            <a:lvl3pPr marL="1142666" indent="-228534" algn="l" defTabSz="914134" rtl="0" eaLnBrk="1" latinLnBrk="0" hangingPunct="1">
              <a:spcBef>
                <a:spcPct val="20000"/>
              </a:spcBef>
              <a:buFont typeface="Arial" pitchFamily="34" charset="0"/>
              <a:buChar char="•"/>
              <a:defRPr sz="1799" kern="1200">
                <a:solidFill>
                  <a:schemeClr val="tx1"/>
                </a:solidFill>
                <a:latin typeface="Cambria" panose="02040503050406030204" pitchFamily="18" charset="0"/>
                <a:ea typeface="+mn-ea"/>
                <a:cs typeface="+mn-cs"/>
              </a:defRPr>
            </a:lvl3pPr>
            <a:lvl4pPr marL="1599734" indent="-228534" algn="l" defTabSz="914134" rtl="0" eaLnBrk="1" latinLnBrk="0" hangingPunct="1">
              <a:spcBef>
                <a:spcPct val="20000"/>
              </a:spcBef>
              <a:buFont typeface="Arial" pitchFamily="34" charset="0"/>
              <a:buChar char="–"/>
              <a:defRPr sz="1500" kern="1200">
                <a:solidFill>
                  <a:schemeClr val="tx1"/>
                </a:solidFill>
                <a:latin typeface="Cambria" panose="02040503050406030204" pitchFamily="18" charset="0"/>
                <a:ea typeface="+mn-ea"/>
                <a:cs typeface="+mn-cs"/>
              </a:defRPr>
            </a:lvl4pPr>
            <a:lvl5pPr marL="2056800" indent="-228534" algn="l" defTabSz="914134" rtl="0" eaLnBrk="1" latinLnBrk="0" hangingPunct="1">
              <a:spcBef>
                <a:spcPct val="20000"/>
              </a:spcBef>
              <a:buFont typeface="Arial" pitchFamily="34" charset="0"/>
              <a:buChar char="»"/>
              <a:defRPr sz="1500" kern="1200">
                <a:solidFill>
                  <a:schemeClr val="tx1"/>
                </a:solidFill>
                <a:latin typeface="Cambria" panose="02040503050406030204" pitchFamily="18" charset="0"/>
                <a:ea typeface="+mn-ea"/>
                <a:cs typeface="+mn-cs"/>
              </a:defRPr>
            </a:lvl5pPr>
            <a:lvl6pPr marL="2513867" indent="-228534" algn="l" defTabSz="91413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33" indent="-228534" algn="l" defTabSz="91413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00" indent="-228534" algn="l" defTabSz="91413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067" indent="-228534" algn="l" defTabSz="91413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a:t>Single Sign-On available through MyHealthToolkit!</a:t>
            </a:r>
          </a:p>
          <a:p>
            <a:r>
              <a:rPr lang="en-US" sz="2200" dirty="0"/>
              <a:t>Telemedicine and Video Consultations available anytime – If your doctor is unavailable, no time, vacation/business trip, etc.!                             </a:t>
            </a:r>
          </a:p>
          <a:p>
            <a:r>
              <a:rPr lang="en-US" sz="2200" dirty="0"/>
              <a:t>Members must establish an account prior to seeking treatment; Company: </a:t>
            </a:r>
            <a:r>
              <a:rPr lang="en-US" sz="2200" i="1" dirty="0"/>
              <a:t>ICUBA</a:t>
            </a:r>
          </a:p>
          <a:p>
            <a:r>
              <a:rPr lang="en-US" sz="2200" dirty="0"/>
              <a:t>Teladoc physicians are a national group of NCQA qualified physicians, contracted with Teladoc. </a:t>
            </a:r>
          </a:p>
        </p:txBody>
      </p:sp>
    </p:spTree>
    <p:extLst>
      <p:ext uri="{BB962C8B-B14F-4D97-AF65-F5344CB8AC3E}">
        <p14:creationId xmlns:p14="http://schemas.microsoft.com/office/powerpoint/2010/main" val="366632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71CFE9EA-50D8-4028-BE42-DC2D813BE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251674"/>
            <a:ext cx="11548872" cy="1645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4770109B-BD65-40B5-B1B8-3928F6783EA9}"/>
              </a:ext>
            </a:extLst>
          </p:cNvPr>
          <p:cNvSpPr>
            <a:spLocks noGrp="1"/>
          </p:cNvSpPr>
          <p:nvPr>
            <p:ph type="title"/>
          </p:nvPr>
        </p:nvSpPr>
        <p:spPr>
          <a:xfrm>
            <a:off x="4848739" y="501720"/>
            <a:ext cx="6244378" cy="1087056"/>
          </a:xfrm>
        </p:spPr>
        <p:txBody>
          <a:bodyPr vert="horz" lIns="91440" tIns="45720" rIns="91440" bIns="45720" rtlCol="0" anchor="ctr">
            <a:noAutofit/>
          </a:bodyPr>
          <a:lstStyle/>
          <a:p>
            <a:br>
              <a:rPr lang="en-US" sz="3600" kern="1200" dirty="0">
                <a:solidFill>
                  <a:schemeClr val="bg1"/>
                </a:solidFill>
                <a:latin typeface="Segoe UI" panose="020B0502040204020203" pitchFamily="34" charset="0"/>
                <a:cs typeface="Segoe UI" panose="020B0502040204020203" pitchFamily="34" charset="0"/>
              </a:rPr>
            </a:br>
            <a:r>
              <a:rPr lang="en-US" kern="1200" dirty="0">
                <a:solidFill>
                  <a:schemeClr val="bg1"/>
                </a:solidFill>
                <a:latin typeface="Segoe UI" panose="020B0502040204020203" pitchFamily="34" charset="0"/>
                <a:cs typeface="Segoe UI" panose="020B0502040204020203" pitchFamily="34" charset="0"/>
              </a:rPr>
              <a:t>PRE-65 RETIREE MEDICAL PLAN COSTS</a:t>
            </a:r>
            <a:br>
              <a:rPr lang="en-US" sz="3600" kern="1200" dirty="0">
                <a:solidFill>
                  <a:schemeClr val="bg1"/>
                </a:solidFill>
                <a:latin typeface="Segoe UI" panose="020B0502040204020203" pitchFamily="34" charset="0"/>
                <a:cs typeface="Segoe UI" panose="020B0502040204020203" pitchFamily="34" charset="0"/>
              </a:rPr>
            </a:br>
            <a:endParaRPr lang="en-US" sz="3600" kern="1200" dirty="0">
              <a:solidFill>
                <a:schemeClr val="bg1"/>
              </a:solidFill>
              <a:latin typeface="Segoe UI" panose="020B0502040204020203" pitchFamily="34" charset="0"/>
              <a:cs typeface="Segoe UI" panose="020B0502040204020203" pitchFamily="34" charset="0"/>
            </a:endParaRPr>
          </a:p>
        </p:txBody>
      </p:sp>
      <p:cxnSp>
        <p:nvCxnSpPr>
          <p:cNvPr id="79" name="Straight Connector 78">
            <a:extLst>
              <a:ext uri="{FF2B5EF4-FFF2-40B4-BE49-F238E27FC236}">
                <a16:creationId xmlns:a16="http://schemas.microsoft.com/office/drawing/2014/main" id="{9A218DD6-0CC7-465B-B80F-747F97B402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623740"/>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Object 1">
            <a:extLst>
              <a:ext uri="{FF2B5EF4-FFF2-40B4-BE49-F238E27FC236}">
                <a16:creationId xmlns:a16="http://schemas.microsoft.com/office/drawing/2014/main" id="{611FEEC2-9A04-40B1-A71A-7C4A18095EC9}"/>
              </a:ext>
            </a:extLst>
          </p:cNvPr>
          <p:cNvGraphicFramePr>
            <a:graphicFrameLocks noChangeAspect="1"/>
          </p:cNvGraphicFramePr>
          <p:nvPr>
            <p:extLst>
              <p:ext uri="{D42A27DB-BD31-4B8C-83A1-F6EECF244321}">
                <p14:modId xmlns:p14="http://schemas.microsoft.com/office/powerpoint/2010/main" val="1813098414"/>
              </p:ext>
            </p:extLst>
          </p:nvPr>
        </p:nvGraphicFramePr>
        <p:xfrm>
          <a:off x="3328456" y="2098892"/>
          <a:ext cx="5363987" cy="4507434"/>
        </p:xfrm>
        <a:graphic>
          <a:graphicData uri="http://schemas.openxmlformats.org/presentationml/2006/ole">
            <mc:AlternateContent xmlns:mc="http://schemas.openxmlformats.org/markup-compatibility/2006">
              <mc:Choice xmlns:v="urn:schemas-microsoft-com:vml" Requires="v">
                <p:oleObj name="Worksheet" r:id="rId3" imgW="3638490" imgH="3057584" progId="Excel.Sheet.12">
                  <p:embed/>
                </p:oleObj>
              </mc:Choice>
              <mc:Fallback>
                <p:oleObj name="Worksheet" r:id="rId3" imgW="3638490" imgH="3057584" progId="Excel.Sheet.12">
                  <p:embed/>
                  <p:pic>
                    <p:nvPicPr>
                      <p:cNvPr id="0" name=""/>
                      <p:cNvPicPr/>
                      <p:nvPr/>
                    </p:nvPicPr>
                    <p:blipFill>
                      <a:blip r:embed="rId4"/>
                      <a:stretch>
                        <a:fillRect/>
                      </a:stretch>
                    </p:blipFill>
                    <p:spPr>
                      <a:xfrm>
                        <a:off x="3328456" y="2098892"/>
                        <a:ext cx="5363987" cy="4507434"/>
                      </a:xfrm>
                      <a:prstGeom prst="rect">
                        <a:avLst/>
                      </a:prstGeom>
                    </p:spPr>
                  </p:pic>
                </p:oleObj>
              </mc:Fallback>
            </mc:AlternateContent>
          </a:graphicData>
        </a:graphic>
      </p:graphicFrame>
      <p:pic>
        <p:nvPicPr>
          <p:cNvPr id="7" name="Picture 6" descr="A picture containing drawing&#10;&#10;Description automatically generated">
            <a:extLst>
              <a:ext uri="{FF2B5EF4-FFF2-40B4-BE49-F238E27FC236}">
                <a16:creationId xmlns:a16="http://schemas.microsoft.com/office/drawing/2014/main" id="{A73953D7-8E3B-44DC-A4FA-83ED2CAF5368}"/>
              </a:ext>
            </a:extLst>
          </p:cNvPr>
          <p:cNvPicPr>
            <a:picLocks noChangeAspect="1"/>
          </p:cNvPicPr>
          <p:nvPr/>
        </p:nvPicPr>
        <p:blipFill rotWithShape="1">
          <a:blip r:embed="rId5">
            <a:extLst>
              <a:ext uri="{28A0092B-C50C-407E-A947-70E740481C1C}">
                <a14:useLocalDpi xmlns:a14="http://schemas.microsoft.com/office/drawing/2010/main" val="0"/>
              </a:ext>
            </a:extLst>
          </a:blip>
          <a:srcRect l="-1" t="-3637" r="1" b="-9861"/>
          <a:stretch/>
        </p:blipFill>
        <p:spPr>
          <a:xfrm>
            <a:off x="569972" y="251674"/>
            <a:ext cx="2198979" cy="1802531"/>
          </a:xfrm>
          <a:prstGeom prst="rect">
            <a:avLst/>
          </a:prstGeom>
          <a:effectLst>
            <a:softEdge rad="317500"/>
          </a:effectLst>
        </p:spPr>
      </p:pic>
    </p:spTree>
    <p:extLst>
      <p:ext uri="{BB962C8B-B14F-4D97-AF65-F5344CB8AC3E}">
        <p14:creationId xmlns:p14="http://schemas.microsoft.com/office/powerpoint/2010/main" val="3405745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lide Number Placeholder 4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39B1FA-81F2-4940-9AF3-5EAFB5D6669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1825D2EE-F9FA-444B-9628-F4EEE22CBEE6}"/>
              </a:ext>
            </a:extLst>
          </p:cNvPr>
          <p:cNvSpPr>
            <a:spLocks noGrp="1"/>
          </p:cNvSpPr>
          <p:nvPr>
            <p:ph type="ctrTitle"/>
          </p:nvPr>
        </p:nvSpPr>
        <p:spPr>
          <a:xfrm>
            <a:off x="914400" y="136523"/>
            <a:ext cx="10363200" cy="1787180"/>
          </a:xfrm>
        </p:spPr>
        <p:txBody>
          <a:bodyPr>
            <a:normAutofit/>
          </a:bodyPr>
          <a:lstStyle/>
          <a:p>
            <a:r>
              <a:rPr lang="en-US" sz="4400" b="1" dirty="0">
                <a:solidFill>
                  <a:prstClr val="black"/>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RETIREE VOLUNTARY BENEFIT </a:t>
            </a:r>
            <a:br>
              <a:rPr lang="en-US" sz="4400" b="1" dirty="0">
                <a:solidFill>
                  <a:prstClr val="black"/>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br>
            <a:r>
              <a:rPr lang="en-US" sz="4400" b="1" dirty="0">
                <a:solidFill>
                  <a:prstClr val="black"/>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PLAN OPTIONS</a:t>
            </a:r>
            <a:endParaRPr lang="en-US" sz="4400" dirty="0"/>
          </a:p>
        </p:txBody>
      </p:sp>
      <p:pic>
        <p:nvPicPr>
          <p:cNvPr id="15" name="Audio 14">
            <a:hlinkClick r:id="" action="ppaction://media"/>
            <a:extLst>
              <a:ext uri="{FF2B5EF4-FFF2-40B4-BE49-F238E27FC236}">
                <a16:creationId xmlns:a16="http://schemas.microsoft.com/office/drawing/2014/main" id="{4ED498AD-3AB4-489D-8FBF-741F30BD744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pic>
        <p:nvPicPr>
          <p:cNvPr id="3074" name="Picture 2">
            <a:extLst>
              <a:ext uri="{FF2B5EF4-FFF2-40B4-BE49-F238E27FC236}">
                <a16:creationId xmlns:a16="http://schemas.microsoft.com/office/drawing/2014/main" id="{A9DEE56B-3AF2-41A1-84E8-41A7B2B2A7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5833" y="3277431"/>
            <a:ext cx="3530167" cy="10709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231D2105-8C32-4CC8-884D-235301B5D3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6734" y="3148484"/>
            <a:ext cx="2122967" cy="1328843"/>
          </a:xfrm>
          <a:prstGeom prst="rect">
            <a:avLst/>
          </a:prstGeom>
        </p:spPr>
      </p:pic>
    </p:spTree>
    <p:extLst>
      <p:ext uri="{BB962C8B-B14F-4D97-AF65-F5344CB8AC3E}">
        <p14:creationId xmlns:p14="http://schemas.microsoft.com/office/powerpoint/2010/main" val="1313945125"/>
      </p:ext>
    </p:extLst>
  </p:cSld>
  <p:clrMapOvr>
    <a:masterClrMapping/>
  </p:clrMapOvr>
  <mc:AlternateContent xmlns:mc="http://schemas.openxmlformats.org/markup-compatibility/2006" xmlns:p14="http://schemas.microsoft.com/office/powerpoint/2010/main">
    <mc:Choice Requires="p14">
      <p:transition spd="slow" p14:dur="2000" advTm="12300"/>
    </mc:Choice>
    <mc:Fallback xmlns="">
      <p:transition spd="slow" advTm="123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84B4-591A-7048-ACC0-C89E14907AE1}"/>
              </a:ext>
            </a:extLst>
          </p:cNvPr>
          <p:cNvSpPr>
            <a:spLocks noGrp="1"/>
          </p:cNvSpPr>
          <p:nvPr>
            <p:ph type="title"/>
          </p:nvPr>
        </p:nvSpPr>
        <p:spPr>
          <a:xfrm>
            <a:off x="748993" y="265592"/>
            <a:ext cx="10332720" cy="457200"/>
          </a:xfrm>
        </p:spPr>
        <p:txBody>
          <a:bodyPr/>
          <a:lstStyle/>
          <a:p>
            <a:r>
              <a:rPr lang="en-US" sz="3600" dirty="0"/>
              <a:t>Welcome to Delta Dental PPO – </a:t>
            </a:r>
            <a:r>
              <a:rPr lang="en-MX" sz="3600" dirty="0"/>
              <a:t>We've got you</a:t>
            </a:r>
            <a:r>
              <a:rPr lang="en-US" sz="3600" dirty="0"/>
              <a:t> </a:t>
            </a:r>
            <a:r>
              <a:rPr lang="en-MX" sz="3600" dirty="0"/>
              <a:t>covered</a:t>
            </a:r>
            <a:endParaRPr lang="en-US" sz="3600" dirty="0"/>
          </a:p>
        </p:txBody>
      </p:sp>
      <p:sp>
        <p:nvSpPr>
          <p:cNvPr id="3" name="Text Placeholder 2">
            <a:extLst>
              <a:ext uri="{FF2B5EF4-FFF2-40B4-BE49-F238E27FC236}">
                <a16:creationId xmlns:a16="http://schemas.microsoft.com/office/drawing/2014/main" id="{BFD2253E-BC22-434A-9660-CF49EC71EFC5}"/>
              </a:ext>
            </a:extLst>
          </p:cNvPr>
          <p:cNvSpPr>
            <a:spLocks noGrp="1"/>
          </p:cNvSpPr>
          <p:nvPr>
            <p:ph type="body" sz="quarter" idx="13"/>
          </p:nvPr>
        </p:nvSpPr>
        <p:spPr>
          <a:xfrm>
            <a:off x="1151610" y="972226"/>
            <a:ext cx="10333038" cy="274320"/>
          </a:xfrm>
        </p:spPr>
        <p:txBody>
          <a:bodyPr/>
          <a:lstStyle/>
          <a:p>
            <a:r>
              <a:rPr lang="en-US" dirty="0"/>
              <a:t>The Delta Dental Difference®</a:t>
            </a:r>
          </a:p>
        </p:txBody>
      </p:sp>
      <p:grpSp>
        <p:nvGrpSpPr>
          <p:cNvPr id="10" name="Group 9">
            <a:extLst>
              <a:ext uri="{FF2B5EF4-FFF2-40B4-BE49-F238E27FC236}">
                <a16:creationId xmlns:a16="http://schemas.microsoft.com/office/drawing/2014/main" id="{870A7A28-AD4C-5C4D-9C5C-A1B45E753F48}"/>
              </a:ext>
            </a:extLst>
          </p:cNvPr>
          <p:cNvGrpSpPr/>
          <p:nvPr/>
        </p:nvGrpSpPr>
        <p:grpSpPr>
          <a:xfrm>
            <a:off x="3691333" y="3014998"/>
            <a:ext cx="8118976" cy="2720918"/>
            <a:chOff x="2317155" y="2023400"/>
            <a:chExt cx="7634565" cy="2558577"/>
          </a:xfrm>
        </p:grpSpPr>
        <p:sp>
          <p:nvSpPr>
            <p:cNvPr id="4" name="Content Placeholder 22">
              <a:extLst>
                <a:ext uri="{FF2B5EF4-FFF2-40B4-BE49-F238E27FC236}">
                  <a16:creationId xmlns:a16="http://schemas.microsoft.com/office/drawing/2014/main" id="{E93A118A-BC45-6B4E-8492-1D6BF60E7FF1}"/>
                </a:ext>
              </a:extLst>
            </p:cNvPr>
            <p:cNvSpPr txBox="1">
              <a:spLocks/>
            </p:cNvSpPr>
            <p:nvPr/>
          </p:nvSpPr>
          <p:spPr>
            <a:xfrm>
              <a:off x="2317155" y="3933485"/>
              <a:ext cx="2470071" cy="648492"/>
            </a:xfrm>
            <a:prstGeom prst="rect">
              <a:avLst/>
            </a:prstGeom>
          </p:spPr>
          <p:txBody>
            <a:bodyPr lIns="0" tIns="0" rIns="0" bIns="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Gotham Book"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Gotham Book"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Gotham Book"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Gotham Book"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Gotham Book"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666666"/>
                  </a:solidFill>
                  <a:effectLst/>
                  <a:uLnTx/>
                  <a:uFillTx/>
                  <a:latin typeface="Calibri"/>
                  <a:ea typeface="+mn-ea"/>
                  <a:cs typeface="Calibri"/>
                </a:rPr>
                <a:t>Delta Dental PPO</a:t>
              </a:r>
              <a:endParaRPr kumimoji="0" lang="en-US" sz="2000" b="0" i="0" u="none" strike="noStrike" kern="1200" cap="none" spc="0" normalizeH="0" baseline="0" noProof="0">
                <a:ln>
                  <a:noFill/>
                </a:ln>
                <a:solidFill>
                  <a:srgbClr val="666666"/>
                </a:solidFill>
                <a:effectLst/>
                <a:uLnTx/>
                <a:uFillTx/>
                <a:latin typeface="Calibri" panose="020F0502020204030204" pitchFamily="34" charset="0"/>
                <a:ea typeface="+mn-ea"/>
                <a:cs typeface="Calibri" panose="020F0502020204030204" pitchFamily="34" charset="0"/>
              </a:endParaRPr>
            </a:p>
          </p:txBody>
        </p:sp>
        <p:sp>
          <p:nvSpPr>
            <p:cNvPr id="5" name="Content Placeholder 22">
              <a:extLst>
                <a:ext uri="{FF2B5EF4-FFF2-40B4-BE49-F238E27FC236}">
                  <a16:creationId xmlns:a16="http://schemas.microsoft.com/office/drawing/2014/main" id="{3FB8FEC1-4B3A-8F4F-AE19-DC1B14ADC840}"/>
                </a:ext>
              </a:extLst>
            </p:cNvPr>
            <p:cNvSpPr txBox="1">
              <a:spLocks/>
            </p:cNvSpPr>
            <p:nvPr/>
          </p:nvSpPr>
          <p:spPr>
            <a:xfrm>
              <a:off x="5066784" y="3909833"/>
              <a:ext cx="2470071" cy="648492"/>
            </a:xfrm>
            <a:prstGeom prst="rect">
              <a:avLst/>
            </a:prstGeom>
          </p:spPr>
          <p:txBody>
            <a:bodyPr lIns="0" tIns="0" rIns="0" bIns="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Gotham Book"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Gotham Book"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Gotham Book"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Gotham Book"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Gotham Book"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666667"/>
                  </a:solidFill>
                  <a:effectLst/>
                  <a:uLnTx/>
                  <a:uFillTx/>
                  <a:latin typeface="Calibri" panose="020F0502020204030204"/>
                  <a:ea typeface="+mn-ea"/>
                  <a:cs typeface="Calibri"/>
                </a:rPr>
                <a:t>Delta Dental Premier®</a:t>
              </a:r>
            </a:p>
          </p:txBody>
        </p:sp>
        <p:pic>
          <p:nvPicPr>
            <p:cNvPr id="6" name="Picture 5">
              <a:extLst>
                <a:ext uri="{FF2B5EF4-FFF2-40B4-BE49-F238E27FC236}">
                  <a16:creationId xmlns:a16="http://schemas.microsoft.com/office/drawing/2014/main" id="{ACFC5532-907B-E542-8839-C26897A455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82915" y="2023400"/>
              <a:ext cx="6583680" cy="1697285"/>
            </a:xfrm>
            <a:prstGeom prst="rect">
              <a:avLst/>
            </a:prstGeom>
          </p:spPr>
        </p:pic>
        <p:sp>
          <p:nvSpPr>
            <p:cNvPr id="7" name="Content Placeholder 22">
              <a:extLst>
                <a:ext uri="{FF2B5EF4-FFF2-40B4-BE49-F238E27FC236}">
                  <a16:creationId xmlns:a16="http://schemas.microsoft.com/office/drawing/2014/main" id="{3AC7DAC2-FD5E-F849-A8FD-D374974CAA26}"/>
                </a:ext>
              </a:extLst>
            </p:cNvPr>
            <p:cNvSpPr txBox="1">
              <a:spLocks/>
            </p:cNvSpPr>
            <p:nvPr/>
          </p:nvSpPr>
          <p:spPr>
            <a:xfrm>
              <a:off x="7481649" y="3914314"/>
              <a:ext cx="2470071" cy="648492"/>
            </a:xfrm>
            <a:prstGeom prst="rect">
              <a:avLst/>
            </a:prstGeom>
          </p:spPr>
          <p:txBody>
            <a:bodyPr lIns="0" tIns="0" rIns="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Gotham Book"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Gotham Book"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Gotham Book"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Gotham Book"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Gotham Book"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666666"/>
                  </a:solidFill>
                  <a:effectLst/>
                  <a:uLnTx/>
                  <a:uFillTx/>
                  <a:latin typeface="Calibri" panose="020F0502020204030204" pitchFamily="34" charset="0"/>
                  <a:ea typeface="+mn-ea"/>
                  <a:cs typeface="Calibri" panose="020F0502020204030204" pitchFamily="34" charset="0"/>
                </a:rPr>
                <a:t>Non–Delta Dental</a:t>
              </a:r>
            </a:p>
          </p:txBody>
        </p:sp>
      </p:grpSp>
      <p:grpSp>
        <p:nvGrpSpPr>
          <p:cNvPr id="9" name="Group 8">
            <a:extLst>
              <a:ext uri="{FF2B5EF4-FFF2-40B4-BE49-F238E27FC236}">
                <a16:creationId xmlns:a16="http://schemas.microsoft.com/office/drawing/2014/main" id="{6A3152CF-71DD-4347-8626-EE69CFA4D13F}"/>
              </a:ext>
            </a:extLst>
          </p:cNvPr>
          <p:cNvGrpSpPr/>
          <p:nvPr/>
        </p:nvGrpSpPr>
        <p:grpSpPr>
          <a:xfrm>
            <a:off x="381692" y="2338752"/>
            <a:ext cx="3309642" cy="4519247"/>
            <a:chOff x="954156" y="3206487"/>
            <a:chExt cx="3398835" cy="3552605"/>
          </a:xfrm>
        </p:grpSpPr>
        <p:pic>
          <p:nvPicPr>
            <p:cNvPr id="11" name="Picture 10">
              <a:extLst>
                <a:ext uri="{FF2B5EF4-FFF2-40B4-BE49-F238E27FC236}">
                  <a16:creationId xmlns:a16="http://schemas.microsoft.com/office/drawing/2014/main" id="{374A1B49-49F3-42D8-BEE1-EA1E5735862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4156" y="3206487"/>
              <a:ext cx="3398835" cy="2944798"/>
            </a:xfrm>
            <a:prstGeom prst="rect">
              <a:avLst/>
            </a:prstGeom>
          </p:spPr>
        </p:pic>
        <p:sp>
          <p:nvSpPr>
            <p:cNvPr id="12" name="Rectangle 11">
              <a:extLst>
                <a:ext uri="{FF2B5EF4-FFF2-40B4-BE49-F238E27FC236}">
                  <a16:creationId xmlns:a16="http://schemas.microsoft.com/office/drawing/2014/main" id="{668EF14C-77EF-429B-857A-72C9B1C286CC}"/>
                </a:ext>
              </a:extLst>
            </p:cNvPr>
            <p:cNvSpPr/>
            <p:nvPr/>
          </p:nvSpPr>
          <p:spPr>
            <a:xfrm>
              <a:off x="1210584" y="3429000"/>
              <a:ext cx="2837098" cy="3330092"/>
            </a:xfrm>
            <a:prstGeom prst="rect">
              <a:avLst/>
            </a:prstGeom>
          </p:spPr>
          <p:txBody>
            <a:bodyPr wrap="square" lIns="91440" tIns="45720" rIns="91440" bIns="45720" anchor="t">
              <a:spAutoFit/>
            </a:bodyPr>
            <a:lstStyle/>
            <a:p>
              <a:pPr marL="342900" marR="0" lvl="1" indent="-342900" algn="l" defTabSz="914400" rtl="0" eaLnBrk="1" fontAlgn="auto" latinLnBrk="0" hangingPunct="1">
                <a:lnSpc>
                  <a:spcPct val="110000"/>
                </a:lnSpc>
                <a:spcBef>
                  <a:spcPts val="600"/>
                </a:spcBef>
                <a:spcAft>
                  <a:spcPts val="600"/>
                </a:spcAft>
                <a:buClr>
                  <a:srgbClr val="666667"/>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666667"/>
                  </a:solidFill>
                  <a:effectLst/>
                  <a:uLnTx/>
                  <a:uFillTx/>
                  <a:latin typeface="Calibri" panose="020F0502020204030204"/>
                  <a:ea typeface="ＭＳ Ｐゴシック"/>
                  <a:cs typeface="Calibri Light"/>
                </a:rPr>
                <a:t>Visit a PPO dentist to save the most.</a:t>
              </a:r>
            </a:p>
            <a:p>
              <a:pPr marL="342900" marR="0" lvl="1" indent="-342900" algn="l" defTabSz="914400" rtl="0" eaLnBrk="1" fontAlgn="auto" latinLnBrk="0" hangingPunct="1">
                <a:lnSpc>
                  <a:spcPct val="110000"/>
                </a:lnSpc>
                <a:spcBef>
                  <a:spcPts val="600"/>
                </a:spcBef>
                <a:spcAft>
                  <a:spcPts val="600"/>
                </a:spcAft>
                <a:buClr>
                  <a:srgbClr val="666667"/>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666667"/>
                  </a:solidFill>
                  <a:effectLst/>
                  <a:uLnTx/>
                  <a:uFillTx/>
                  <a:latin typeface="Calibri" panose="020F0502020204030204"/>
                  <a:ea typeface="ＭＳ Ｐゴシック"/>
                  <a:cs typeface="Calibri Light"/>
                </a:rPr>
                <a:t>You can visit any licensed dentist.</a:t>
              </a:r>
              <a:endParaRPr kumimoji="0" lang="en-US" sz="2000" b="0" i="0" u="none" strike="noStrike" kern="1200" cap="none" spc="0" normalizeH="0" baseline="0" noProof="0" dirty="0">
                <a:ln>
                  <a:noFill/>
                </a:ln>
                <a:solidFill>
                  <a:srgbClr val="666667"/>
                </a:solidFill>
                <a:effectLst/>
                <a:uLnTx/>
                <a:uFillTx/>
                <a:latin typeface="Calibri" panose="020F0502020204030204"/>
                <a:ea typeface="ＭＳ Ｐゴシック" charset="-128"/>
                <a:cs typeface="Calibri Light" panose="020F0302020204030204" pitchFamily="34" charset="0"/>
              </a:endParaRPr>
            </a:p>
            <a:p>
              <a:pPr marL="342900" marR="0" lvl="1" indent="-342900" algn="l" defTabSz="914400" rtl="0" eaLnBrk="1" fontAlgn="auto" latinLnBrk="0" hangingPunct="1">
                <a:lnSpc>
                  <a:spcPct val="110000"/>
                </a:lnSpc>
                <a:spcBef>
                  <a:spcPts val="600"/>
                </a:spcBef>
                <a:spcAft>
                  <a:spcPts val="600"/>
                </a:spcAft>
                <a:buClr>
                  <a:srgbClr val="666667"/>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666667"/>
                  </a:solidFill>
                  <a:effectLst/>
                  <a:uLnTx/>
                  <a:uFillTx/>
                  <a:latin typeface="Calibri" panose="020F0502020204030204"/>
                  <a:ea typeface="ＭＳ Ｐゴシック"/>
                  <a:cs typeface="Calibri Light"/>
                </a:rPr>
                <a:t>You won’t be charged more than your expected share of the bill.</a:t>
              </a:r>
            </a:p>
            <a:p>
              <a:pPr marL="342900" marR="0" lvl="1" indent="-342900" algn="l" defTabSz="914400" rtl="0" eaLnBrk="1" fontAlgn="auto" latinLnBrk="0" hangingPunct="1">
                <a:lnSpc>
                  <a:spcPct val="110000"/>
                </a:lnSpc>
                <a:spcBef>
                  <a:spcPts val="600"/>
                </a:spcBef>
                <a:spcAft>
                  <a:spcPts val="600"/>
                </a:spcAft>
                <a:buClr>
                  <a:srgbClr val="666667"/>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573D82"/>
                </a:solidFill>
                <a:effectLst/>
                <a:uLnTx/>
                <a:uFillTx/>
                <a:latin typeface="Calibri" panose="020F0502020204030204"/>
                <a:ea typeface="ＭＳ Ｐゴシック" charset="-128"/>
                <a:cs typeface="Calibri Light" panose="020F0302020204030204" pitchFamily="34" charset="0"/>
              </a:endParaRPr>
            </a:p>
            <a:p>
              <a:pPr marL="342900" marR="0" lvl="1" indent="-342900" algn="l" defTabSz="914400" rtl="0" eaLnBrk="1" fontAlgn="auto" latinLnBrk="0" hangingPunct="1">
                <a:lnSpc>
                  <a:spcPct val="110000"/>
                </a:lnSpc>
                <a:spcBef>
                  <a:spcPts val="600"/>
                </a:spcBef>
                <a:spcAft>
                  <a:spcPts val="600"/>
                </a:spcAft>
                <a:buClr>
                  <a:srgbClr val="666667"/>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573D82"/>
                </a:solidFill>
                <a:effectLst/>
                <a:uLnTx/>
                <a:uFillTx/>
                <a:latin typeface="Calibri" panose="020F0502020204030204"/>
                <a:ea typeface="ＭＳ Ｐゴシック" charset="-128"/>
                <a:cs typeface="Calibri Light" panose="020F0302020204030204" pitchFamily="34" charset="0"/>
              </a:endParaRPr>
            </a:p>
          </p:txBody>
        </p:sp>
      </p:grpSp>
    </p:spTree>
    <p:extLst>
      <p:ext uri="{BB962C8B-B14F-4D97-AF65-F5344CB8AC3E}">
        <p14:creationId xmlns:p14="http://schemas.microsoft.com/office/powerpoint/2010/main" val="4187913524"/>
      </p:ext>
    </p:extLst>
  </p:cSld>
  <p:clrMapOvr>
    <a:masterClrMapping/>
  </p:clrMapOvr>
  <mc:AlternateContent xmlns:mc="http://schemas.openxmlformats.org/markup-compatibility/2006" xmlns:p14="http://schemas.microsoft.com/office/powerpoint/2010/main">
    <mc:Choice Requires="p14">
      <p:transition spd="slow" p14:dur="2000" advTm="76101"/>
    </mc:Choice>
    <mc:Fallback xmlns="">
      <p:transition spd="slow" advTm="7610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16C315-0301-4A95-9CE0-BD51C4459AE6}"/>
              </a:ext>
            </a:extLst>
          </p:cNvPr>
          <p:cNvSpPr/>
          <p:nvPr/>
        </p:nvSpPr>
        <p:spPr>
          <a:xfrm>
            <a:off x="9844088" y="6257925"/>
            <a:ext cx="2243137" cy="465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3068E9-59C7-9D4A-B2D5-D8624EFF16A4}"/>
              </a:ext>
            </a:extLst>
          </p:cNvPr>
          <p:cNvSpPr>
            <a:spLocks noGrp="1"/>
          </p:cNvSpPr>
          <p:nvPr>
            <p:ph type="title"/>
          </p:nvPr>
        </p:nvSpPr>
        <p:spPr>
          <a:xfrm>
            <a:off x="914400" y="213816"/>
            <a:ext cx="10332720" cy="457200"/>
          </a:xfrm>
        </p:spPr>
        <p:txBody>
          <a:bodyPr/>
          <a:lstStyle/>
          <a:p>
            <a:pPr marL="7938" indent="-7938"/>
            <a:r>
              <a:rPr lang="en-US" dirty="0"/>
              <a:t>Your PPO coverage</a:t>
            </a:r>
          </a:p>
        </p:txBody>
      </p:sp>
      <p:sp>
        <p:nvSpPr>
          <p:cNvPr id="3" name="Text Placeholder 2">
            <a:extLst>
              <a:ext uri="{FF2B5EF4-FFF2-40B4-BE49-F238E27FC236}">
                <a16:creationId xmlns:a16="http://schemas.microsoft.com/office/drawing/2014/main" id="{1AA75B35-C566-9442-8AA9-175D9DD792B5}"/>
              </a:ext>
            </a:extLst>
          </p:cNvPr>
          <p:cNvSpPr>
            <a:spLocks noGrp="1"/>
          </p:cNvSpPr>
          <p:nvPr>
            <p:ph type="body" sz="quarter" idx="13"/>
          </p:nvPr>
        </p:nvSpPr>
        <p:spPr>
          <a:xfrm>
            <a:off x="914400" y="899617"/>
            <a:ext cx="10116273" cy="324059"/>
          </a:xfrm>
        </p:spPr>
        <p:txBody>
          <a:bodyPr/>
          <a:lstStyle/>
          <a:p>
            <a:r>
              <a:rPr lang="en-US"/>
              <a:t>BASE PLAN</a:t>
            </a:r>
            <a:endParaRPr lang="en-US" dirty="0"/>
          </a:p>
        </p:txBody>
      </p:sp>
      <p:pic>
        <p:nvPicPr>
          <p:cNvPr id="8" name="Picture 7">
            <a:extLst>
              <a:ext uri="{FF2B5EF4-FFF2-40B4-BE49-F238E27FC236}">
                <a16:creationId xmlns:a16="http://schemas.microsoft.com/office/drawing/2014/main" id="{8308786B-6D20-4833-A13C-EB01F750F489}"/>
              </a:ext>
            </a:extLst>
          </p:cNvPr>
          <p:cNvPicPr>
            <a:picLocks noChangeAspect="1"/>
          </p:cNvPicPr>
          <p:nvPr/>
        </p:nvPicPr>
        <p:blipFill rotWithShape="1">
          <a:blip r:embed="rId3"/>
          <a:srcRect t="9023"/>
          <a:stretch/>
        </p:blipFill>
        <p:spPr>
          <a:xfrm>
            <a:off x="442295" y="1327765"/>
            <a:ext cx="5023085" cy="5396044"/>
          </a:xfrm>
          <a:prstGeom prst="rect">
            <a:avLst/>
          </a:prstGeom>
        </p:spPr>
      </p:pic>
      <p:pic>
        <p:nvPicPr>
          <p:cNvPr id="6" name="Picture 2">
            <a:extLst>
              <a:ext uri="{FF2B5EF4-FFF2-40B4-BE49-F238E27FC236}">
                <a16:creationId xmlns:a16="http://schemas.microsoft.com/office/drawing/2014/main" id="{56170AE5-346A-41BC-8827-020AE42B9BC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74" t="11272"/>
          <a:stretch/>
        </p:blipFill>
        <p:spPr bwMode="auto">
          <a:xfrm>
            <a:off x="6377836" y="1327765"/>
            <a:ext cx="5371869" cy="5396044"/>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a:extLst>
              <a:ext uri="{FF2B5EF4-FFF2-40B4-BE49-F238E27FC236}">
                <a16:creationId xmlns:a16="http://schemas.microsoft.com/office/drawing/2014/main" id="{B744A851-87DB-4197-AA98-40EED33B49A3}"/>
              </a:ext>
            </a:extLst>
          </p:cNvPr>
          <p:cNvSpPr txBox="1">
            <a:spLocks/>
          </p:cNvSpPr>
          <p:nvPr/>
        </p:nvSpPr>
        <p:spPr>
          <a:xfrm>
            <a:off x="6712226" y="899616"/>
            <a:ext cx="2961861" cy="324059"/>
          </a:xfrm>
          <a:prstGeom prst="rect">
            <a:avLst/>
          </a:prstGeom>
        </p:spPr>
        <p:txBody>
          <a:bodyPr vert="horz" wrap="square"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bg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a:ln>
                  <a:noFill/>
                </a:ln>
                <a:solidFill>
                  <a:prstClr val="white"/>
                </a:solidFill>
                <a:effectLst/>
                <a:uLnTx/>
                <a:uFillTx/>
                <a:latin typeface="Calibri Light" panose="020F0302020204030204"/>
                <a:ea typeface="+mn-ea"/>
                <a:cs typeface="+mn-cs"/>
              </a:rPr>
              <a:t>BUY-UP PLAN</a:t>
            </a:r>
            <a:endParaRPr kumimoji="0" lang="en-US" sz="2200" b="0"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580777957"/>
      </p:ext>
    </p:extLst>
  </p:cSld>
  <p:clrMapOvr>
    <a:masterClrMapping/>
  </p:clrMapOvr>
  <mc:AlternateContent xmlns:mc="http://schemas.openxmlformats.org/markup-compatibility/2006" xmlns:p14="http://schemas.microsoft.com/office/powerpoint/2010/main">
    <mc:Choice Requires="p14">
      <p:transition spd="slow" p14:dur="2000" advTm="43500"/>
    </mc:Choice>
    <mc:Fallback xmlns="">
      <p:transition spd="slow" advTm="435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2C92AE-B46D-BD41-85D9-4B6D1FADD78F}"/>
              </a:ext>
            </a:extLst>
          </p:cNvPr>
          <p:cNvSpPr>
            <a:spLocks noGrp="1"/>
          </p:cNvSpPr>
          <p:nvPr>
            <p:ph type="ctrTitle"/>
          </p:nvPr>
        </p:nvSpPr>
        <p:spPr/>
        <p:txBody>
          <a:bodyPr/>
          <a:lstStyle/>
          <a:p>
            <a:endParaRPr lang="en-MX"/>
          </a:p>
        </p:txBody>
      </p:sp>
      <p:pic>
        <p:nvPicPr>
          <p:cNvPr id="7" name="Picture 6" descr="A person sitting at a table using a computer&#10;&#10;Description automatically generated">
            <a:extLst>
              <a:ext uri="{FF2B5EF4-FFF2-40B4-BE49-F238E27FC236}">
                <a16:creationId xmlns:a16="http://schemas.microsoft.com/office/drawing/2014/main" id="{ECAEAA87-54FC-8D4D-B962-6839B29E43A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8" name="Picture 7" descr="A close up of a logo&#10;&#10;Description automatically generated">
            <a:extLst>
              <a:ext uri="{FF2B5EF4-FFF2-40B4-BE49-F238E27FC236}">
                <a16:creationId xmlns:a16="http://schemas.microsoft.com/office/drawing/2014/main" id="{8ED02B6E-C811-8D4A-AC7E-E278F3D9EBA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9196" r="-9196" b="71121"/>
          <a:stretch/>
        </p:blipFill>
        <p:spPr>
          <a:xfrm rot="10800000">
            <a:off x="-1234794" y="4693920"/>
            <a:ext cx="13426794" cy="2178594"/>
          </a:xfrm>
          <a:prstGeom prst="rect">
            <a:avLst/>
          </a:prstGeom>
        </p:spPr>
      </p:pic>
      <p:sp>
        <p:nvSpPr>
          <p:cNvPr id="9" name="Title 1">
            <a:extLst>
              <a:ext uri="{FF2B5EF4-FFF2-40B4-BE49-F238E27FC236}">
                <a16:creationId xmlns:a16="http://schemas.microsoft.com/office/drawing/2014/main" id="{8DFEF615-DE3C-944B-8E20-89D85E6C640E}"/>
              </a:ext>
            </a:extLst>
          </p:cNvPr>
          <p:cNvSpPr txBox="1">
            <a:spLocks/>
          </p:cNvSpPr>
          <p:nvPr/>
        </p:nvSpPr>
        <p:spPr>
          <a:xfrm>
            <a:off x="453682" y="5811809"/>
            <a:ext cx="9210821" cy="637976"/>
          </a:xfrm>
          <a:prstGeom prst="rect">
            <a:avLst/>
          </a:prstGeom>
        </p:spPr>
        <p:txBody>
          <a:bodyPr lIns="0" tIns="0" rIns="0" bIns="0" anchor="t" anchorCtr="0"/>
          <a:lstStyle>
            <a:lvl1pPr algn="l" defTabSz="914400" rtl="0" eaLnBrk="1" latinLnBrk="0" hangingPunct="1">
              <a:lnSpc>
                <a:spcPct val="90000"/>
              </a:lnSpc>
              <a:spcBef>
                <a:spcPct val="0"/>
              </a:spcBef>
              <a:buNone/>
              <a:defRPr sz="55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Light" panose="020F0302020204030204"/>
                <a:ea typeface="ＭＳ Ｐゴシック" charset="-128"/>
                <a:cs typeface="+mj-cs"/>
              </a:rPr>
              <a:t>DeltaCare</a:t>
            </a:r>
            <a:r>
              <a:rPr kumimoji="0" lang="en-MX" sz="4400" b="0" i="0" u="none" strike="noStrike" kern="1200" cap="none" spc="0" normalizeH="0" baseline="0" noProof="0" dirty="0">
                <a:ln>
                  <a:noFill/>
                </a:ln>
                <a:solidFill>
                  <a:prstClr val="white"/>
                </a:solidFill>
                <a:effectLst/>
                <a:uLnTx/>
                <a:uFillTx/>
                <a:latin typeface="Calibri Light" panose="020F0302020204030204"/>
                <a:ea typeface="+mj-ea"/>
                <a:cs typeface="+mj-cs"/>
              </a:rPr>
              <a:t>®</a:t>
            </a:r>
            <a:r>
              <a:rPr kumimoji="0" lang="en-US" sz="4400" b="0" i="0" u="none" strike="noStrike" kern="1200" cap="none" spc="0" normalizeH="0" baseline="0" noProof="0" dirty="0">
                <a:ln>
                  <a:noFill/>
                </a:ln>
                <a:solidFill>
                  <a:prstClr val="white"/>
                </a:solidFill>
                <a:effectLst/>
                <a:uLnTx/>
                <a:uFillTx/>
                <a:latin typeface="Calibri Light" panose="020F0302020204030204"/>
                <a:ea typeface="ＭＳ Ｐゴシック" charset="-128"/>
                <a:cs typeface="+mj-cs"/>
              </a:rPr>
              <a:t> USA DHMO</a:t>
            </a:r>
            <a:endParaRPr kumimoji="0" lang="en-US" sz="44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822026226"/>
      </p:ext>
    </p:extLst>
  </p:cSld>
  <p:clrMapOvr>
    <a:masterClrMapping/>
  </p:clrMapOvr>
  <mc:AlternateContent xmlns:mc="http://schemas.openxmlformats.org/markup-compatibility/2006" xmlns:p14="http://schemas.microsoft.com/office/powerpoint/2010/main">
    <mc:Choice Requires="p14">
      <p:transition spd="slow" p14:dur="2000" advTm="7115"/>
    </mc:Choice>
    <mc:Fallback xmlns="">
      <p:transition spd="slow" advTm="711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99E2D-DE5A-A042-8362-8662EEEA0192}"/>
              </a:ext>
            </a:extLst>
          </p:cNvPr>
          <p:cNvSpPr>
            <a:spLocks noGrp="1"/>
          </p:cNvSpPr>
          <p:nvPr>
            <p:ph type="title"/>
          </p:nvPr>
        </p:nvSpPr>
        <p:spPr/>
        <p:txBody>
          <a:bodyPr/>
          <a:lstStyle/>
          <a:p>
            <a:r>
              <a:rPr lang="en-US" sz="4400" dirty="0"/>
              <a:t>Coverage beyond Florida</a:t>
            </a:r>
          </a:p>
        </p:txBody>
      </p:sp>
      <p:sp>
        <p:nvSpPr>
          <p:cNvPr id="5" name="Text Placeholder 4">
            <a:extLst>
              <a:ext uri="{FF2B5EF4-FFF2-40B4-BE49-F238E27FC236}">
                <a16:creationId xmlns:a16="http://schemas.microsoft.com/office/drawing/2014/main" id="{DEA42350-1432-0C47-9C2A-EBA1C9DA5E3C}"/>
              </a:ext>
            </a:extLst>
          </p:cNvPr>
          <p:cNvSpPr>
            <a:spLocks noGrp="1"/>
          </p:cNvSpPr>
          <p:nvPr>
            <p:ph type="body" sz="quarter" idx="10"/>
          </p:nvPr>
        </p:nvSpPr>
        <p:spPr>
          <a:xfrm>
            <a:off x="969820" y="914400"/>
            <a:ext cx="10332720" cy="274320"/>
          </a:xfrm>
        </p:spPr>
        <p:txBody>
          <a:bodyPr/>
          <a:lstStyle/>
          <a:p>
            <a:r>
              <a:rPr lang="en-US" dirty="0"/>
              <a:t>DeltaCare USA DHMO: Coverage across the Unites States (limitations apply)*</a:t>
            </a:r>
          </a:p>
          <a:p>
            <a:endParaRPr lang="en-MX" dirty="0"/>
          </a:p>
        </p:txBody>
      </p:sp>
      <p:sp>
        <p:nvSpPr>
          <p:cNvPr id="9" name="Content Placeholder 2">
            <a:extLst>
              <a:ext uri="{FF2B5EF4-FFF2-40B4-BE49-F238E27FC236}">
                <a16:creationId xmlns:a16="http://schemas.microsoft.com/office/drawing/2014/main" id="{7347EC99-A610-4F39-94A5-09A847387AE9}"/>
              </a:ext>
            </a:extLst>
          </p:cNvPr>
          <p:cNvSpPr txBox="1">
            <a:spLocks/>
          </p:cNvSpPr>
          <p:nvPr/>
        </p:nvSpPr>
        <p:spPr>
          <a:xfrm>
            <a:off x="512064" y="2531888"/>
            <a:ext cx="8430768" cy="3987784"/>
          </a:xfrm>
          <a:prstGeom prst="rect">
            <a:avLst/>
          </a:prstGeom>
        </p:spPr>
        <p:txBody>
          <a:bodyPr numCol="3">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30000" marR="0" lvl="0" indent="-342000" algn="l" defTabSz="914400" rtl="0" eaLnBrk="1" fontAlgn="auto" latinLnBrk="0" hangingPunct="1">
              <a:lnSpc>
                <a:spcPct val="100000"/>
              </a:lnSpc>
              <a:spcBef>
                <a:spcPts val="100"/>
              </a:spcBef>
              <a:spcAft>
                <a:spcPts val="100"/>
              </a:spcAft>
              <a:buClr>
                <a:srgbClr val="666667"/>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666667"/>
                </a:solidFill>
                <a:effectLst/>
                <a:uLnTx/>
                <a:uFillTx/>
                <a:latin typeface="Calibri" panose="020F0502020204030204"/>
                <a:ea typeface="+mn-ea"/>
                <a:cs typeface="+mn-cs"/>
              </a:rPr>
              <a:t>Alabama</a:t>
            </a:r>
          </a:p>
          <a:p>
            <a:pPr marL="630000" marR="0" lvl="0" indent="-342000" algn="l" defTabSz="914400" rtl="0" eaLnBrk="1" fontAlgn="auto" latinLnBrk="0" hangingPunct="1">
              <a:lnSpc>
                <a:spcPct val="100000"/>
              </a:lnSpc>
              <a:spcBef>
                <a:spcPts val="100"/>
              </a:spcBef>
              <a:spcAft>
                <a:spcPts val="100"/>
              </a:spcAft>
              <a:buClr>
                <a:srgbClr val="666667"/>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666667"/>
                </a:solidFill>
                <a:effectLst/>
                <a:uLnTx/>
                <a:uFillTx/>
                <a:latin typeface="Calibri" panose="020F0502020204030204"/>
                <a:ea typeface="+mn-ea"/>
                <a:cs typeface="+mn-cs"/>
              </a:rPr>
              <a:t>Arizona</a:t>
            </a:r>
          </a:p>
          <a:p>
            <a:pPr marL="630000" marR="0" lvl="0" indent="-342000" algn="l" defTabSz="914400" rtl="0" eaLnBrk="1" fontAlgn="auto" latinLnBrk="0" hangingPunct="1">
              <a:lnSpc>
                <a:spcPct val="100000"/>
              </a:lnSpc>
              <a:spcBef>
                <a:spcPts val="100"/>
              </a:spcBef>
              <a:spcAft>
                <a:spcPts val="100"/>
              </a:spcAft>
              <a:buClr>
                <a:srgbClr val="666667"/>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666667"/>
                </a:solidFill>
                <a:effectLst/>
                <a:uLnTx/>
                <a:uFillTx/>
                <a:latin typeface="Calibri" panose="020F0502020204030204"/>
                <a:ea typeface="+mn-ea"/>
                <a:cs typeface="+mn-cs"/>
              </a:rPr>
              <a:t>Arkansas</a:t>
            </a:r>
            <a:endParaRPr kumimoji="0" lang="en-US" sz="2200" b="0" i="1" u="none" strike="noStrike" kern="1200" cap="none" spc="0" normalizeH="0" baseline="0" noProof="0" dirty="0">
              <a:ln>
                <a:noFill/>
              </a:ln>
              <a:solidFill>
                <a:srgbClr val="666667"/>
              </a:solidFill>
              <a:effectLst/>
              <a:uLnTx/>
              <a:uFillTx/>
              <a:latin typeface="Calibri" panose="020F0502020204030204"/>
              <a:ea typeface="+mn-ea"/>
              <a:cs typeface="+mn-cs"/>
            </a:endParaRPr>
          </a:p>
          <a:p>
            <a:pPr marL="630000" marR="0" lvl="0" indent="-342000" algn="l" defTabSz="914400" rtl="0" eaLnBrk="1" fontAlgn="auto" latinLnBrk="0" hangingPunct="1">
              <a:lnSpc>
                <a:spcPct val="100000"/>
              </a:lnSpc>
              <a:spcBef>
                <a:spcPts val="100"/>
              </a:spcBef>
              <a:spcAft>
                <a:spcPts val="100"/>
              </a:spcAft>
              <a:buClr>
                <a:srgbClr val="666667"/>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666667"/>
                </a:solidFill>
                <a:effectLst/>
                <a:uLnTx/>
                <a:uFillTx/>
                <a:latin typeface="Calibri" panose="020F0502020204030204"/>
                <a:ea typeface="+mn-ea"/>
                <a:cs typeface="+mn-cs"/>
              </a:rPr>
              <a:t>California</a:t>
            </a:r>
          </a:p>
          <a:p>
            <a:pPr marL="630000" marR="0" lvl="0" indent="-342000" algn="l" defTabSz="914400" rtl="0" eaLnBrk="1" fontAlgn="auto" latinLnBrk="0" hangingPunct="1">
              <a:lnSpc>
                <a:spcPct val="100000"/>
              </a:lnSpc>
              <a:spcBef>
                <a:spcPts val="100"/>
              </a:spcBef>
              <a:spcAft>
                <a:spcPts val="100"/>
              </a:spcAft>
              <a:buClr>
                <a:srgbClr val="666667"/>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666667"/>
                </a:solidFill>
                <a:effectLst/>
                <a:uLnTx/>
                <a:uFillTx/>
                <a:latin typeface="Calibri" panose="020F0502020204030204"/>
                <a:ea typeface="+mn-ea"/>
                <a:cs typeface="+mn-cs"/>
              </a:rPr>
              <a:t>Colorado</a:t>
            </a:r>
          </a:p>
          <a:p>
            <a:pPr marL="630000" marR="0" lvl="0" indent="-342000" algn="l" defTabSz="914400" rtl="0" eaLnBrk="1" fontAlgn="auto" latinLnBrk="0" hangingPunct="1">
              <a:lnSpc>
                <a:spcPct val="100000"/>
              </a:lnSpc>
              <a:spcBef>
                <a:spcPts val="100"/>
              </a:spcBef>
              <a:spcAft>
                <a:spcPts val="100"/>
              </a:spcAft>
              <a:buClr>
                <a:srgbClr val="666667"/>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666667"/>
                </a:solidFill>
                <a:effectLst/>
                <a:uLnTx/>
                <a:uFillTx/>
                <a:latin typeface="Calibri" panose="020F0502020204030204"/>
                <a:ea typeface="+mn-ea"/>
                <a:cs typeface="+mn-cs"/>
              </a:rPr>
              <a:t>Delaware</a:t>
            </a:r>
          </a:p>
          <a:p>
            <a:pPr marL="630000" marR="0" lvl="0" indent="-342000" algn="l" defTabSz="914400" rtl="0" eaLnBrk="1" fontAlgn="auto" latinLnBrk="0" hangingPunct="1">
              <a:lnSpc>
                <a:spcPct val="100000"/>
              </a:lnSpc>
              <a:spcBef>
                <a:spcPts val="100"/>
              </a:spcBef>
              <a:spcAft>
                <a:spcPts val="100"/>
              </a:spcAft>
              <a:buClr>
                <a:srgbClr val="666667"/>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666667"/>
                </a:solidFill>
                <a:effectLst/>
                <a:uLnTx/>
                <a:uFillTx/>
                <a:latin typeface="Calibri" panose="020F0502020204030204"/>
                <a:ea typeface="+mn-ea"/>
                <a:cs typeface="+mn-cs"/>
              </a:rPr>
              <a:t>Florida</a:t>
            </a:r>
          </a:p>
          <a:p>
            <a:pPr marL="630000" marR="0" lvl="0" indent="-342000" algn="l" defTabSz="914400" rtl="0" eaLnBrk="1" fontAlgn="auto" latinLnBrk="0" hangingPunct="1">
              <a:lnSpc>
                <a:spcPct val="100000"/>
              </a:lnSpc>
              <a:spcBef>
                <a:spcPts val="100"/>
              </a:spcBef>
              <a:spcAft>
                <a:spcPts val="100"/>
              </a:spcAft>
              <a:buClr>
                <a:srgbClr val="666667"/>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666667"/>
                </a:solidFill>
                <a:effectLst/>
                <a:uLnTx/>
                <a:uFillTx/>
                <a:latin typeface="Calibri" panose="020F0502020204030204"/>
                <a:ea typeface="+mn-ea"/>
                <a:cs typeface="+mn-cs"/>
              </a:rPr>
              <a:t>Georgia</a:t>
            </a:r>
          </a:p>
          <a:p>
            <a:pPr marL="630000" marR="0" lvl="0" indent="-342000" algn="l" defTabSz="914400" rtl="0" eaLnBrk="1" fontAlgn="auto" latinLnBrk="0" hangingPunct="1">
              <a:lnSpc>
                <a:spcPct val="100000"/>
              </a:lnSpc>
              <a:spcBef>
                <a:spcPts val="100"/>
              </a:spcBef>
              <a:spcAft>
                <a:spcPts val="100"/>
              </a:spcAft>
              <a:buClr>
                <a:srgbClr val="666667"/>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666667"/>
                </a:solidFill>
                <a:effectLst/>
                <a:uLnTx/>
                <a:uFillTx/>
                <a:latin typeface="Calibri" panose="020F0502020204030204"/>
                <a:ea typeface="+mn-ea"/>
                <a:cs typeface="+mn-cs"/>
              </a:rPr>
              <a:t>Illinois</a:t>
            </a:r>
          </a:p>
          <a:p>
            <a:pPr marL="630000" marR="0" lvl="0" indent="-342000" algn="l" defTabSz="914400" rtl="0" eaLnBrk="1" fontAlgn="auto" latinLnBrk="0" hangingPunct="1">
              <a:lnSpc>
                <a:spcPct val="100000"/>
              </a:lnSpc>
              <a:spcBef>
                <a:spcPts val="100"/>
              </a:spcBef>
              <a:spcAft>
                <a:spcPts val="100"/>
              </a:spcAft>
              <a:buClr>
                <a:srgbClr val="666667"/>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666667"/>
                </a:solidFill>
                <a:effectLst/>
                <a:uLnTx/>
                <a:uFillTx/>
                <a:latin typeface="Calibri" panose="020F0502020204030204"/>
                <a:ea typeface="+mn-ea"/>
                <a:cs typeface="+mn-cs"/>
              </a:rPr>
              <a:t>Indiana</a:t>
            </a:r>
          </a:p>
          <a:p>
            <a:pPr marL="630000" marR="0" lvl="0" indent="-342000" algn="l" defTabSz="914400" rtl="0" eaLnBrk="1" fontAlgn="auto" latinLnBrk="0" hangingPunct="1">
              <a:lnSpc>
                <a:spcPct val="100000"/>
              </a:lnSpc>
              <a:spcBef>
                <a:spcPts val="100"/>
              </a:spcBef>
              <a:spcAft>
                <a:spcPts val="100"/>
              </a:spcAft>
              <a:buClr>
                <a:srgbClr val="666667"/>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666667"/>
                </a:solidFill>
                <a:effectLst/>
                <a:uLnTx/>
                <a:uFillTx/>
                <a:latin typeface="Calibri" panose="020F0502020204030204"/>
                <a:ea typeface="+mn-ea"/>
                <a:cs typeface="+mn-cs"/>
              </a:rPr>
              <a:t>Kansas</a:t>
            </a:r>
          </a:p>
          <a:p>
            <a:pPr marL="630000" marR="0" lvl="0" indent="-342000" algn="l" defTabSz="914400" rtl="0" eaLnBrk="1" fontAlgn="auto" latinLnBrk="0" hangingPunct="1">
              <a:lnSpc>
                <a:spcPct val="100000"/>
              </a:lnSpc>
              <a:spcBef>
                <a:spcPts val="100"/>
              </a:spcBef>
              <a:spcAft>
                <a:spcPts val="100"/>
              </a:spcAft>
              <a:buClr>
                <a:srgbClr val="666667"/>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666667"/>
                </a:solidFill>
                <a:effectLst/>
                <a:uLnTx/>
                <a:uFillTx/>
                <a:latin typeface="Calibri" panose="020F0502020204030204"/>
                <a:ea typeface="+mn-ea"/>
                <a:cs typeface="+mn-cs"/>
              </a:rPr>
              <a:t>Maryland</a:t>
            </a:r>
          </a:p>
          <a:p>
            <a:pPr marL="630000" marR="0" lvl="0" indent="-342000" algn="l" defTabSz="914400" rtl="0" eaLnBrk="1" fontAlgn="auto" latinLnBrk="0" hangingPunct="1">
              <a:lnSpc>
                <a:spcPct val="100000"/>
              </a:lnSpc>
              <a:spcBef>
                <a:spcPts val="100"/>
              </a:spcBef>
              <a:spcAft>
                <a:spcPts val="100"/>
              </a:spcAft>
              <a:buClr>
                <a:srgbClr val="666667"/>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666667"/>
                </a:solidFill>
                <a:effectLst/>
                <a:uLnTx/>
                <a:uFillTx/>
                <a:latin typeface="Calibri" panose="020F0502020204030204"/>
                <a:ea typeface="+mn-ea"/>
                <a:cs typeface="+mn-cs"/>
              </a:rPr>
              <a:t>Michigan</a:t>
            </a:r>
          </a:p>
          <a:p>
            <a:pPr marL="630000" marR="0" lvl="0" indent="-342000" algn="l" defTabSz="914400" rtl="0" eaLnBrk="1" fontAlgn="auto" latinLnBrk="0" hangingPunct="1">
              <a:lnSpc>
                <a:spcPct val="100000"/>
              </a:lnSpc>
              <a:spcBef>
                <a:spcPts val="100"/>
              </a:spcBef>
              <a:spcAft>
                <a:spcPts val="100"/>
              </a:spcAft>
              <a:buClr>
                <a:srgbClr val="666667"/>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666667"/>
                </a:solidFill>
                <a:effectLst/>
                <a:uLnTx/>
                <a:uFillTx/>
                <a:latin typeface="Calibri" panose="020F0502020204030204"/>
                <a:ea typeface="+mn-ea"/>
                <a:cs typeface="+mn-cs"/>
              </a:rPr>
              <a:t>Mississippi</a:t>
            </a:r>
          </a:p>
          <a:p>
            <a:pPr marL="630000" marR="0" lvl="0" indent="-342000" algn="l" defTabSz="914400" rtl="0" eaLnBrk="1" fontAlgn="auto" latinLnBrk="0" hangingPunct="1">
              <a:lnSpc>
                <a:spcPct val="100000"/>
              </a:lnSpc>
              <a:spcBef>
                <a:spcPts val="100"/>
              </a:spcBef>
              <a:spcAft>
                <a:spcPts val="100"/>
              </a:spcAft>
              <a:buClr>
                <a:srgbClr val="666667"/>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666667"/>
                </a:solidFill>
                <a:effectLst/>
                <a:uLnTx/>
                <a:uFillTx/>
                <a:latin typeface="Calibri" panose="020F0502020204030204"/>
                <a:ea typeface="+mn-ea"/>
                <a:cs typeface="+mn-cs"/>
              </a:rPr>
              <a:t>Missouri</a:t>
            </a:r>
          </a:p>
          <a:p>
            <a:pPr marL="630000" marR="0" lvl="0" indent="-342000" algn="l" defTabSz="914400" rtl="0" eaLnBrk="1" fontAlgn="auto" latinLnBrk="0" hangingPunct="1">
              <a:lnSpc>
                <a:spcPct val="100000"/>
              </a:lnSpc>
              <a:spcBef>
                <a:spcPts val="100"/>
              </a:spcBef>
              <a:spcAft>
                <a:spcPts val="100"/>
              </a:spcAft>
              <a:buClr>
                <a:srgbClr val="666667"/>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666667"/>
                </a:solidFill>
                <a:effectLst/>
                <a:uLnTx/>
                <a:uFillTx/>
                <a:latin typeface="Calibri" panose="020F0502020204030204"/>
                <a:ea typeface="+mn-ea"/>
                <a:cs typeface="+mn-cs"/>
              </a:rPr>
              <a:t>Nevada</a:t>
            </a:r>
          </a:p>
          <a:p>
            <a:pPr marL="630000" marR="0" lvl="0" indent="-342000" algn="l" defTabSz="914400" rtl="0" eaLnBrk="1" fontAlgn="auto" latinLnBrk="0" hangingPunct="1">
              <a:lnSpc>
                <a:spcPct val="100000"/>
              </a:lnSpc>
              <a:spcBef>
                <a:spcPts val="100"/>
              </a:spcBef>
              <a:spcAft>
                <a:spcPts val="100"/>
              </a:spcAft>
              <a:buClr>
                <a:srgbClr val="666667"/>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666667"/>
                </a:solidFill>
                <a:effectLst/>
                <a:uLnTx/>
                <a:uFillTx/>
                <a:latin typeface="Calibri" panose="020F0502020204030204"/>
                <a:ea typeface="+mn-ea"/>
                <a:cs typeface="+mn-cs"/>
              </a:rPr>
              <a:t>New Jersey</a:t>
            </a:r>
          </a:p>
          <a:p>
            <a:pPr marL="630000" marR="0" lvl="0" indent="-342000" algn="l" defTabSz="914400" rtl="0" eaLnBrk="1" fontAlgn="auto" latinLnBrk="0" hangingPunct="1">
              <a:lnSpc>
                <a:spcPct val="100000"/>
              </a:lnSpc>
              <a:spcBef>
                <a:spcPts val="100"/>
              </a:spcBef>
              <a:spcAft>
                <a:spcPts val="100"/>
              </a:spcAft>
              <a:buClr>
                <a:srgbClr val="666667"/>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666667"/>
                </a:solidFill>
                <a:effectLst/>
                <a:uLnTx/>
                <a:uFillTx/>
                <a:latin typeface="Calibri" panose="020F0502020204030204"/>
                <a:ea typeface="+mn-ea"/>
                <a:cs typeface="+mn-cs"/>
              </a:rPr>
              <a:t>New York</a:t>
            </a:r>
          </a:p>
          <a:p>
            <a:pPr marL="630000" marR="0" lvl="0" indent="-342000" algn="l" defTabSz="914400" rtl="0" eaLnBrk="1" fontAlgn="auto" latinLnBrk="0" hangingPunct="1">
              <a:lnSpc>
                <a:spcPct val="100000"/>
              </a:lnSpc>
              <a:spcBef>
                <a:spcPts val="100"/>
              </a:spcBef>
              <a:spcAft>
                <a:spcPts val="100"/>
              </a:spcAft>
              <a:buClr>
                <a:srgbClr val="666667"/>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666667"/>
                </a:solidFill>
                <a:effectLst/>
                <a:uLnTx/>
                <a:uFillTx/>
                <a:latin typeface="Calibri" panose="020F0502020204030204"/>
                <a:ea typeface="+mn-ea"/>
                <a:cs typeface="+mn-cs"/>
              </a:rPr>
              <a:t>North Carolina</a:t>
            </a:r>
          </a:p>
          <a:p>
            <a:pPr marL="630000" marR="0" lvl="0" indent="-342000" algn="l" defTabSz="914400" rtl="0" eaLnBrk="1" fontAlgn="auto" latinLnBrk="0" hangingPunct="1">
              <a:lnSpc>
                <a:spcPct val="100000"/>
              </a:lnSpc>
              <a:spcBef>
                <a:spcPts val="100"/>
              </a:spcBef>
              <a:spcAft>
                <a:spcPts val="100"/>
              </a:spcAft>
              <a:buClr>
                <a:srgbClr val="666667"/>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666667"/>
                </a:solidFill>
                <a:effectLst/>
                <a:uLnTx/>
                <a:uFillTx/>
                <a:latin typeface="Calibri" panose="020F0502020204030204"/>
                <a:ea typeface="+mn-ea"/>
                <a:cs typeface="+mn-cs"/>
              </a:rPr>
              <a:t>Ohio</a:t>
            </a:r>
          </a:p>
          <a:p>
            <a:pPr marL="630000" marR="0" lvl="0" indent="-342000" algn="l" defTabSz="914400" rtl="0" eaLnBrk="1" fontAlgn="auto" latinLnBrk="0" hangingPunct="1">
              <a:lnSpc>
                <a:spcPct val="100000"/>
              </a:lnSpc>
              <a:spcBef>
                <a:spcPts val="100"/>
              </a:spcBef>
              <a:spcAft>
                <a:spcPts val="100"/>
              </a:spcAft>
              <a:buClr>
                <a:srgbClr val="666667"/>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666667"/>
                </a:solidFill>
                <a:effectLst/>
                <a:uLnTx/>
                <a:uFillTx/>
                <a:latin typeface="Calibri" panose="020F0502020204030204"/>
                <a:ea typeface="+mn-ea"/>
                <a:cs typeface="+mn-cs"/>
              </a:rPr>
              <a:t>Oregon</a:t>
            </a:r>
          </a:p>
          <a:p>
            <a:pPr marL="630000" marR="0" lvl="0" indent="-342000" algn="l" defTabSz="914400" rtl="0" eaLnBrk="1" fontAlgn="auto" latinLnBrk="0" hangingPunct="1">
              <a:lnSpc>
                <a:spcPct val="100000"/>
              </a:lnSpc>
              <a:spcBef>
                <a:spcPts val="100"/>
              </a:spcBef>
              <a:spcAft>
                <a:spcPts val="100"/>
              </a:spcAft>
              <a:buClr>
                <a:srgbClr val="666667"/>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666667"/>
                </a:solidFill>
                <a:effectLst/>
                <a:uLnTx/>
                <a:uFillTx/>
                <a:latin typeface="Calibri" panose="020F0502020204030204"/>
                <a:ea typeface="+mn-ea"/>
                <a:cs typeface="+mn-cs"/>
              </a:rPr>
              <a:t>Pennsylvania</a:t>
            </a:r>
          </a:p>
          <a:p>
            <a:pPr marL="630000" marR="0" lvl="0" indent="-342000" algn="l" defTabSz="914400" rtl="0" eaLnBrk="1" fontAlgn="auto" latinLnBrk="0" hangingPunct="1">
              <a:lnSpc>
                <a:spcPct val="100000"/>
              </a:lnSpc>
              <a:spcBef>
                <a:spcPts val="100"/>
              </a:spcBef>
              <a:spcAft>
                <a:spcPts val="100"/>
              </a:spcAft>
              <a:buClr>
                <a:srgbClr val="666667"/>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666667"/>
                </a:solidFill>
                <a:effectLst/>
                <a:uLnTx/>
                <a:uFillTx/>
                <a:latin typeface="Calibri" panose="020F0502020204030204"/>
                <a:ea typeface="+mn-ea"/>
                <a:cs typeface="+mn-cs"/>
              </a:rPr>
              <a:t>South Carolina</a:t>
            </a:r>
          </a:p>
          <a:p>
            <a:pPr marL="630000" marR="0" lvl="0" indent="-342000" algn="l" defTabSz="914400" rtl="0" eaLnBrk="1" fontAlgn="auto" latinLnBrk="0" hangingPunct="1">
              <a:lnSpc>
                <a:spcPct val="100000"/>
              </a:lnSpc>
              <a:spcBef>
                <a:spcPts val="100"/>
              </a:spcBef>
              <a:spcAft>
                <a:spcPts val="100"/>
              </a:spcAft>
              <a:buClr>
                <a:srgbClr val="666667"/>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666667"/>
                </a:solidFill>
                <a:effectLst/>
                <a:uLnTx/>
                <a:uFillTx/>
                <a:latin typeface="Calibri" panose="020F0502020204030204"/>
                <a:ea typeface="+mn-ea"/>
                <a:cs typeface="+mn-cs"/>
              </a:rPr>
              <a:t>Tennessee</a:t>
            </a:r>
          </a:p>
          <a:p>
            <a:pPr marL="630000" marR="0" lvl="0" indent="-342000" algn="l" defTabSz="914400" rtl="0" eaLnBrk="1" fontAlgn="auto" latinLnBrk="0" hangingPunct="1">
              <a:lnSpc>
                <a:spcPct val="100000"/>
              </a:lnSpc>
              <a:spcBef>
                <a:spcPts val="100"/>
              </a:spcBef>
              <a:spcAft>
                <a:spcPts val="100"/>
              </a:spcAft>
              <a:buClr>
                <a:srgbClr val="666667"/>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666667"/>
                </a:solidFill>
                <a:effectLst/>
                <a:uLnTx/>
                <a:uFillTx/>
                <a:latin typeface="Calibri" panose="020F0502020204030204"/>
                <a:ea typeface="+mn-ea"/>
                <a:cs typeface="+mn-cs"/>
              </a:rPr>
              <a:t>Texas</a:t>
            </a:r>
          </a:p>
          <a:p>
            <a:pPr marL="630000" marR="0" lvl="0" indent="-342000" algn="l" defTabSz="914400" rtl="0" eaLnBrk="1" fontAlgn="auto" latinLnBrk="0" hangingPunct="1">
              <a:lnSpc>
                <a:spcPct val="100000"/>
              </a:lnSpc>
              <a:spcBef>
                <a:spcPts val="100"/>
              </a:spcBef>
              <a:spcAft>
                <a:spcPts val="100"/>
              </a:spcAft>
              <a:buClr>
                <a:srgbClr val="666667"/>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666667"/>
                </a:solidFill>
                <a:effectLst/>
                <a:uLnTx/>
                <a:uFillTx/>
                <a:latin typeface="Calibri" panose="020F0502020204030204"/>
                <a:ea typeface="+mn-ea"/>
                <a:cs typeface="+mn-cs"/>
              </a:rPr>
              <a:t>Virginia</a:t>
            </a:r>
          </a:p>
          <a:p>
            <a:pPr marL="630000" marR="0" lvl="0" indent="-342000" algn="l" defTabSz="914400" rtl="0" eaLnBrk="1" fontAlgn="auto" latinLnBrk="0" hangingPunct="1">
              <a:lnSpc>
                <a:spcPct val="100000"/>
              </a:lnSpc>
              <a:spcBef>
                <a:spcPts val="100"/>
              </a:spcBef>
              <a:spcAft>
                <a:spcPts val="100"/>
              </a:spcAft>
              <a:buClr>
                <a:srgbClr val="666667"/>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666667"/>
                </a:solidFill>
                <a:effectLst/>
                <a:uLnTx/>
                <a:uFillTx/>
                <a:latin typeface="Calibri" panose="020F0502020204030204"/>
                <a:ea typeface="+mn-ea"/>
                <a:cs typeface="+mn-cs"/>
              </a:rPr>
              <a:t>Washington DC</a:t>
            </a:r>
          </a:p>
          <a:p>
            <a:pPr marL="630000" marR="0" lvl="0" indent="-342000" algn="l" defTabSz="914400" rtl="0" eaLnBrk="1" fontAlgn="auto" latinLnBrk="0" hangingPunct="1">
              <a:lnSpc>
                <a:spcPct val="100000"/>
              </a:lnSpc>
              <a:spcBef>
                <a:spcPts val="100"/>
              </a:spcBef>
              <a:spcAft>
                <a:spcPts val="100"/>
              </a:spcAft>
              <a:buClr>
                <a:srgbClr val="666667"/>
              </a:buClr>
              <a:buSzTx/>
              <a:buFont typeface="Arial" panose="020B0604020202020204" pitchFamily="34" charset="0"/>
              <a:buChar char="•"/>
              <a:tabLst/>
              <a:defRPr/>
            </a:pPr>
            <a:r>
              <a:rPr kumimoji="0" lang="en-US" sz="2200" b="0" i="0" u="none" strike="noStrike" kern="1200" cap="none" spc="0" normalizeH="0" baseline="0" noProof="0" dirty="0">
                <a:ln>
                  <a:noFill/>
                </a:ln>
                <a:solidFill>
                  <a:srgbClr val="666667"/>
                </a:solidFill>
                <a:effectLst/>
                <a:uLnTx/>
                <a:uFillTx/>
                <a:latin typeface="Calibri" panose="020F0502020204030204"/>
                <a:ea typeface="+mn-ea"/>
                <a:cs typeface="+mn-cs"/>
              </a:rPr>
              <a:t>Wisconsin</a:t>
            </a:r>
          </a:p>
          <a:p>
            <a:pPr marL="288000" marR="0" lvl="0" indent="0" algn="l" defTabSz="914400" rtl="0" eaLnBrk="1" fontAlgn="auto" latinLnBrk="0" hangingPunct="1">
              <a:lnSpc>
                <a:spcPct val="100000"/>
              </a:lnSpc>
              <a:spcBef>
                <a:spcPts val="100"/>
              </a:spcBef>
              <a:spcAft>
                <a:spcPts val="100"/>
              </a:spcAft>
              <a:buClr>
                <a:srgbClr val="666667"/>
              </a:buClr>
              <a:buSzTx/>
              <a:buFont typeface="Arial" panose="020B0604020202020204" pitchFamily="34" charset="0"/>
              <a:buNone/>
              <a:tabLst/>
              <a:defRPr/>
            </a:pPr>
            <a:endParaRPr kumimoji="0" lang="en-US" sz="1800" b="1" i="0" u="none" strike="noStrike" kern="1200" cap="none" spc="0" normalizeH="0" baseline="0" noProof="0" dirty="0">
              <a:ln>
                <a:noFill/>
              </a:ln>
              <a:solidFill>
                <a:srgbClr val="666667"/>
              </a:solidFill>
              <a:effectLst/>
              <a:uLnTx/>
              <a:uFillTx/>
              <a:latin typeface="Calibri" panose="020F0502020204030204"/>
              <a:ea typeface="+mn-ea"/>
              <a:cs typeface="+mn-cs"/>
            </a:endParaRPr>
          </a:p>
          <a:p>
            <a:pPr marL="288000" marR="0" lvl="0" indent="0" algn="l" defTabSz="914400" rtl="0" eaLnBrk="1" fontAlgn="auto" latinLnBrk="0" hangingPunct="1">
              <a:lnSpc>
                <a:spcPct val="100000"/>
              </a:lnSpc>
              <a:spcBef>
                <a:spcPts val="100"/>
              </a:spcBef>
              <a:spcAft>
                <a:spcPts val="100"/>
              </a:spcAft>
              <a:buClr>
                <a:srgbClr val="666667"/>
              </a:buClr>
              <a:buSzTx/>
              <a:buFont typeface="Arial" panose="020B0604020202020204" pitchFamily="34" charset="0"/>
              <a:buNone/>
              <a:tabLst/>
              <a:defRPr/>
            </a:pPr>
            <a:r>
              <a:rPr kumimoji="0" lang="en-US" sz="1800" b="1" i="0" u="none" strike="noStrike" kern="1200" cap="none" spc="0" normalizeH="0" baseline="0" noProof="0" dirty="0">
                <a:ln>
                  <a:noFill/>
                </a:ln>
                <a:solidFill>
                  <a:srgbClr val="666667"/>
                </a:solidFill>
                <a:effectLst/>
                <a:uLnTx/>
                <a:uFillTx/>
                <a:latin typeface="Calibri" panose="020F0502020204030204"/>
                <a:ea typeface="+mn-ea"/>
                <a:cs typeface="+mn-cs"/>
              </a:rPr>
              <a:t>*The Delta DHMO is only available in approved states!</a:t>
            </a:r>
            <a:endParaRPr kumimoji="0" lang="en-US" sz="1800" b="0" i="0" u="none" strike="noStrike" kern="1200" cap="none" spc="0" normalizeH="0" baseline="0" noProof="0" dirty="0">
              <a:ln>
                <a:noFill/>
              </a:ln>
              <a:solidFill>
                <a:srgbClr val="666667"/>
              </a:solidFill>
              <a:effectLst/>
              <a:uLnTx/>
              <a:uFillTx/>
              <a:latin typeface="Calibri" panose="020F0502020204030204"/>
              <a:ea typeface="+mn-ea"/>
              <a:cs typeface="+mn-cs"/>
            </a:endParaRPr>
          </a:p>
          <a:p>
            <a:pPr marL="630000" marR="0" lvl="0" indent="-342000" algn="l" defTabSz="914400" rtl="0" eaLnBrk="1" fontAlgn="auto" latinLnBrk="0" hangingPunct="1">
              <a:lnSpc>
                <a:spcPct val="100000"/>
              </a:lnSpc>
              <a:spcBef>
                <a:spcPts val="100"/>
              </a:spcBef>
              <a:spcAft>
                <a:spcPts val="100"/>
              </a:spcAft>
              <a:buClr>
                <a:srgbClr val="666667"/>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666667"/>
              </a:solidFill>
              <a:effectLst/>
              <a:uLnTx/>
              <a:uFillTx/>
              <a:latin typeface="Calibri" panose="020F0502020204030204"/>
              <a:ea typeface="+mn-ea"/>
              <a:cs typeface="+mn-cs"/>
            </a:endParaRPr>
          </a:p>
          <a:p>
            <a:pPr marL="630000" marR="0" lvl="0" indent="-342000" algn="l" defTabSz="914400" rtl="0" eaLnBrk="1" fontAlgn="auto" latinLnBrk="0" hangingPunct="1">
              <a:lnSpc>
                <a:spcPct val="100000"/>
              </a:lnSpc>
              <a:spcBef>
                <a:spcPts val="100"/>
              </a:spcBef>
              <a:spcAft>
                <a:spcPts val="100"/>
              </a:spcAft>
              <a:buClr>
                <a:srgbClr val="666667"/>
              </a:buClr>
              <a:buSzTx/>
              <a:buFont typeface="Arial" panose="020B0604020202020204" pitchFamily="34" charset="0"/>
              <a:buChar char="•"/>
              <a:tabLst/>
              <a:defRPr/>
            </a:pPr>
            <a:endParaRPr kumimoji="0" lang="en-US" sz="1800" b="1" i="0" u="none" strike="noStrike" kern="1200" cap="none" spc="0" normalizeH="0" baseline="0" noProof="0" dirty="0">
              <a:ln>
                <a:noFill/>
              </a:ln>
              <a:solidFill>
                <a:srgbClr val="666667"/>
              </a:solidFill>
              <a:effectLst/>
              <a:uLnTx/>
              <a:uFillTx/>
              <a:latin typeface="Calibri" panose="020F0502020204030204"/>
              <a:ea typeface="+mn-ea"/>
              <a:cs typeface="+mn-cs"/>
            </a:endParaRPr>
          </a:p>
        </p:txBody>
      </p:sp>
      <p:pic>
        <p:nvPicPr>
          <p:cNvPr id="7" name="Picture 6" descr="A close up of a logo&#10;&#10;Description automatically generated">
            <a:extLst>
              <a:ext uri="{FF2B5EF4-FFF2-40B4-BE49-F238E27FC236}">
                <a16:creationId xmlns:a16="http://schemas.microsoft.com/office/drawing/2014/main" id="{07E1E3F1-F686-466B-8CA9-614EDDBEB1E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456" r="39798"/>
          <a:stretch/>
        </p:blipFill>
        <p:spPr>
          <a:xfrm>
            <a:off x="8802475" y="1458468"/>
            <a:ext cx="3613553" cy="5049774"/>
          </a:xfrm>
          <a:prstGeom prst="rect">
            <a:avLst/>
          </a:prstGeom>
        </p:spPr>
      </p:pic>
      <p:sp>
        <p:nvSpPr>
          <p:cNvPr id="8" name="TextBox 7">
            <a:extLst>
              <a:ext uri="{FF2B5EF4-FFF2-40B4-BE49-F238E27FC236}">
                <a16:creationId xmlns:a16="http://schemas.microsoft.com/office/drawing/2014/main" id="{4E156B4C-DD4A-4986-8678-BCC8AC5201AA}"/>
              </a:ext>
            </a:extLst>
          </p:cNvPr>
          <p:cNvSpPr txBox="1"/>
          <p:nvPr/>
        </p:nvSpPr>
        <p:spPr>
          <a:xfrm>
            <a:off x="788596" y="2089404"/>
            <a:ext cx="6108192"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600"/>
              </a:spcAft>
              <a:buClr>
                <a:prstClr val="white">
                  <a:lumMod val="95000"/>
                </a:prstClr>
              </a:buClr>
              <a:buSzTx/>
              <a:buFont typeface="Arial" panose="020B0604020202020204" pitchFamily="34" charset="0"/>
              <a:buNone/>
              <a:tabLst/>
              <a:defRPr/>
            </a:pPr>
            <a:r>
              <a:rPr kumimoji="0" lang="en-US" sz="2200" b="0" i="0" u="none" strike="noStrike" kern="1200" cap="none" spc="0" normalizeH="0" baseline="0" noProof="0" dirty="0">
                <a:ln>
                  <a:noFill/>
                </a:ln>
                <a:solidFill>
                  <a:srgbClr val="43B02A"/>
                </a:solidFill>
                <a:effectLst/>
                <a:uLnTx/>
                <a:uFillTx/>
                <a:latin typeface="Calibri" panose="020F0502020204030204"/>
                <a:ea typeface="+mn-ea"/>
                <a:cs typeface="+mn-cs"/>
              </a:rPr>
              <a:t>The DHMO is available in the following states:</a:t>
            </a:r>
          </a:p>
        </p:txBody>
      </p:sp>
    </p:spTree>
    <p:extLst>
      <p:ext uri="{BB962C8B-B14F-4D97-AF65-F5344CB8AC3E}">
        <p14:creationId xmlns:p14="http://schemas.microsoft.com/office/powerpoint/2010/main" val="2577440715"/>
      </p:ext>
    </p:extLst>
  </p:cSld>
  <p:clrMapOvr>
    <a:masterClrMapping/>
  </p:clrMapOvr>
  <mc:AlternateContent xmlns:mc="http://schemas.openxmlformats.org/markup-compatibility/2006" xmlns:p14="http://schemas.microsoft.com/office/powerpoint/2010/main">
    <mc:Choice Requires="p14">
      <p:transition spd="slow" p14:dur="2000" advTm="34909"/>
    </mc:Choice>
    <mc:Fallback xmlns="">
      <p:transition spd="slow" advTm="3490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A1D9-BE55-4A79-B603-5E8D502AC71F}"/>
              </a:ext>
            </a:extLst>
          </p:cNvPr>
          <p:cNvSpPr>
            <a:spLocks noGrp="1"/>
          </p:cNvSpPr>
          <p:nvPr>
            <p:ph type="ctrTitle"/>
          </p:nvPr>
        </p:nvSpPr>
        <p:spPr>
          <a:xfrm>
            <a:off x="234006" y="213025"/>
            <a:ext cx="5802790" cy="1193743"/>
          </a:xfrm>
          <a:solidFill>
            <a:schemeClr val="tx1">
              <a:lumMod val="75000"/>
              <a:lumOff val="25000"/>
            </a:schemeClr>
          </a:solidFill>
        </p:spPr>
        <p:txBody>
          <a:bodyPr vert="horz" lIns="91440" tIns="45720" rIns="91440" bIns="45720" rtlCol="0" anchor="ctr" anchorCtr="1">
            <a:normAutofit/>
          </a:bodyPr>
          <a:lstStyle/>
          <a:p>
            <a:pPr algn="l"/>
            <a:r>
              <a:rPr lang="en-US" sz="4400" kern="1200" dirty="0">
                <a:solidFill>
                  <a:schemeClr val="bg1"/>
                </a:solidFill>
                <a:latin typeface="+mj-lt"/>
                <a:ea typeface="+mj-ea"/>
                <a:cs typeface="+mj-cs"/>
              </a:rPr>
              <a:t>TOPICS OF DISCUSSION</a:t>
            </a:r>
          </a:p>
        </p:txBody>
      </p:sp>
      <p:sp>
        <p:nvSpPr>
          <p:cNvPr id="51" name="Rectangle 50">
            <a:extLst>
              <a:ext uri="{FF2B5EF4-FFF2-40B4-BE49-F238E27FC236}">
                <a16:creationId xmlns:a16="http://schemas.microsoft.com/office/drawing/2014/main" id="{73144208-AAFC-4C3A-A4F1-EF3D72AF4C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3F26B7A0-B4C5-4774-8C0D-B403792459A3}"/>
              </a:ext>
            </a:extLst>
          </p:cNvPr>
          <p:cNvSpPr>
            <a:spLocks noGrp="1"/>
          </p:cNvSpPr>
          <p:nvPr>
            <p:ph type="subTitle" idx="1"/>
          </p:nvPr>
        </p:nvSpPr>
        <p:spPr>
          <a:xfrm>
            <a:off x="6824496" y="483325"/>
            <a:ext cx="5603760" cy="6374675"/>
          </a:xfrm>
        </p:spPr>
        <p:txBody>
          <a:bodyPr vert="horz" lIns="91440" tIns="45720" rIns="91440" bIns="45720" numCol="1" rtlCol="0" anchor="ctr">
            <a:normAutofit fontScale="85000" lnSpcReduction="10000"/>
          </a:bodyPr>
          <a:lstStyle/>
          <a:p>
            <a:pPr indent="-228600" algn="l">
              <a:lnSpc>
                <a:spcPct val="150000"/>
              </a:lnSpc>
              <a:spcBef>
                <a:spcPts val="0"/>
              </a:spcBef>
              <a:buFont typeface="Arial" panose="020B0604020202020204" pitchFamily="34" charset="0"/>
              <a:buChar char="•"/>
            </a:pPr>
            <a:r>
              <a:rPr lang="en-US" sz="2000" dirty="0">
                <a:latin typeface="Segoe UI" panose="020B0502040204020203" pitchFamily="34" charset="0"/>
                <a:cs typeface="Segoe UI" panose="020B0502040204020203" pitchFamily="34" charset="0"/>
              </a:rPr>
              <a:t>Qualifying for retiree benefits</a:t>
            </a:r>
          </a:p>
          <a:p>
            <a:pPr indent="-228600" algn="l">
              <a:lnSpc>
                <a:spcPct val="150000"/>
              </a:lnSpc>
              <a:spcBef>
                <a:spcPts val="0"/>
              </a:spcBef>
              <a:buFont typeface="Arial" panose="020B0604020202020204" pitchFamily="34" charset="0"/>
              <a:buChar char="•"/>
            </a:pPr>
            <a:r>
              <a:rPr lang="en-US" sz="2000" dirty="0">
                <a:latin typeface="Segoe UI" panose="020B0502040204020203" pitchFamily="34" charset="0"/>
                <a:cs typeface="Segoe UI" panose="020B0502040204020203" pitchFamily="34" charset="0"/>
              </a:rPr>
              <a:t>Your Enrollment Options</a:t>
            </a:r>
          </a:p>
          <a:p>
            <a:pPr indent="-228600" algn="l">
              <a:lnSpc>
                <a:spcPct val="150000"/>
              </a:lnSpc>
              <a:spcBef>
                <a:spcPts val="0"/>
              </a:spcBef>
              <a:buFont typeface="Arial" panose="020B0604020202020204" pitchFamily="34" charset="0"/>
              <a:buChar char="•"/>
            </a:pPr>
            <a:r>
              <a:rPr lang="en-US" sz="2000" dirty="0">
                <a:latin typeface="Segoe UI" panose="020B0502040204020203" pitchFamily="34" charset="0"/>
                <a:cs typeface="Segoe UI" panose="020B0502040204020203" pitchFamily="34" charset="0"/>
              </a:rPr>
              <a:t>ICUBA Retiree Plans vs. COBRA</a:t>
            </a:r>
          </a:p>
          <a:p>
            <a:pPr indent="-228600" algn="l">
              <a:lnSpc>
                <a:spcPct val="150000"/>
              </a:lnSpc>
              <a:spcBef>
                <a:spcPts val="0"/>
              </a:spcBef>
              <a:buFont typeface="Arial" panose="020B0604020202020204" pitchFamily="34" charset="0"/>
              <a:buChar char="•"/>
            </a:pPr>
            <a:r>
              <a:rPr lang="en-US" sz="2000" dirty="0">
                <a:latin typeface="Segoe UI" panose="020B0502040204020203" pitchFamily="34" charset="0"/>
                <a:cs typeface="Segoe UI" panose="020B0502040204020203" pitchFamily="34" charset="0"/>
              </a:rPr>
              <a:t>Enrolling as a Retiree</a:t>
            </a:r>
          </a:p>
          <a:p>
            <a:pPr indent="-228600" algn="l">
              <a:lnSpc>
                <a:spcPct val="150000"/>
              </a:lnSpc>
              <a:spcBef>
                <a:spcPts val="0"/>
              </a:spcBef>
              <a:buFont typeface="Arial" panose="020B0604020202020204" pitchFamily="34" charset="0"/>
              <a:buChar char="•"/>
            </a:pPr>
            <a:r>
              <a:rPr lang="en-US" sz="2000" dirty="0">
                <a:latin typeface="Segoe UI" panose="020B0502040204020203" pitchFamily="34" charset="0"/>
                <a:cs typeface="Segoe UI" panose="020B0502040204020203" pitchFamily="34" charset="0"/>
              </a:rPr>
              <a:t>ICUBA Retiree Medical (BCBS) Plan Offerings</a:t>
            </a:r>
          </a:p>
          <a:p>
            <a:pPr indent="-228600" algn="l">
              <a:lnSpc>
                <a:spcPct val="150000"/>
              </a:lnSpc>
              <a:spcBef>
                <a:spcPts val="0"/>
              </a:spcBef>
              <a:buFont typeface="Arial" panose="020B0604020202020204" pitchFamily="34" charset="0"/>
              <a:buChar char="•"/>
            </a:pPr>
            <a:r>
              <a:rPr lang="en-US" sz="2000" dirty="0">
                <a:latin typeface="Segoe UI" panose="020B0502040204020203" pitchFamily="34" charset="0"/>
                <a:cs typeface="Segoe UI" panose="020B0502040204020203" pitchFamily="34" charset="0"/>
              </a:rPr>
              <a:t>Schedule of Medical Benefits</a:t>
            </a:r>
          </a:p>
          <a:p>
            <a:pPr indent="-228600" algn="l">
              <a:lnSpc>
                <a:spcPct val="150000"/>
              </a:lnSpc>
              <a:spcBef>
                <a:spcPts val="0"/>
              </a:spcBef>
              <a:buFont typeface="Arial" panose="020B0604020202020204" pitchFamily="34" charset="0"/>
              <a:buChar char="•"/>
            </a:pPr>
            <a:r>
              <a:rPr lang="en-US" sz="2000" dirty="0">
                <a:latin typeface="Segoe UI" panose="020B0502040204020203" pitchFamily="34" charset="0"/>
                <a:cs typeface="Segoe UI" panose="020B0502040204020203" pitchFamily="34" charset="0"/>
              </a:rPr>
              <a:t>Prescription Drug Plan</a:t>
            </a:r>
          </a:p>
          <a:p>
            <a:pPr indent="-228600" algn="l">
              <a:lnSpc>
                <a:spcPct val="150000"/>
              </a:lnSpc>
              <a:spcBef>
                <a:spcPts val="0"/>
              </a:spcBef>
              <a:buFont typeface="Arial" panose="020B0604020202020204" pitchFamily="34" charset="0"/>
              <a:buChar char="•"/>
            </a:pPr>
            <a:r>
              <a:rPr lang="en-US" sz="2000" dirty="0">
                <a:latin typeface="Segoe UI" panose="020B0502040204020203" pitchFamily="34" charset="0"/>
                <a:cs typeface="Segoe UI" panose="020B0502040204020203" pitchFamily="34" charset="0"/>
              </a:rPr>
              <a:t>Aetna BH Benefits</a:t>
            </a:r>
          </a:p>
          <a:p>
            <a:pPr indent="-228600" algn="l">
              <a:lnSpc>
                <a:spcPct val="150000"/>
              </a:lnSpc>
              <a:spcBef>
                <a:spcPts val="0"/>
              </a:spcBef>
              <a:buFont typeface="Arial" panose="020B0604020202020204" pitchFamily="34" charset="0"/>
              <a:buChar char="•"/>
            </a:pPr>
            <a:r>
              <a:rPr lang="en-US" sz="2000" dirty="0">
                <a:latin typeface="Segoe UI" panose="020B0502040204020203" pitchFamily="34" charset="0"/>
                <a:cs typeface="Segoe UI" panose="020B0502040204020203" pitchFamily="34" charset="0"/>
              </a:rPr>
              <a:t>Additional Benefits Information</a:t>
            </a:r>
          </a:p>
          <a:p>
            <a:pPr indent="-228600" algn="l">
              <a:lnSpc>
                <a:spcPct val="150000"/>
              </a:lnSpc>
              <a:spcBef>
                <a:spcPts val="0"/>
              </a:spcBef>
              <a:buFont typeface="Arial" panose="020B0604020202020204" pitchFamily="34" charset="0"/>
              <a:buChar char="•"/>
            </a:pPr>
            <a:r>
              <a:rPr lang="en-US" sz="2000" dirty="0">
                <a:latin typeface="Segoe UI" panose="020B0502040204020203" pitchFamily="34" charset="0"/>
                <a:cs typeface="Segoe UI" panose="020B0502040204020203" pitchFamily="34" charset="0"/>
              </a:rPr>
              <a:t>ICUBA (BCBS) Medical Plan Costs</a:t>
            </a:r>
          </a:p>
          <a:p>
            <a:pPr indent="-228600" algn="l">
              <a:lnSpc>
                <a:spcPct val="150000"/>
              </a:lnSpc>
              <a:spcBef>
                <a:spcPts val="0"/>
              </a:spcBef>
              <a:buFont typeface="Arial" panose="020B0604020202020204" pitchFamily="34" charset="0"/>
              <a:buChar char="•"/>
            </a:pPr>
            <a:r>
              <a:rPr lang="en-US" sz="2000" dirty="0">
                <a:latin typeface="Segoe UI" panose="020B0502040204020203" pitchFamily="34" charset="0"/>
                <a:cs typeface="Segoe UI" panose="020B0502040204020203" pitchFamily="34" charset="0"/>
              </a:rPr>
              <a:t>Humana Dental Plan Option(s)</a:t>
            </a:r>
          </a:p>
          <a:p>
            <a:pPr indent="-228600" algn="l">
              <a:lnSpc>
                <a:spcPct val="150000"/>
              </a:lnSpc>
              <a:spcBef>
                <a:spcPts val="0"/>
              </a:spcBef>
              <a:buFont typeface="Arial" panose="020B0604020202020204" pitchFamily="34" charset="0"/>
              <a:buChar char="•"/>
            </a:pPr>
            <a:r>
              <a:rPr lang="en-US" sz="2000" dirty="0">
                <a:latin typeface="Segoe UI" panose="020B0502040204020203" pitchFamily="34" charset="0"/>
                <a:cs typeface="Segoe UI" panose="020B0502040204020203" pitchFamily="34" charset="0"/>
              </a:rPr>
              <a:t>Humana Dental Plan Costs</a:t>
            </a:r>
          </a:p>
          <a:p>
            <a:pPr indent="-228600" algn="l">
              <a:lnSpc>
                <a:spcPct val="150000"/>
              </a:lnSpc>
              <a:spcBef>
                <a:spcPts val="0"/>
              </a:spcBef>
              <a:buFont typeface="Arial" panose="020B0604020202020204" pitchFamily="34" charset="0"/>
              <a:buChar char="•"/>
            </a:pPr>
            <a:r>
              <a:rPr lang="en-US" sz="2000" dirty="0">
                <a:latin typeface="Segoe UI" panose="020B0502040204020203" pitchFamily="34" charset="0"/>
                <a:cs typeface="Segoe UI" panose="020B0502040204020203" pitchFamily="34" charset="0"/>
              </a:rPr>
              <a:t>EyeMed Vision Plan Option(s)</a:t>
            </a:r>
          </a:p>
          <a:p>
            <a:pPr indent="-228600" algn="l">
              <a:lnSpc>
                <a:spcPct val="150000"/>
              </a:lnSpc>
              <a:spcBef>
                <a:spcPts val="0"/>
              </a:spcBef>
              <a:buFont typeface="Arial" panose="020B0604020202020204" pitchFamily="34" charset="0"/>
              <a:buChar char="•"/>
            </a:pPr>
            <a:r>
              <a:rPr lang="en-US" sz="2000" dirty="0">
                <a:latin typeface="Segoe UI" panose="020B0502040204020203" pitchFamily="34" charset="0"/>
                <a:cs typeface="Segoe UI" panose="020B0502040204020203" pitchFamily="34" charset="0"/>
              </a:rPr>
              <a:t>EyeMed Vision Plan Costs </a:t>
            </a:r>
          </a:p>
          <a:p>
            <a:pPr indent="-228600" algn="l">
              <a:lnSpc>
                <a:spcPct val="150000"/>
              </a:lnSpc>
              <a:spcBef>
                <a:spcPts val="0"/>
              </a:spcBef>
              <a:buFont typeface="Arial" panose="020B0604020202020204" pitchFamily="34" charset="0"/>
              <a:buChar char="•"/>
            </a:pPr>
            <a:r>
              <a:rPr lang="en-US" sz="2000" dirty="0">
                <a:latin typeface="Segoe UI" panose="020B0502040204020203" pitchFamily="34" charset="0"/>
                <a:cs typeface="Segoe UI" panose="020B0502040204020203" pitchFamily="34" charset="0"/>
              </a:rPr>
              <a:t>FAQ’s &amp; Additional Benefits Information</a:t>
            </a:r>
          </a:p>
          <a:p>
            <a:pPr indent="-228600" algn="l">
              <a:lnSpc>
                <a:spcPct val="150000"/>
              </a:lnSpc>
              <a:spcBef>
                <a:spcPts val="0"/>
              </a:spcBef>
              <a:buFont typeface="Arial" panose="020B0604020202020204" pitchFamily="34" charset="0"/>
              <a:buChar char="•"/>
            </a:pPr>
            <a:r>
              <a:rPr lang="en-US" sz="2000" dirty="0">
                <a:latin typeface="Segoe UI" panose="020B0502040204020203" pitchFamily="34" charset="0"/>
                <a:cs typeface="Segoe UI" panose="020B0502040204020203" pitchFamily="34" charset="0"/>
              </a:rPr>
              <a:t>Payment Options</a:t>
            </a:r>
          </a:p>
          <a:p>
            <a:pPr indent="-228600" algn="l">
              <a:lnSpc>
                <a:spcPct val="150000"/>
              </a:lnSpc>
              <a:spcBef>
                <a:spcPts val="0"/>
              </a:spcBef>
              <a:buFont typeface="Arial" panose="020B0604020202020204" pitchFamily="34" charset="0"/>
              <a:buChar char="•"/>
            </a:pPr>
            <a:r>
              <a:rPr lang="en-US" sz="2000" dirty="0">
                <a:latin typeface="Segoe UI" panose="020B0502040204020203" pitchFamily="34" charset="0"/>
                <a:cs typeface="Segoe UI" panose="020B0502040204020203" pitchFamily="34" charset="0"/>
              </a:rPr>
              <a:t>Contacts</a:t>
            </a:r>
          </a:p>
          <a:p>
            <a:pPr indent="-228600" algn="l">
              <a:lnSpc>
                <a:spcPct val="150000"/>
              </a:lnSpc>
              <a:spcBef>
                <a:spcPts val="0"/>
              </a:spcBef>
              <a:buFont typeface="Arial" panose="020B0604020202020204" pitchFamily="34" charset="0"/>
              <a:buChar char="•"/>
            </a:pPr>
            <a:endParaRPr lang="en-US" sz="2000" dirty="0">
              <a:latin typeface="Segoe UI" panose="020B0502040204020203" pitchFamily="34" charset="0"/>
              <a:cs typeface="Segoe UI" panose="020B0502040204020203" pitchFamily="34" charset="0"/>
            </a:endParaRPr>
          </a:p>
          <a:p>
            <a:pPr algn="l"/>
            <a:endParaRPr lang="en-US" sz="2000" dirty="0"/>
          </a:p>
          <a:p>
            <a:pPr indent="-228600" algn="l">
              <a:buFont typeface="Arial" panose="020B0604020202020204" pitchFamily="34" charset="0"/>
              <a:buChar char="•"/>
            </a:pPr>
            <a:endParaRPr lang="en-US" sz="2000" dirty="0"/>
          </a:p>
        </p:txBody>
      </p:sp>
      <p:pic>
        <p:nvPicPr>
          <p:cNvPr id="9" name="Picture 8">
            <a:extLst>
              <a:ext uri="{FF2B5EF4-FFF2-40B4-BE49-F238E27FC236}">
                <a16:creationId xmlns:a16="http://schemas.microsoft.com/office/drawing/2014/main" id="{CF7D236C-04AC-4414-BC77-AE65D54983CB}"/>
              </a:ext>
            </a:extLst>
          </p:cNvPr>
          <p:cNvPicPr>
            <a:picLocks noChangeAspect="1"/>
          </p:cNvPicPr>
          <p:nvPr/>
        </p:nvPicPr>
        <p:blipFill>
          <a:blip r:embed="rId3"/>
          <a:stretch>
            <a:fillRect/>
          </a:stretch>
        </p:blipFill>
        <p:spPr>
          <a:xfrm>
            <a:off x="492240" y="2702145"/>
            <a:ext cx="5603760" cy="2353180"/>
          </a:xfrm>
          <a:prstGeom prst="rect">
            <a:avLst/>
          </a:prstGeom>
        </p:spPr>
      </p:pic>
    </p:spTree>
    <p:extLst>
      <p:ext uri="{BB962C8B-B14F-4D97-AF65-F5344CB8AC3E}">
        <p14:creationId xmlns:p14="http://schemas.microsoft.com/office/powerpoint/2010/main" val="1946807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99E2D-DE5A-A042-8362-8662EEEA0192}"/>
              </a:ext>
            </a:extLst>
          </p:cNvPr>
          <p:cNvSpPr>
            <a:spLocks noGrp="1"/>
          </p:cNvSpPr>
          <p:nvPr>
            <p:ph type="title"/>
          </p:nvPr>
        </p:nvSpPr>
        <p:spPr/>
        <p:txBody>
          <a:bodyPr/>
          <a:lstStyle/>
          <a:p>
            <a:r>
              <a:rPr lang="en-US" sz="4400" dirty="0"/>
              <a:t>Your DeltaCare coverage</a:t>
            </a:r>
          </a:p>
        </p:txBody>
      </p:sp>
      <p:sp>
        <p:nvSpPr>
          <p:cNvPr id="5" name="Text Placeholder 4">
            <a:extLst>
              <a:ext uri="{FF2B5EF4-FFF2-40B4-BE49-F238E27FC236}">
                <a16:creationId xmlns:a16="http://schemas.microsoft.com/office/drawing/2014/main" id="{DEA42350-1432-0C47-9C2A-EBA1C9DA5E3C}"/>
              </a:ext>
            </a:extLst>
          </p:cNvPr>
          <p:cNvSpPr>
            <a:spLocks noGrp="1"/>
          </p:cNvSpPr>
          <p:nvPr>
            <p:ph type="body" sz="quarter" idx="10"/>
          </p:nvPr>
        </p:nvSpPr>
        <p:spPr>
          <a:xfrm>
            <a:off x="969820" y="914400"/>
            <a:ext cx="10332720" cy="274320"/>
          </a:xfrm>
        </p:spPr>
        <p:txBody>
          <a:bodyPr/>
          <a:lstStyle/>
          <a:p>
            <a:r>
              <a:rPr lang="en-US" dirty="0"/>
              <a:t>DeltaCare USA DHMO: a prepaid, fixed copayment plan</a:t>
            </a:r>
          </a:p>
          <a:p>
            <a:endParaRPr lang="en-MX" dirty="0"/>
          </a:p>
        </p:txBody>
      </p:sp>
      <p:pic>
        <p:nvPicPr>
          <p:cNvPr id="6" name="Picture 5">
            <a:extLst>
              <a:ext uri="{FF2B5EF4-FFF2-40B4-BE49-F238E27FC236}">
                <a16:creationId xmlns:a16="http://schemas.microsoft.com/office/drawing/2014/main" id="{CD555713-24D2-F24F-A8C2-FECEFE2BD8B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25642" t="1" b="3239"/>
          <a:stretch/>
        </p:blipFill>
        <p:spPr>
          <a:xfrm>
            <a:off x="-4801174" y="2251658"/>
            <a:ext cx="4325620" cy="4606342"/>
          </a:xfrm>
          <a:prstGeom prst="rect">
            <a:avLst/>
          </a:prstGeom>
        </p:spPr>
      </p:pic>
      <p:sp>
        <p:nvSpPr>
          <p:cNvPr id="9" name="Content Placeholder 2">
            <a:extLst>
              <a:ext uri="{FF2B5EF4-FFF2-40B4-BE49-F238E27FC236}">
                <a16:creationId xmlns:a16="http://schemas.microsoft.com/office/drawing/2014/main" id="{7347EC99-A610-4F39-94A5-09A847387AE9}"/>
              </a:ext>
            </a:extLst>
          </p:cNvPr>
          <p:cNvSpPr txBox="1">
            <a:spLocks/>
          </p:cNvSpPr>
          <p:nvPr/>
        </p:nvSpPr>
        <p:spPr>
          <a:xfrm>
            <a:off x="6351279" y="1729752"/>
            <a:ext cx="3842742" cy="31801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300"/>
              </a:spcAft>
              <a:buClr>
                <a:prstClr val="white">
                  <a:lumMod val="95000"/>
                </a:prstClr>
              </a:buClr>
              <a:buSzTx/>
              <a:buFont typeface="Arial" panose="020B0604020202020204" pitchFamily="34" charset="0"/>
              <a:buNone/>
              <a:tabLst/>
              <a:defRPr/>
            </a:pPr>
            <a:r>
              <a:rPr kumimoji="0" lang="en-US" sz="1600" b="0" i="0" u="none" strike="noStrike" kern="1200" cap="none" spc="0" normalizeH="0" baseline="0" noProof="0" dirty="0">
                <a:ln>
                  <a:noFill/>
                </a:ln>
                <a:solidFill>
                  <a:srgbClr val="43B02A"/>
                </a:solidFill>
                <a:effectLst/>
                <a:uLnTx/>
                <a:uFillTx/>
                <a:latin typeface="Calibri" panose="020F0502020204030204"/>
                <a:ea typeface="+mn-ea"/>
                <a:cs typeface="+mn-cs"/>
              </a:rPr>
              <a:t>Once enrolled, select a primary dentist from the DeltaCare USA network to start enjoying:</a:t>
            </a:r>
          </a:p>
          <a:p>
            <a:pPr marL="630000" marR="0" lvl="0" indent="-342000" algn="l" defTabSz="914400" rtl="0" eaLnBrk="1" fontAlgn="auto" latinLnBrk="0" hangingPunct="1">
              <a:lnSpc>
                <a:spcPct val="100000"/>
              </a:lnSpc>
              <a:spcBef>
                <a:spcPts val="300"/>
              </a:spcBef>
              <a:spcAft>
                <a:spcPts val="300"/>
              </a:spcAft>
              <a:buClr>
                <a:srgbClr val="666667"/>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666667"/>
                </a:solidFill>
                <a:effectLst/>
                <a:uLnTx/>
                <a:uFillTx/>
                <a:latin typeface="Calibri" panose="020F0502020204030204"/>
                <a:ea typeface="+mn-ea"/>
                <a:cs typeface="+mn-cs"/>
              </a:rPr>
              <a:t>Set copays</a:t>
            </a:r>
          </a:p>
          <a:p>
            <a:pPr marL="630000" marR="0" lvl="0" indent="-342000" algn="l" defTabSz="914400" rtl="0" eaLnBrk="1" fontAlgn="auto" latinLnBrk="0" hangingPunct="1">
              <a:lnSpc>
                <a:spcPct val="100000"/>
              </a:lnSpc>
              <a:spcBef>
                <a:spcPts val="300"/>
              </a:spcBef>
              <a:spcAft>
                <a:spcPts val="300"/>
              </a:spcAft>
              <a:buClr>
                <a:srgbClr val="666667"/>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666667"/>
                </a:solidFill>
                <a:effectLst/>
                <a:uLnTx/>
                <a:uFillTx/>
                <a:latin typeface="Calibri" panose="020F0502020204030204"/>
                <a:ea typeface="+mn-ea"/>
                <a:cs typeface="+mn-cs"/>
              </a:rPr>
              <a:t>No annual maximums</a:t>
            </a:r>
          </a:p>
          <a:p>
            <a:pPr marL="630000" marR="0" lvl="0" indent="-342000" algn="l" defTabSz="914400" rtl="0" eaLnBrk="1" fontAlgn="auto" latinLnBrk="0" hangingPunct="1">
              <a:lnSpc>
                <a:spcPct val="100000"/>
              </a:lnSpc>
              <a:spcBef>
                <a:spcPts val="300"/>
              </a:spcBef>
              <a:spcAft>
                <a:spcPts val="300"/>
              </a:spcAft>
              <a:buClr>
                <a:srgbClr val="666667"/>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666667"/>
                </a:solidFill>
                <a:effectLst/>
                <a:uLnTx/>
                <a:uFillTx/>
                <a:latin typeface="Calibri" panose="020F0502020204030204"/>
                <a:ea typeface="+mn-ea"/>
                <a:cs typeface="+mn-cs"/>
              </a:rPr>
              <a:t>No deductibles</a:t>
            </a:r>
          </a:p>
          <a:p>
            <a:pPr marL="630000" marR="0" lvl="0" indent="-342000" algn="l" defTabSz="914400" rtl="0" eaLnBrk="1" fontAlgn="auto" latinLnBrk="0" hangingPunct="1">
              <a:lnSpc>
                <a:spcPct val="100000"/>
              </a:lnSpc>
              <a:spcBef>
                <a:spcPts val="300"/>
              </a:spcBef>
              <a:spcAft>
                <a:spcPts val="300"/>
              </a:spcAft>
              <a:buClr>
                <a:srgbClr val="666667"/>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666667"/>
                </a:solidFill>
                <a:effectLst/>
                <a:uLnTx/>
                <a:uFillTx/>
                <a:latin typeface="Calibri" panose="020F0502020204030204"/>
                <a:ea typeface="+mn-ea"/>
                <a:cs typeface="+mn-cs"/>
              </a:rPr>
              <a:t>No claim forms</a:t>
            </a:r>
          </a:p>
          <a:p>
            <a:pPr marL="630000" marR="0" lvl="0" indent="-342000" algn="l" defTabSz="914400" rtl="0" eaLnBrk="1" fontAlgn="auto" latinLnBrk="0" hangingPunct="1">
              <a:lnSpc>
                <a:spcPct val="100000"/>
              </a:lnSpc>
              <a:spcBef>
                <a:spcPts val="300"/>
              </a:spcBef>
              <a:spcAft>
                <a:spcPts val="300"/>
              </a:spcAft>
              <a:buClr>
                <a:srgbClr val="666667"/>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666667"/>
                </a:solidFill>
                <a:effectLst/>
                <a:uLnTx/>
                <a:uFillTx/>
                <a:latin typeface="Calibri" panose="020F0502020204030204"/>
                <a:ea typeface="+mn-ea"/>
                <a:cs typeface="+mn-cs"/>
              </a:rPr>
              <a:t>Low premiums</a:t>
            </a:r>
          </a:p>
          <a:p>
            <a:pPr marL="0" marR="0" lvl="0" indent="0" algn="l" defTabSz="914400" rtl="0" eaLnBrk="1" fontAlgn="auto" latinLnBrk="0" hangingPunct="1">
              <a:lnSpc>
                <a:spcPct val="100000"/>
              </a:lnSpc>
              <a:spcBef>
                <a:spcPts val="300"/>
              </a:spcBef>
              <a:spcAft>
                <a:spcPts val="300"/>
              </a:spcAft>
              <a:buClr>
                <a:prstClr val="white">
                  <a:lumMod val="95000"/>
                </a:prstClr>
              </a:buClr>
              <a:buSzTx/>
              <a:buFont typeface="Arial" panose="020B0604020202020204" pitchFamily="34" charset="0"/>
              <a:buNone/>
              <a:tabLst/>
              <a:defRPr/>
            </a:pPr>
            <a:r>
              <a:rPr kumimoji="0" lang="en-US" sz="1600" b="0" i="0" u="none" strike="noStrike" kern="1200" cap="none" spc="0" normalizeH="0" baseline="0" noProof="0" dirty="0">
                <a:ln>
                  <a:noFill/>
                </a:ln>
                <a:solidFill>
                  <a:srgbClr val="43B02A"/>
                </a:solidFill>
                <a:effectLst/>
                <a:uLnTx/>
                <a:uFillTx/>
                <a:latin typeface="Calibri" panose="020F0502020204030204"/>
                <a:ea typeface="+mn-ea"/>
                <a:cs typeface="+mn-cs"/>
              </a:rPr>
              <a:t>DHMO benefit enhancements include:</a:t>
            </a:r>
          </a:p>
          <a:p>
            <a:pPr marL="630000" marR="0" lvl="0" indent="-342000" algn="l" defTabSz="914400" rtl="0" eaLnBrk="1" fontAlgn="auto" latinLnBrk="0" hangingPunct="1">
              <a:lnSpc>
                <a:spcPct val="100000"/>
              </a:lnSpc>
              <a:spcBef>
                <a:spcPts val="300"/>
              </a:spcBef>
              <a:spcAft>
                <a:spcPts val="300"/>
              </a:spcAft>
              <a:buClr>
                <a:srgbClr val="666667"/>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666667"/>
                </a:solidFill>
                <a:effectLst/>
                <a:uLnTx/>
                <a:uFillTx/>
                <a:latin typeface="Calibri" panose="020F0502020204030204"/>
                <a:ea typeface="+mn-ea"/>
                <a:cs typeface="+mn-cs"/>
              </a:rPr>
              <a:t>178 more covered DHMO procedures; all-inclusive copays</a:t>
            </a:r>
          </a:p>
          <a:p>
            <a:pPr marL="630000" marR="0" lvl="0" indent="-342000" algn="l" defTabSz="914400" rtl="0" eaLnBrk="1" fontAlgn="auto" latinLnBrk="0" hangingPunct="1">
              <a:lnSpc>
                <a:spcPct val="100000"/>
              </a:lnSpc>
              <a:spcBef>
                <a:spcPts val="300"/>
              </a:spcBef>
              <a:spcAft>
                <a:spcPts val="300"/>
              </a:spcAft>
              <a:buClr>
                <a:srgbClr val="666667"/>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666667"/>
                </a:solidFill>
                <a:effectLst/>
                <a:uLnTx/>
                <a:uFillTx/>
                <a:latin typeface="Calibri" panose="020F0502020204030204"/>
                <a:ea typeface="+mn-ea"/>
                <a:cs typeface="+mn-cs"/>
              </a:rPr>
              <a:t>Posterior composite fillings covered</a:t>
            </a:r>
          </a:p>
          <a:p>
            <a:pPr marL="630000" marR="0" lvl="0" indent="-342000" algn="l" defTabSz="914400" rtl="0" eaLnBrk="1" fontAlgn="auto" latinLnBrk="0" hangingPunct="1">
              <a:lnSpc>
                <a:spcPct val="100000"/>
              </a:lnSpc>
              <a:spcBef>
                <a:spcPts val="300"/>
              </a:spcBef>
              <a:spcAft>
                <a:spcPts val="300"/>
              </a:spcAft>
              <a:buClr>
                <a:srgbClr val="666667"/>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666667"/>
                </a:solidFill>
                <a:effectLst/>
                <a:uLnTx/>
                <a:uFillTx/>
                <a:latin typeface="Calibri" panose="020F0502020204030204"/>
                <a:ea typeface="+mn-ea"/>
                <a:cs typeface="+mn-cs"/>
              </a:rPr>
              <a:t>No missing tooth exclusion</a:t>
            </a:r>
          </a:p>
          <a:p>
            <a:pPr marL="630000" marR="0" lvl="0" indent="-342000" algn="l" defTabSz="914400" rtl="0" eaLnBrk="1" fontAlgn="auto" latinLnBrk="0" hangingPunct="1">
              <a:lnSpc>
                <a:spcPct val="100000"/>
              </a:lnSpc>
              <a:spcBef>
                <a:spcPts val="300"/>
              </a:spcBef>
              <a:spcAft>
                <a:spcPts val="300"/>
              </a:spcAft>
              <a:buClr>
                <a:srgbClr val="666667"/>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666667"/>
                </a:solidFill>
                <a:effectLst/>
                <a:uLnTx/>
                <a:uFillTx/>
                <a:latin typeface="Calibri" panose="020F0502020204030204"/>
                <a:ea typeface="+mn-ea"/>
                <a:cs typeface="+mn-cs"/>
              </a:rPr>
              <a:t>Implants covered</a:t>
            </a:r>
          </a:p>
          <a:p>
            <a:pPr marL="630000" marR="0" lvl="0" indent="-342000" algn="l" defTabSz="914400" rtl="0" eaLnBrk="1" fontAlgn="auto" latinLnBrk="0" hangingPunct="1">
              <a:lnSpc>
                <a:spcPct val="100000"/>
              </a:lnSpc>
              <a:spcBef>
                <a:spcPts val="300"/>
              </a:spcBef>
              <a:spcAft>
                <a:spcPts val="300"/>
              </a:spcAft>
              <a:buClr>
                <a:srgbClr val="666667"/>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666667"/>
                </a:solidFill>
                <a:effectLst/>
                <a:uLnTx/>
                <a:uFillTx/>
                <a:latin typeface="Calibri" panose="020F0502020204030204"/>
                <a:ea typeface="+mn-ea"/>
                <a:cs typeface="+mn-cs"/>
              </a:rPr>
              <a:t>Tooth whitening covered</a:t>
            </a:r>
            <a:endParaRPr kumimoji="0" lang="en-US" sz="2000" b="0" i="0" u="none" strike="noStrike" kern="1200" cap="none" spc="0" normalizeH="0" baseline="0" noProof="0" dirty="0">
              <a:ln>
                <a:noFill/>
              </a:ln>
              <a:solidFill>
                <a:srgbClr val="666667"/>
              </a:solidFill>
              <a:effectLst/>
              <a:uLnTx/>
              <a:uFillTx/>
              <a:latin typeface="Calibri" panose="020F0502020204030204"/>
              <a:ea typeface="+mn-ea"/>
              <a:cs typeface="+mn-cs"/>
            </a:endParaRPr>
          </a:p>
          <a:p>
            <a:pPr marL="288000" marR="0" lvl="0" indent="0" algn="l" defTabSz="914400" rtl="0" eaLnBrk="1" fontAlgn="auto" latinLnBrk="0" hangingPunct="1">
              <a:lnSpc>
                <a:spcPct val="100000"/>
              </a:lnSpc>
              <a:spcBef>
                <a:spcPts val="300"/>
              </a:spcBef>
              <a:spcAft>
                <a:spcPts val="300"/>
              </a:spcAft>
              <a:buClr>
                <a:srgbClr val="666667"/>
              </a:buClr>
              <a:buSzTx/>
              <a:buFont typeface="Arial" panose="020B0604020202020204" pitchFamily="34" charset="0"/>
              <a:buNone/>
              <a:tabLst/>
              <a:defRPr/>
            </a:pPr>
            <a:endParaRPr kumimoji="0" lang="en-US" sz="1600" b="0" i="0" u="none" strike="noStrike" kern="1200" cap="none" spc="0" normalizeH="0" baseline="0" noProof="0" dirty="0">
              <a:ln>
                <a:noFill/>
              </a:ln>
              <a:solidFill>
                <a:srgbClr val="666667"/>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E135154-1485-4396-826F-E30B52500F8D}"/>
              </a:ext>
            </a:extLst>
          </p:cNvPr>
          <p:cNvPicPr>
            <a:picLocks noChangeAspect="1"/>
          </p:cNvPicPr>
          <p:nvPr/>
        </p:nvPicPr>
        <p:blipFill rotWithShape="1">
          <a:blip r:embed="rId5"/>
          <a:srcRect l="1703" t="12280" r="1538"/>
          <a:stretch/>
        </p:blipFill>
        <p:spPr>
          <a:xfrm>
            <a:off x="519954" y="1470894"/>
            <a:ext cx="4835817" cy="5258931"/>
          </a:xfrm>
          <a:prstGeom prst="rect">
            <a:avLst/>
          </a:prstGeom>
        </p:spPr>
      </p:pic>
    </p:spTree>
    <p:custDataLst>
      <p:tags r:id="rId1"/>
    </p:custDataLst>
    <p:extLst>
      <p:ext uri="{BB962C8B-B14F-4D97-AF65-F5344CB8AC3E}">
        <p14:creationId xmlns:p14="http://schemas.microsoft.com/office/powerpoint/2010/main" val="2068399539"/>
      </p:ext>
    </p:extLst>
  </p:cSld>
  <p:clrMapOvr>
    <a:masterClrMapping/>
  </p:clrMapOvr>
  <mc:AlternateContent xmlns:mc="http://schemas.openxmlformats.org/markup-compatibility/2006" xmlns:p14="http://schemas.microsoft.com/office/powerpoint/2010/main">
    <mc:Choice Requires="p14">
      <p:transition spd="slow" p14:dur="2000" advTm="54901"/>
    </mc:Choice>
    <mc:Fallback xmlns="">
      <p:transition spd="slow" advTm="5490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 name="Rectangle 106">
            <a:extLst>
              <a:ext uri="{FF2B5EF4-FFF2-40B4-BE49-F238E27FC236}">
                <a16:creationId xmlns:a16="http://schemas.microsoft.com/office/drawing/2014/main" id="{71CFE9EA-50D8-4028-BE42-DC2D813BE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251674"/>
            <a:ext cx="11548872" cy="1645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4770109B-BD65-40B5-B1B8-3928F6783EA9}"/>
              </a:ext>
            </a:extLst>
          </p:cNvPr>
          <p:cNvSpPr>
            <a:spLocks noGrp="1"/>
          </p:cNvSpPr>
          <p:nvPr>
            <p:ph type="title"/>
          </p:nvPr>
        </p:nvSpPr>
        <p:spPr>
          <a:xfrm>
            <a:off x="4643629" y="551174"/>
            <a:ext cx="6976872" cy="1261872"/>
          </a:xfrm>
        </p:spPr>
        <p:txBody>
          <a:bodyPr vert="horz" lIns="91440" tIns="45720" rIns="91440" bIns="45720" rtlCol="0" anchor="ctr">
            <a:normAutofit fontScale="90000"/>
          </a:bodyPr>
          <a:lstStyle/>
          <a:p>
            <a:r>
              <a:rPr lang="en-US" kern="1200" dirty="0">
                <a:solidFill>
                  <a:schemeClr val="bg1"/>
                </a:solidFill>
                <a:latin typeface="Segoe UI" panose="020B0502040204020203" pitchFamily="34" charset="0"/>
                <a:cs typeface="Segoe UI" panose="020B0502040204020203" pitchFamily="34" charset="0"/>
              </a:rPr>
              <a:t>PRE-65 RETIREE DELTA </a:t>
            </a:r>
            <a:r>
              <a:rPr lang="en-US" dirty="0">
                <a:solidFill>
                  <a:schemeClr val="bg1"/>
                </a:solidFill>
                <a:latin typeface="Segoe UI" panose="020B0502040204020203" pitchFamily="34" charset="0"/>
                <a:cs typeface="Segoe UI" panose="020B0502040204020203" pitchFamily="34" charset="0"/>
              </a:rPr>
              <a:t>DENTAL</a:t>
            </a:r>
            <a:r>
              <a:rPr lang="en-US" kern="1200" dirty="0">
                <a:solidFill>
                  <a:schemeClr val="bg1"/>
                </a:solidFill>
                <a:latin typeface="Segoe UI" panose="020B0502040204020203" pitchFamily="34" charset="0"/>
                <a:cs typeface="Segoe UI" panose="020B0502040204020203" pitchFamily="34" charset="0"/>
              </a:rPr>
              <a:t> PLAN COSTS</a:t>
            </a:r>
            <a:br>
              <a:rPr lang="en-US" sz="3000" kern="1200" dirty="0">
                <a:solidFill>
                  <a:schemeClr val="bg1"/>
                </a:solidFill>
                <a:latin typeface="+mj-lt"/>
                <a:ea typeface="+mj-ea"/>
                <a:cs typeface="+mj-cs"/>
              </a:rPr>
            </a:br>
            <a:endParaRPr lang="en-US" sz="3000" kern="1200" dirty="0">
              <a:solidFill>
                <a:schemeClr val="bg1"/>
              </a:solidFill>
              <a:latin typeface="+mj-lt"/>
              <a:ea typeface="+mj-ea"/>
              <a:cs typeface="+mj-cs"/>
            </a:endParaRPr>
          </a:p>
        </p:txBody>
      </p:sp>
      <p:cxnSp>
        <p:nvCxnSpPr>
          <p:cNvPr id="109" name="Straight Connector 108">
            <a:extLst>
              <a:ext uri="{FF2B5EF4-FFF2-40B4-BE49-F238E27FC236}">
                <a16:creationId xmlns:a16="http://schemas.microsoft.com/office/drawing/2014/main" id="{9A218DD6-0CC7-465B-B80F-747F97B402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623740"/>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D652DF16-14D8-468C-BCDB-F99E5B1E8E87}"/>
              </a:ext>
            </a:extLst>
          </p:cNvPr>
          <p:cNvPicPr>
            <a:picLocks noChangeAspect="1"/>
          </p:cNvPicPr>
          <p:nvPr/>
        </p:nvPicPr>
        <p:blipFill rotWithShape="1">
          <a:blip r:embed="rId5">
            <a:extLst>
              <a:ext uri="{28A0092B-C50C-407E-A947-70E740481C1C}">
                <a14:useLocalDpi xmlns:a14="http://schemas.microsoft.com/office/drawing/2010/main" val="0"/>
              </a:ext>
            </a:extLst>
          </a:blip>
          <a:srcRect l="-1" t="-3637" r="1" b="-9861"/>
          <a:stretch/>
        </p:blipFill>
        <p:spPr>
          <a:xfrm>
            <a:off x="569972" y="251674"/>
            <a:ext cx="2198979" cy="1802531"/>
          </a:xfrm>
          <a:prstGeom prst="rect">
            <a:avLst/>
          </a:prstGeom>
          <a:effectLst>
            <a:softEdge rad="317500"/>
          </a:effectLst>
        </p:spPr>
      </p:pic>
      <p:pic>
        <p:nvPicPr>
          <p:cNvPr id="2" name="Audio 1">
            <a:hlinkClick r:id="" action="ppaction://media"/>
            <a:extLst>
              <a:ext uri="{FF2B5EF4-FFF2-40B4-BE49-F238E27FC236}">
                <a16:creationId xmlns:a16="http://schemas.microsoft.com/office/drawing/2014/main" id="{AB8A4086-003C-481E-8FF3-EA19FEEB867A}"/>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graphicFrame>
        <p:nvGraphicFramePr>
          <p:cNvPr id="9" name="Object 8">
            <a:extLst>
              <a:ext uri="{FF2B5EF4-FFF2-40B4-BE49-F238E27FC236}">
                <a16:creationId xmlns:a16="http://schemas.microsoft.com/office/drawing/2014/main" id="{0419B2B6-A340-4158-A8AD-2AA34E093AC2}"/>
              </a:ext>
            </a:extLst>
          </p:cNvPr>
          <p:cNvGraphicFramePr>
            <a:graphicFrameLocks noChangeAspect="1"/>
          </p:cNvGraphicFramePr>
          <p:nvPr/>
        </p:nvGraphicFramePr>
        <p:xfrm>
          <a:off x="2384545" y="2124090"/>
          <a:ext cx="7857716" cy="4290048"/>
        </p:xfrm>
        <a:graphic>
          <a:graphicData uri="http://schemas.openxmlformats.org/presentationml/2006/ole">
            <mc:AlternateContent xmlns:mc="http://schemas.openxmlformats.org/markup-compatibility/2006">
              <mc:Choice xmlns:v="urn:schemas-microsoft-com:vml" Requires="v">
                <p:oleObj name="Worksheet" r:id="rId7" imgW="5076875" imgH="2771742" progId="Excel.Sheet.12">
                  <p:embed/>
                </p:oleObj>
              </mc:Choice>
              <mc:Fallback>
                <p:oleObj name="Worksheet" r:id="rId7" imgW="5076875" imgH="2771742" progId="Excel.Sheet.12">
                  <p:embed/>
                  <p:pic>
                    <p:nvPicPr>
                      <p:cNvPr id="9" name="Object 8">
                        <a:extLst>
                          <a:ext uri="{FF2B5EF4-FFF2-40B4-BE49-F238E27FC236}">
                            <a16:creationId xmlns:a16="http://schemas.microsoft.com/office/drawing/2014/main" id="{0419B2B6-A340-4158-A8AD-2AA34E093AC2}"/>
                          </a:ext>
                        </a:extLst>
                      </p:cNvPr>
                      <p:cNvPicPr/>
                      <p:nvPr/>
                    </p:nvPicPr>
                    <p:blipFill>
                      <a:blip r:embed="rId8"/>
                      <a:stretch>
                        <a:fillRect/>
                      </a:stretch>
                    </p:blipFill>
                    <p:spPr>
                      <a:xfrm>
                        <a:off x="2384545" y="2124090"/>
                        <a:ext cx="7857716" cy="4290048"/>
                      </a:xfrm>
                      <a:prstGeom prst="rect">
                        <a:avLst/>
                      </a:prstGeom>
                    </p:spPr>
                  </p:pic>
                </p:oleObj>
              </mc:Fallback>
            </mc:AlternateContent>
          </a:graphicData>
        </a:graphic>
      </p:graphicFrame>
    </p:spTree>
    <p:extLst>
      <p:ext uri="{BB962C8B-B14F-4D97-AF65-F5344CB8AC3E}">
        <p14:creationId xmlns:p14="http://schemas.microsoft.com/office/powerpoint/2010/main" val="3031908020"/>
      </p:ext>
    </p:extLst>
  </p:cSld>
  <p:clrMapOvr>
    <a:masterClrMapping/>
  </p:clrMapOvr>
  <mc:AlternateContent xmlns:mc="http://schemas.openxmlformats.org/markup-compatibility/2006" xmlns:p14="http://schemas.microsoft.com/office/powerpoint/2010/main">
    <mc:Choice Requires="p14">
      <p:transition spd="slow" p14:dur="2000" advTm="10810"/>
    </mc:Choice>
    <mc:Fallback xmlns="">
      <p:transition spd="slow" advTm="108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5943600"/>
            <a:ext cx="12192000" cy="862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Visit </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hlinkClick r:id="rId5"/>
              </a:rPr>
              <a:t>www.eyemed.com</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or call 1-866-804-0982 |  ICUBA is on the </a:t>
            </a:r>
            <a:r>
              <a:rPr kumimoji="0" lang="en-US" sz="1800" b="0" i="0" u="sng" strike="noStrike" kern="1200" cap="none" spc="0" normalizeH="0" baseline="0" noProof="0" dirty="0">
                <a:ln>
                  <a:noFill/>
                </a:ln>
                <a:solidFill>
                  <a:prstClr val="black"/>
                </a:solidFill>
                <a:effectLst/>
                <a:uLnTx/>
                <a:uFillTx/>
                <a:latin typeface="Cambria" panose="02040503050406030204" pitchFamily="18" charset="0"/>
                <a:ea typeface="+mn-ea"/>
                <a:cs typeface="+mn-cs"/>
              </a:rPr>
              <a:t>INSIGHT</a:t>
            </a:r>
            <a:r>
              <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Network!</a:t>
            </a:r>
            <a:endParaRPr kumimoji="0" lang="en-US" sz="18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Please refer to EyeMed Plan Summary for more detailed information and out of network options.</a:t>
            </a:r>
          </a:p>
        </p:txBody>
      </p:sp>
      <p:sp>
        <p:nvSpPr>
          <p:cNvPr id="2" name="Title 1"/>
          <p:cNvSpPr>
            <a:spLocks noGrp="1"/>
          </p:cNvSpPr>
          <p:nvPr>
            <p:ph type="title"/>
          </p:nvPr>
        </p:nvSpPr>
        <p:spPr>
          <a:xfrm>
            <a:off x="707572" y="203370"/>
            <a:ext cx="5801331" cy="722630"/>
          </a:xfrm>
        </p:spPr>
        <p:txBody>
          <a:bodyPr/>
          <a:lstStyle/>
          <a:p>
            <a:r>
              <a:rPr lang="en-US" dirty="0">
                <a:latin typeface="Segoe UI" panose="020B0502040204020203" pitchFamily="34" charset="0"/>
                <a:cs typeface="Segoe UI" panose="020B0502040204020203" pitchFamily="34" charset="0"/>
              </a:rPr>
              <a:t>EyeMed Vision Plans</a:t>
            </a:r>
          </a:p>
        </p:txBody>
      </p:sp>
      <p:graphicFrame>
        <p:nvGraphicFramePr>
          <p:cNvPr id="7" name="Content Placeholder 6"/>
          <p:cNvGraphicFramePr>
            <a:graphicFrameLocks noGrp="1"/>
          </p:cNvGraphicFramePr>
          <p:nvPr>
            <p:ph idx="1"/>
          </p:nvPr>
        </p:nvGraphicFramePr>
        <p:xfrm>
          <a:off x="609600" y="1087757"/>
          <a:ext cx="10972800" cy="4907281"/>
        </p:xfrm>
        <a:graphic>
          <a:graphicData uri="http://schemas.openxmlformats.org/drawingml/2006/table">
            <a:tbl>
              <a:tblPr firstRow="1" bandRow="1">
                <a:tableStyleId>{93296810-A885-4BE3-A3E7-6D5BEEA58F35}</a:tableStyleId>
              </a:tblPr>
              <a:tblGrid>
                <a:gridCol w="3446887">
                  <a:extLst>
                    <a:ext uri="{9D8B030D-6E8A-4147-A177-3AD203B41FA5}">
                      <a16:colId xmlns:a16="http://schemas.microsoft.com/office/drawing/2014/main" val="20000"/>
                    </a:ext>
                  </a:extLst>
                </a:gridCol>
                <a:gridCol w="3719370">
                  <a:extLst>
                    <a:ext uri="{9D8B030D-6E8A-4147-A177-3AD203B41FA5}">
                      <a16:colId xmlns:a16="http://schemas.microsoft.com/office/drawing/2014/main" val="20001"/>
                    </a:ext>
                  </a:extLst>
                </a:gridCol>
                <a:gridCol w="3806543">
                  <a:extLst>
                    <a:ext uri="{9D8B030D-6E8A-4147-A177-3AD203B41FA5}">
                      <a16:colId xmlns:a16="http://schemas.microsoft.com/office/drawing/2014/main" val="20002"/>
                    </a:ext>
                  </a:extLst>
                </a:gridCol>
              </a:tblGrid>
              <a:tr h="3727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kern="1200" dirty="0">
                          <a:latin typeface="Cambria" panose="02040503050406030204" pitchFamily="18" charset="0"/>
                        </a:rPr>
                        <a:t>Frequency</a:t>
                      </a:r>
                      <a:r>
                        <a:rPr lang="en-US" sz="1600" kern="1200" baseline="0" dirty="0">
                          <a:latin typeface="Cambria" panose="02040503050406030204" pitchFamily="18" charset="0"/>
                        </a:rPr>
                        <a:t> Limitations</a:t>
                      </a:r>
                      <a:endParaRPr lang="en-US" sz="1600" b="1" kern="1200" dirty="0">
                        <a:solidFill>
                          <a:schemeClr val="bg1"/>
                        </a:solidFill>
                        <a:latin typeface="Cambria" panose="02040503050406030204" pitchFamily="18" charset="0"/>
                        <a:ea typeface="Calibri" panose="020F0502020204030204" pitchFamily="34" charset="0"/>
                        <a:cs typeface="DINNextLTPro-Light"/>
                      </a:endParaRPr>
                    </a:p>
                  </a:txBody>
                  <a:tcPr marL="146712" marR="146712"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2278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800" kern="1200" dirty="0">
                          <a:latin typeface="Cambria" panose="02040503050406030204" pitchFamily="18" charset="0"/>
                        </a:rPr>
                        <a:t>Base Plan</a:t>
                      </a:r>
                      <a:endParaRPr lang="en-US" sz="1800" b="1" kern="1200" dirty="0">
                        <a:solidFill>
                          <a:schemeClr val="bg1"/>
                        </a:solidFill>
                        <a:latin typeface="Cambria" panose="02040503050406030204" pitchFamily="18" charset="0"/>
                        <a:ea typeface="Calibri" panose="020F0502020204030204" pitchFamily="34" charset="0"/>
                        <a:cs typeface="DINNextLTPro-Light"/>
                      </a:endParaRPr>
                    </a:p>
                  </a:txBody>
                  <a:tcPr marL="146712" marR="146712"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2278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800" kern="1200" dirty="0">
                          <a:latin typeface="Cambria" panose="02040503050406030204" pitchFamily="18" charset="0"/>
                        </a:rPr>
                        <a:t>Buy</a:t>
                      </a:r>
                      <a:r>
                        <a:rPr lang="en-US" sz="1800" kern="1200" baseline="0" dirty="0">
                          <a:latin typeface="Cambria" panose="02040503050406030204" pitchFamily="18" charset="0"/>
                        </a:rPr>
                        <a:t> Up </a:t>
                      </a:r>
                      <a:r>
                        <a:rPr lang="en-US" sz="1800" kern="1200" dirty="0">
                          <a:latin typeface="Cambria" panose="02040503050406030204" pitchFamily="18" charset="0"/>
                        </a:rPr>
                        <a:t>Plan</a:t>
                      </a:r>
                      <a:endParaRPr lang="en-US" sz="1800" b="1" kern="1200" dirty="0">
                        <a:solidFill>
                          <a:schemeClr val="bg1"/>
                        </a:solidFill>
                        <a:latin typeface="Cambria" panose="02040503050406030204" pitchFamily="18" charset="0"/>
                        <a:ea typeface="Calibri" panose="020F0502020204030204" pitchFamily="34" charset="0"/>
                        <a:cs typeface="DINNextLTPro-Light"/>
                      </a:endParaRPr>
                    </a:p>
                  </a:txBody>
                  <a:tcPr marL="146712" marR="146712"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2278F"/>
                    </a:solidFill>
                  </a:tcPr>
                </a:tc>
                <a:extLst>
                  <a:ext uri="{0D108BD9-81ED-4DB2-BD59-A6C34878D82A}">
                    <a16:rowId xmlns:a16="http://schemas.microsoft.com/office/drawing/2014/main" val="10000"/>
                  </a:ext>
                </a:extLst>
              </a:tr>
              <a:tr h="3416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0" kern="1200" dirty="0">
                          <a:latin typeface="Cambria" panose="02040503050406030204" pitchFamily="18" charset="0"/>
                        </a:rPr>
                        <a:t>Examination</a:t>
                      </a:r>
                      <a:endParaRPr lang="en-US" sz="1600" b="0" kern="1200" dirty="0">
                        <a:solidFill>
                          <a:schemeClr val="tx1"/>
                        </a:solidFill>
                        <a:latin typeface="Cambria" panose="02040503050406030204" pitchFamily="18" charset="0"/>
                        <a:ea typeface="Calibri" panose="020F0502020204030204" pitchFamily="34" charset="0"/>
                        <a:cs typeface="DINNextLTPro-Light"/>
                      </a:endParaRPr>
                    </a:p>
                  </a:txBody>
                  <a:tcPr marL="146712" marR="146712"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kern="1200" dirty="0">
                          <a:latin typeface="Cambria" panose="02040503050406030204" pitchFamily="18" charset="0"/>
                        </a:rPr>
                        <a:t>Once every 12 months</a:t>
                      </a:r>
                      <a:endParaRPr lang="en-US" sz="1600" b="0" kern="1200" dirty="0">
                        <a:solidFill>
                          <a:schemeClr val="tx1"/>
                        </a:solidFill>
                        <a:latin typeface="Cambria" panose="02040503050406030204" pitchFamily="18" charset="0"/>
                        <a:ea typeface="Calibri" panose="020F0502020204030204" pitchFamily="34" charset="0"/>
                        <a:cs typeface="DINNextLTPro-Light"/>
                      </a:endParaRPr>
                    </a:p>
                  </a:txBody>
                  <a:tcPr marL="146712" marR="146712"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kern="1200" dirty="0">
                          <a:latin typeface="Cambria" panose="02040503050406030204" pitchFamily="18" charset="0"/>
                        </a:rPr>
                        <a:t>Once every 12 months</a:t>
                      </a:r>
                      <a:endParaRPr lang="en-US" sz="1600" b="0" kern="1200" dirty="0">
                        <a:solidFill>
                          <a:schemeClr val="tx1"/>
                        </a:solidFill>
                        <a:latin typeface="Cambria" panose="02040503050406030204" pitchFamily="18" charset="0"/>
                        <a:ea typeface="Calibri" panose="020F0502020204030204" pitchFamily="34" charset="0"/>
                        <a:cs typeface="DINNextLTPro-Light"/>
                      </a:endParaRPr>
                    </a:p>
                  </a:txBody>
                  <a:tcPr marL="146712" marR="146712"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3727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0" kern="1200" dirty="0">
                          <a:latin typeface="Cambria" panose="02040503050406030204" pitchFamily="18" charset="0"/>
                        </a:rPr>
                        <a:t>Frame</a:t>
                      </a:r>
                      <a:endParaRPr lang="en-US" sz="1600" b="0" kern="1200" dirty="0">
                        <a:solidFill>
                          <a:schemeClr val="tx1"/>
                        </a:solidFill>
                        <a:latin typeface="Cambria" panose="02040503050406030204" pitchFamily="18" charset="0"/>
                        <a:ea typeface="Calibri" panose="020F0502020204030204" pitchFamily="34" charset="0"/>
                        <a:cs typeface="DINNextLTPro-Light"/>
                      </a:endParaRPr>
                    </a:p>
                  </a:txBody>
                  <a:tcPr marL="146712" marR="146712"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800" kern="1200" dirty="0">
                          <a:latin typeface="Cambria" panose="02040503050406030204" pitchFamily="18" charset="0"/>
                        </a:rPr>
                        <a:t>Once every </a:t>
                      </a:r>
                      <a:r>
                        <a:rPr lang="en-US" sz="1800" b="1" u="sng" kern="1200" dirty="0">
                          <a:latin typeface="Cambria" panose="02040503050406030204" pitchFamily="18" charset="0"/>
                        </a:rPr>
                        <a:t>24</a:t>
                      </a:r>
                      <a:r>
                        <a:rPr lang="en-US" sz="1800" kern="1200" dirty="0">
                          <a:latin typeface="Cambria" panose="02040503050406030204" pitchFamily="18" charset="0"/>
                        </a:rPr>
                        <a:t> months</a:t>
                      </a:r>
                    </a:p>
                  </a:txBody>
                  <a:tcPr marL="146712" marR="146712"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9B9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800" kern="1200" dirty="0">
                          <a:latin typeface="Cambria" panose="02040503050406030204" pitchFamily="18" charset="0"/>
                        </a:rPr>
                        <a:t>Once every </a:t>
                      </a:r>
                      <a:r>
                        <a:rPr lang="en-US" sz="1800" b="1" u="sng" kern="1200" dirty="0">
                          <a:latin typeface="Cambria" panose="02040503050406030204" pitchFamily="18" charset="0"/>
                        </a:rPr>
                        <a:t>12</a:t>
                      </a:r>
                      <a:r>
                        <a:rPr lang="en-US" sz="1800" kern="1200" dirty="0">
                          <a:latin typeface="Cambria" panose="02040503050406030204" pitchFamily="18" charset="0"/>
                        </a:rPr>
                        <a:t> months</a:t>
                      </a:r>
                    </a:p>
                  </a:txBody>
                  <a:tcPr marL="146712" marR="146712"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9B9E3"/>
                    </a:solidFill>
                  </a:tcPr>
                </a:tc>
                <a:extLst>
                  <a:ext uri="{0D108BD9-81ED-4DB2-BD59-A6C34878D82A}">
                    <a16:rowId xmlns:a16="http://schemas.microsoft.com/office/drawing/2014/main" val="10002"/>
                  </a:ext>
                </a:extLst>
              </a:tr>
              <a:tr h="3416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0" kern="1200" dirty="0">
                          <a:latin typeface="Cambria" panose="02040503050406030204" pitchFamily="18" charset="0"/>
                        </a:rPr>
                        <a:t>Lenses</a:t>
                      </a:r>
                      <a:r>
                        <a:rPr lang="en-US" sz="1600" b="0" kern="1200" baseline="0" dirty="0">
                          <a:latin typeface="Cambria" panose="02040503050406030204" pitchFamily="18" charset="0"/>
                        </a:rPr>
                        <a:t> or </a:t>
                      </a:r>
                      <a:r>
                        <a:rPr lang="en-US" sz="1600" b="0" kern="1200" dirty="0">
                          <a:latin typeface="Cambria" panose="02040503050406030204" pitchFamily="18" charset="0"/>
                        </a:rPr>
                        <a:t>Contact Lenses </a:t>
                      </a:r>
                    </a:p>
                  </a:txBody>
                  <a:tcPr marL="146712" marR="146712"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kern="1200" dirty="0">
                          <a:latin typeface="Cambria" panose="02040503050406030204" pitchFamily="18" charset="0"/>
                        </a:rPr>
                        <a:t>Once every 12 months</a:t>
                      </a:r>
                    </a:p>
                  </a:txBody>
                  <a:tcPr marL="146712" marR="146712"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kern="1200" dirty="0">
                          <a:latin typeface="Cambria" panose="02040503050406030204" pitchFamily="18" charset="0"/>
                        </a:rPr>
                        <a:t>Once every 12 months</a:t>
                      </a:r>
                    </a:p>
                  </a:txBody>
                  <a:tcPr marL="146712" marR="146712"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3"/>
                  </a:ext>
                </a:extLst>
              </a:tr>
              <a:tr h="3416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1" kern="1200" dirty="0">
                          <a:solidFill>
                            <a:schemeClr val="bg1"/>
                          </a:solidFill>
                          <a:latin typeface="Cambria" panose="02040503050406030204" pitchFamily="18" charset="0"/>
                        </a:rPr>
                        <a:t>Vision</a:t>
                      </a:r>
                      <a:r>
                        <a:rPr lang="en-US" sz="1600" b="1" kern="1200" baseline="0" dirty="0">
                          <a:solidFill>
                            <a:schemeClr val="bg1"/>
                          </a:solidFill>
                          <a:latin typeface="Cambria" panose="02040503050406030204" pitchFamily="18" charset="0"/>
                        </a:rPr>
                        <a:t> Care Services*</a:t>
                      </a:r>
                      <a:endParaRPr lang="en-US" sz="1600" b="1" kern="1200" dirty="0">
                        <a:solidFill>
                          <a:schemeClr val="bg1"/>
                        </a:solidFill>
                        <a:latin typeface="Cambria" panose="02040503050406030204" pitchFamily="18" charset="0"/>
                      </a:endParaRPr>
                    </a:p>
                  </a:txBody>
                  <a:tcPr marL="146712" marR="146712"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2278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kern="1200" baseline="0" dirty="0">
                          <a:solidFill>
                            <a:schemeClr val="bg1"/>
                          </a:solidFill>
                          <a:latin typeface="Cambria" panose="02040503050406030204" pitchFamily="18" charset="0"/>
                        </a:rPr>
                        <a:t>“In-Network Member Cost”</a:t>
                      </a:r>
                      <a:endParaRPr lang="en-US" sz="1600" b="1" kern="1200" dirty="0">
                        <a:solidFill>
                          <a:schemeClr val="bg1"/>
                        </a:solidFill>
                        <a:latin typeface="Cambria" panose="02040503050406030204" pitchFamily="18" charset="0"/>
                      </a:endParaRPr>
                    </a:p>
                  </a:txBody>
                  <a:tcPr marL="146712" marR="146712"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2278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kern="1200" baseline="0" dirty="0">
                          <a:solidFill>
                            <a:schemeClr val="bg1"/>
                          </a:solidFill>
                          <a:latin typeface="Cambria" panose="02040503050406030204" pitchFamily="18" charset="0"/>
                        </a:rPr>
                        <a:t>“In-Network Member Cost”</a:t>
                      </a:r>
                      <a:endParaRPr lang="en-US" sz="1600" b="1" kern="1200" dirty="0">
                        <a:solidFill>
                          <a:schemeClr val="bg1"/>
                        </a:solidFill>
                        <a:latin typeface="Cambria" panose="02040503050406030204" pitchFamily="18" charset="0"/>
                      </a:endParaRPr>
                    </a:p>
                  </a:txBody>
                  <a:tcPr marL="146712" marR="146712"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92278F"/>
                    </a:solidFill>
                  </a:tcPr>
                </a:tc>
                <a:extLst>
                  <a:ext uri="{0D108BD9-81ED-4DB2-BD59-A6C34878D82A}">
                    <a16:rowId xmlns:a16="http://schemas.microsoft.com/office/drawing/2014/main" val="10005"/>
                  </a:ext>
                </a:extLst>
              </a:tr>
              <a:tr h="3416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0" i="0" u="none" strike="noStrike" kern="1200" baseline="0" dirty="0">
                          <a:solidFill>
                            <a:schemeClr val="dk1"/>
                          </a:solidFill>
                          <a:latin typeface="Cambria" panose="02040503050406030204" pitchFamily="18" charset="0"/>
                          <a:ea typeface="+mn-ea"/>
                          <a:cs typeface="+mn-cs"/>
                        </a:rPr>
                        <a:t>Exam With Dilation as Necessary</a:t>
                      </a:r>
                      <a:endParaRPr lang="en-US" sz="1600" b="0" kern="1200" dirty="0">
                        <a:latin typeface="Cambria" panose="02040503050406030204" pitchFamily="18" charset="0"/>
                      </a:endParaRPr>
                    </a:p>
                  </a:txBody>
                  <a:tcPr marL="146712" marR="146712"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kern="1200" dirty="0">
                          <a:latin typeface="Cambria" panose="02040503050406030204" pitchFamily="18" charset="0"/>
                        </a:rPr>
                        <a:t>$5 Copay</a:t>
                      </a:r>
                    </a:p>
                  </a:txBody>
                  <a:tcPr marL="146712" marR="146712"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kern="1200" dirty="0">
                          <a:latin typeface="Cambria" panose="02040503050406030204" pitchFamily="18" charset="0"/>
                        </a:rPr>
                        <a:t>$5 Copay</a:t>
                      </a:r>
                    </a:p>
                  </a:txBody>
                  <a:tcPr marL="146712" marR="146712"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6"/>
                  </a:ext>
                </a:extLst>
              </a:tr>
              <a:tr h="621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0" kern="1200" dirty="0">
                          <a:latin typeface="Cambria" panose="02040503050406030204" pitchFamily="18" charset="0"/>
                        </a:rPr>
                        <a:t>Frames</a:t>
                      </a:r>
                    </a:p>
                  </a:txBody>
                  <a:tcPr marL="146712" marR="146712"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b="0" i="0" u="none" strike="noStrike" kern="1200" baseline="0" dirty="0">
                          <a:solidFill>
                            <a:schemeClr val="dk1"/>
                          </a:solidFill>
                          <a:latin typeface="Cambria" panose="02040503050406030204" pitchFamily="18" charset="0"/>
                          <a:ea typeface="+mn-ea"/>
                          <a:cs typeface="+mn-cs"/>
                        </a:rPr>
                        <a:t>$0 Copay; </a:t>
                      </a:r>
                      <a:r>
                        <a:rPr lang="en-US" sz="1800" b="1" i="0" u="none" strike="noStrike" kern="1200" baseline="0" dirty="0">
                          <a:solidFill>
                            <a:schemeClr val="dk1"/>
                          </a:solidFill>
                          <a:latin typeface="Cambria" panose="02040503050406030204" pitchFamily="18" charset="0"/>
                          <a:ea typeface="+mn-ea"/>
                          <a:cs typeface="+mn-cs"/>
                        </a:rPr>
                        <a:t>$130 allowance; </a:t>
                      </a:r>
                      <a:endParaRPr lang="en-US" sz="1600" b="1" i="0" u="none" strike="noStrike" kern="1200" baseline="0" dirty="0">
                        <a:solidFill>
                          <a:schemeClr val="dk1"/>
                        </a:solidFill>
                        <a:latin typeface="Cambria" panose="020405030504060302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b="0" i="0" u="none" strike="noStrike" kern="1200" baseline="0" dirty="0">
                          <a:solidFill>
                            <a:schemeClr val="dk1"/>
                          </a:solidFill>
                          <a:latin typeface="Cambria" panose="02040503050406030204" pitchFamily="18" charset="0"/>
                          <a:ea typeface="+mn-ea"/>
                          <a:cs typeface="+mn-cs"/>
                        </a:rPr>
                        <a:t>20% off balance over $100</a:t>
                      </a:r>
                      <a:endParaRPr lang="en-US" sz="1600" b="0" u="none" kern="1200" dirty="0">
                        <a:latin typeface="Cambria" panose="02040503050406030204" pitchFamily="18" charset="0"/>
                      </a:endParaRPr>
                    </a:p>
                  </a:txBody>
                  <a:tcPr marL="146712" marR="146712"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9B9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b="0" i="0" u="none" strike="noStrike" kern="1200" baseline="0" dirty="0">
                          <a:solidFill>
                            <a:schemeClr val="dk1"/>
                          </a:solidFill>
                          <a:latin typeface="Cambria" panose="02040503050406030204" pitchFamily="18" charset="0"/>
                          <a:ea typeface="+mn-ea"/>
                          <a:cs typeface="+mn-cs"/>
                        </a:rPr>
                        <a:t>$0 Copay; </a:t>
                      </a:r>
                      <a:r>
                        <a:rPr lang="en-US" sz="1800" b="1" i="0" u="none" strike="noStrike" kern="1200" baseline="0" dirty="0">
                          <a:solidFill>
                            <a:schemeClr val="dk1"/>
                          </a:solidFill>
                          <a:latin typeface="Cambria" panose="02040503050406030204" pitchFamily="18" charset="0"/>
                          <a:ea typeface="+mn-ea"/>
                          <a:cs typeface="+mn-cs"/>
                        </a:rPr>
                        <a:t>$160 allowance; </a:t>
                      </a:r>
                      <a:endParaRPr lang="en-US" sz="1600" b="1" i="0" u="none" strike="noStrike" kern="1200" baseline="0" dirty="0">
                        <a:solidFill>
                          <a:schemeClr val="dk1"/>
                        </a:solidFill>
                        <a:latin typeface="Cambria" panose="020405030504060302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b="0" i="0" u="none" strike="noStrike" kern="1200" baseline="0" dirty="0">
                          <a:solidFill>
                            <a:schemeClr val="dk1"/>
                          </a:solidFill>
                          <a:latin typeface="Cambria" panose="02040503050406030204" pitchFamily="18" charset="0"/>
                          <a:ea typeface="+mn-ea"/>
                          <a:cs typeface="+mn-cs"/>
                        </a:rPr>
                        <a:t>20% off balance over $130</a:t>
                      </a:r>
                      <a:endParaRPr lang="en-US" sz="1600" b="0" u="none" kern="1200" dirty="0">
                        <a:latin typeface="Cambria" panose="02040503050406030204" pitchFamily="18" charset="0"/>
                      </a:endParaRPr>
                    </a:p>
                  </a:txBody>
                  <a:tcPr marL="146712" marR="146712"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9B9E3"/>
                    </a:solidFill>
                  </a:tcPr>
                </a:tc>
                <a:extLst>
                  <a:ext uri="{0D108BD9-81ED-4DB2-BD59-A6C34878D82A}">
                    <a16:rowId xmlns:a16="http://schemas.microsoft.com/office/drawing/2014/main" val="10007"/>
                  </a:ext>
                </a:extLst>
              </a:tr>
              <a:tr h="590116">
                <a:tc>
                  <a:txBody>
                    <a:bodyPr/>
                    <a:lstStyle/>
                    <a:p>
                      <a:r>
                        <a:rPr lang="en-US" sz="1600" b="0" i="0" u="none" strike="noStrike" kern="1200" baseline="0" dirty="0">
                          <a:solidFill>
                            <a:schemeClr val="dk1"/>
                          </a:solidFill>
                          <a:latin typeface="Cambria" panose="02040503050406030204" pitchFamily="18" charset="0"/>
                          <a:ea typeface="+mn-ea"/>
                          <a:cs typeface="+mn-cs"/>
                        </a:rPr>
                        <a:t>Standard Plastic Lenses</a:t>
                      </a:r>
                    </a:p>
                    <a:p>
                      <a:r>
                        <a:rPr lang="en-US" sz="1600" b="0" i="0" u="none" strike="noStrike" kern="1200" baseline="0" dirty="0">
                          <a:solidFill>
                            <a:schemeClr val="dk1"/>
                          </a:solidFill>
                          <a:latin typeface="Cambria" panose="02040503050406030204" pitchFamily="18" charset="0"/>
                          <a:ea typeface="+mn-ea"/>
                          <a:cs typeface="+mn-cs"/>
                        </a:rPr>
                        <a:t>Single Vision, Bifocal, Trifocal </a:t>
                      </a:r>
                    </a:p>
                  </a:txBody>
                  <a:tcPr marL="146712" marR="146712"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kern="1200" dirty="0">
                          <a:latin typeface="Cambria" panose="02040503050406030204" pitchFamily="18" charset="0"/>
                        </a:rPr>
                        <a:t>$15 Copay</a:t>
                      </a:r>
                    </a:p>
                  </a:txBody>
                  <a:tcPr marL="146712" marR="146712"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kern="1200" dirty="0">
                          <a:latin typeface="Cambria" panose="02040503050406030204" pitchFamily="18" charset="0"/>
                        </a:rPr>
                        <a:t>$15 Copay</a:t>
                      </a:r>
                    </a:p>
                  </a:txBody>
                  <a:tcPr marL="146712" marR="146712"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8"/>
                  </a:ext>
                </a:extLst>
              </a:tr>
              <a:tr h="34164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b="0" i="0" u="none" strike="noStrike" kern="1200" baseline="0" dirty="0">
                          <a:solidFill>
                            <a:schemeClr val="dk1"/>
                          </a:solidFill>
                          <a:latin typeface="Cambria" panose="02040503050406030204" pitchFamily="18" charset="0"/>
                          <a:ea typeface="+mn-ea"/>
                          <a:cs typeface="+mn-cs"/>
                        </a:rPr>
                        <a:t>Standard Progressive Lens </a:t>
                      </a:r>
                      <a:endParaRPr lang="en-US" sz="1600" b="0" kern="1200" dirty="0">
                        <a:latin typeface="Cambria" panose="02040503050406030204" pitchFamily="18" charset="0"/>
                      </a:endParaRPr>
                    </a:p>
                  </a:txBody>
                  <a:tcPr marL="146712" marR="146712"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kern="1200" dirty="0">
                          <a:latin typeface="Cambria" panose="02040503050406030204" pitchFamily="18" charset="0"/>
                        </a:rPr>
                        <a:t>$65 Copay</a:t>
                      </a:r>
                    </a:p>
                  </a:txBody>
                  <a:tcPr marL="146712" marR="146712"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kern="1200" dirty="0">
                          <a:latin typeface="Cambria" panose="02040503050406030204" pitchFamily="18" charset="0"/>
                        </a:rPr>
                        <a:t>$65 Copay</a:t>
                      </a:r>
                    </a:p>
                  </a:txBody>
                  <a:tcPr marL="146712" marR="146712"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9"/>
                  </a:ext>
                </a:extLst>
              </a:tr>
              <a:tr h="621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0" kern="1200" dirty="0">
                          <a:latin typeface="Cambria" panose="02040503050406030204" pitchFamily="18" charset="0"/>
                        </a:rPr>
                        <a:t>Conventional Contacts</a:t>
                      </a:r>
                    </a:p>
                  </a:txBody>
                  <a:tcPr marL="146712" marR="146712"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134"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Cambria" panose="02040503050406030204" pitchFamily="18" charset="0"/>
                          <a:ea typeface="+mn-ea"/>
                          <a:cs typeface="+mn-cs"/>
                        </a:rPr>
                        <a:t>$0 Copay; </a:t>
                      </a:r>
                      <a:r>
                        <a:rPr lang="en-US" sz="1800" b="1" i="0" u="none" strike="noStrike" kern="1200" baseline="0" dirty="0">
                          <a:solidFill>
                            <a:schemeClr val="dk1"/>
                          </a:solidFill>
                          <a:latin typeface="Cambria" panose="02040503050406030204" pitchFamily="18" charset="0"/>
                          <a:ea typeface="+mn-ea"/>
                          <a:cs typeface="+mn-cs"/>
                        </a:rPr>
                        <a:t>$100 allowance; </a:t>
                      </a:r>
                      <a:endParaRPr lang="en-US" sz="1600" b="1" i="0" u="none" strike="noStrike" kern="1200" baseline="0" dirty="0">
                        <a:solidFill>
                          <a:schemeClr val="dk1"/>
                        </a:solidFill>
                        <a:latin typeface="Cambria" panose="02040503050406030204" pitchFamily="18" charset="0"/>
                        <a:ea typeface="+mn-ea"/>
                        <a:cs typeface="+mn-cs"/>
                      </a:endParaRPr>
                    </a:p>
                    <a:p>
                      <a:pPr marL="0" marR="0" lvl="0" indent="0" algn="ctr" defTabSz="914134"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Cambria" panose="02040503050406030204" pitchFamily="18" charset="0"/>
                          <a:ea typeface="+mn-ea"/>
                          <a:cs typeface="+mn-cs"/>
                        </a:rPr>
                        <a:t>15% off balance</a:t>
                      </a:r>
                    </a:p>
                  </a:txBody>
                  <a:tcPr marL="146712" marR="146712"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9B9E3"/>
                    </a:solidFill>
                  </a:tcPr>
                </a:tc>
                <a:tc>
                  <a:txBody>
                    <a:bodyPr/>
                    <a:lstStyle/>
                    <a:p>
                      <a:pPr marL="0" marR="0" lvl="0" indent="0" algn="ctr" defTabSz="914134"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Cambria" panose="02040503050406030204" pitchFamily="18" charset="0"/>
                          <a:ea typeface="+mn-ea"/>
                          <a:cs typeface="+mn-cs"/>
                        </a:rPr>
                        <a:t>$0 Copay; </a:t>
                      </a:r>
                      <a:r>
                        <a:rPr lang="en-US" sz="1800" b="1" i="0" u="none" strike="noStrike" kern="1200" baseline="0" dirty="0">
                          <a:solidFill>
                            <a:schemeClr val="dk1"/>
                          </a:solidFill>
                          <a:latin typeface="Cambria" panose="02040503050406030204" pitchFamily="18" charset="0"/>
                          <a:ea typeface="+mn-ea"/>
                          <a:cs typeface="+mn-cs"/>
                        </a:rPr>
                        <a:t>$130 allowance;</a:t>
                      </a:r>
                      <a:r>
                        <a:rPr lang="en-US" sz="1600" b="0" i="0" u="none" strike="noStrike" kern="1200" baseline="0" dirty="0">
                          <a:solidFill>
                            <a:schemeClr val="dk1"/>
                          </a:solidFill>
                          <a:latin typeface="Cambria" panose="02040503050406030204" pitchFamily="18" charset="0"/>
                          <a:ea typeface="+mn-ea"/>
                          <a:cs typeface="+mn-cs"/>
                        </a:rPr>
                        <a:t> </a:t>
                      </a:r>
                    </a:p>
                    <a:p>
                      <a:pPr marL="0" marR="0" lvl="0" indent="0" algn="ctr" defTabSz="914134"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dk1"/>
                          </a:solidFill>
                          <a:latin typeface="Cambria" panose="02040503050406030204" pitchFamily="18" charset="0"/>
                          <a:ea typeface="+mn-ea"/>
                          <a:cs typeface="+mn-cs"/>
                        </a:rPr>
                        <a:t>15% off balance</a:t>
                      </a:r>
                    </a:p>
                  </a:txBody>
                  <a:tcPr marL="146712" marR="146712"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9B9E3"/>
                    </a:solidFill>
                  </a:tcPr>
                </a:tc>
                <a:extLst>
                  <a:ext uri="{0D108BD9-81ED-4DB2-BD59-A6C34878D82A}">
                    <a16:rowId xmlns:a16="http://schemas.microsoft.com/office/drawing/2014/main" val="10011"/>
                  </a:ext>
                </a:extLst>
              </a:tr>
              <a:tr h="621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b="0" kern="1200" dirty="0">
                          <a:latin typeface="Cambria" panose="02040503050406030204" pitchFamily="18" charset="0"/>
                        </a:rPr>
                        <a:t>Disposable Contacts</a:t>
                      </a:r>
                    </a:p>
                  </a:txBody>
                  <a:tcPr marL="146712" marR="146712"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b="0" i="0" u="none" strike="noStrike" kern="1200" baseline="0" dirty="0">
                          <a:solidFill>
                            <a:schemeClr val="dk1"/>
                          </a:solidFill>
                          <a:latin typeface="Cambria" panose="02040503050406030204" pitchFamily="18" charset="0"/>
                          <a:ea typeface="+mn-ea"/>
                          <a:cs typeface="+mn-cs"/>
                        </a:rPr>
                        <a:t>$0 Copay; </a:t>
                      </a:r>
                      <a:r>
                        <a:rPr lang="en-US" sz="1800" b="1" i="0" u="none" strike="noStrike" kern="1200" baseline="0" dirty="0">
                          <a:solidFill>
                            <a:schemeClr val="dk1"/>
                          </a:solidFill>
                          <a:latin typeface="Cambria" panose="02040503050406030204" pitchFamily="18" charset="0"/>
                          <a:ea typeface="+mn-ea"/>
                          <a:cs typeface="+mn-cs"/>
                        </a:rPr>
                        <a:t>$100 allowance;</a:t>
                      </a:r>
                      <a:r>
                        <a:rPr lang="en-US" sz="1600" b="0" i="0" u="none" strike="noStrike" kern="1200" baseline="0" dirty="0">
                          <a:solidFill>
                            <a:schemeClr val="dk1"/>
                          </a:solidFill>
                          <a:latin typeface="Cambria" panose="020405030504060302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b="0" i="0" u="none" strike="noStrike" kern="1200" baseline="0" dirty="0">
                          <a:solidFill>
                            <a:schemeClr val="dk1"/>
                          </a:solidFill>
                          <a:latin typeface="Cambria" panose="02040503050406030204" pitchFamily="18" charset="0"/>
                          <a:ea typeface="+mn-ea"/>
                          <a:cs typeface="+mn-cs"/>
                        </a:rPr>
                        <a:t>plus balance</a:t>
                      </a:r>
                    </a:p>
                  </a:txBody>
                  <a:tcPr marL="146712" marR="146712"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9B9E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b="0" i="0" u="none" strike="noStrike" kern="1200" baseline="0" dirty="0">
                          <a:solidFill>
                            <a:schemeClr val="dk1"/>
                          </a:solidFill>
                          <a:latin typeface="Cambria" panose="02040503050406030204" pitchFamily="18" charset="0"/>
                          <a:ea typeface="+mn-ea"/>
                          <a:cs typeface="+mn-cs"/>
                        </a:rPr>
                        <a:t>$0 Copay;</a:t>
                      </a:r>
                      <a:r>
                        <a:rPr lang="en-US" sz="1800" b="1" i="0" u="none" strike="noStrike" kern="1200" baseline="0" dirty="0">
                          <a:solidFill>
                            <a:schemeClr val="dk1"/>
                          </a:solidFill>
                          <a:latin typeface="Cambria" panose="02040503050406030204" pitchFamily="18" charset="0"/>
                          <a:ea typeface="+mn-ea"/>
                          <a:cs typeface="+mn-cs"/>
                        </a:rPr>
                        <a:t> $130 allowance;</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b="0" i="0" u="none" strike="noStrike" kern="1200" baseline="0" dirty="0">
                          <a:solidFill>
                            <a:schemeClr val="dk1"/>
                          </a:solidFill>
                          <a:latin typeface="Cambria" panose="02040503050406030204" pitchFamily="18" charset="0"/>
                          <a:ea typeface="+mn-ea"/>
                          <a:cs typeface="+mn-cs"/>
                        </a:rPr>
                        <a:t> plus balance</a:t>
                      </a:r>
                    </a:p>
                  </a:txBody>
                  <a:tcPr marL="146712" marR="146712" anchor="ctr">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solidFill>
                      <a:srgbClr val="D9B9E3"/>
                    </a:solidFill>
                  </a:tcPr>
                </a:tc>
                <a:extLst>
                  <a:ext uri="{0D108BD9-81ED-4DB2-BD59-A6C34878D82A}">
                    <a16:rowId xmlns:a16="http://schemas.microsoft.com/office/drawing/2014/main" val="10012"/>
                  </a:ext>
                </a:extLst>
              </a:tr>
            </a:tbl>
          </a:graphicData>
        </a:graphic>
      </p:graphicFrame>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780503">
            <a:off x="8086010" y="273686"/>
            <a:ext cx="2049911" cy="70380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02084" y="118874"/>
            <a:ext cx="1232716" cy="771602"/>
          </a:xfrm>
          <a:prstGeom prst="rect">
            <a:avLst/>
          </a:prstGeom>
        </p:spPr>
      </p:pic>
      <p:pic>
        <p:nvPicPr>
          <p:cNvPr id="3" name="Audio 2">
            <a:hlinkClick r:id="" action="ppaction://media"/>
            <a:extLst>
              <a:ext uri="{FF2B5EF4-FFF2-40B4-BE49-F238E27FC236}">
                <a16:creationId xmlns:a16="http://schemas.microsoft.com/office/drawing/2014/main" id="{8304DD2B-CEFE-4333-ACFB-D5451E4FAB00}"/>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808985393"/>
      </p:ext>
    </p:extLst>
  </p:cSld>
  <p:clrMapOvr>
    <a:masterClrMapping/>
  </p:clrMapOvr>
  <mc:AlternateContent xmlns:mc="http://schemas.openxmlformats.org/markup-compatibility/2006" xmlns:p14="http://schemas.microsoft.com/office/powerpoint/2010/main">
    <mc:Choice Requires="p14">
      <p:transition spd="slow" p14:dur="2000" advTm="62190"/>
    </mc:Choice>
    <mc:Fallback xmlns="">
      <p:transition spd="slow" advTm="621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71CFE9EA-50D8-4028-BE42-DC2D813BEA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251674"/>
            <a:ext cx="11548872" cy="1645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4770109B-BD65-40B5-B1B8-3928F6783EA9}"/>
              </a:ext>
            </a:extLst>
          </p:cNvPr>
          <p:cNvSpPr>
            <a:spLocks noGrp="1"/>
          </p:cNvSpPr>
          <p:nvPr>
            <p:ph type="title"/>
          </p:nvPr>
        </p:nvSpPr>
        <p:spPr>
          <a:xfrm>
            <a:off x="4387233" y="436852"/>
            <a:ext cx="7155907" cy="1619651"/>
          </a:xfrm>
        </p:spPr>
        <p:txBody>
          <a:bodyPr vert="horz" lIns="91440" tIns="45720" rIns="91440" bIns="45720" rtlCol="0" anchor="ctr">
            <a:normAutofit/>
          </a:bodyPr>
          <a:lstStyle/>
          <a:p>
            <a:r>
              <a:rPr lang="en-US" sz="4000" kern="1200" dirty="0">
                <a:solidFill>
                  <a:schemeClr val="bg1"/>
                </a:solidFill>
                <a:latin typeface="Segoe UI" panose="020B0502040204020203" pitchFamily="34" charset="0"/>
                <a:cs typeface="Segoe UI" panose="020B0502040204020203" pitchFamily="34" charset="0"/>
              </a:rPr>
              <a:t>PRE-65 RETIREE EYEMED VISION PLAN COSTS</a:t>
            </a:r>
            <a:br>
              <a:rPr lang="en-US" sz="2600" kern="1200" dirty="0">
                <a:solidFill>
                  <a:schemeClr val="bg1"/>
                </a:solidFill>
                <a:latin typeface="+mj-lt"/>
                <a:ea typeface="+mj-ea"/>
                <a:cs typeface="+mj-cs"/>
              </a:rPr>
            </a:br>
            <a:endParaRPr lang="en-US" sz="2600" kern="1200" dirty="0">
              <a:solidFill>
                <a:schemeClr val="bg1"/>
              </a:solidFill>
              <a:latin typeface="+mj-lt"/>
              <a:ea typeface="+mj-ea"/>
              <a:cs typeface="+mj-cs"/>
            </a:endParaRPr>
          </a:p>
        </p:txBody>
      </p:sp>
      <p:cxnSp>
        <p:nvCxnSpPr>
          <p:cNvPr id="48" name="Straight Connector 47">
            <a:extLst>
              <a:ext uri="{FF2B5EF4-FFF2-40B4-BE49-F238E27FC236}">
                <a16:creationId xmlns:a16="http://schemas.microsoft.com/office/drawing/2014/main" id="{9A218DD6-0CC7-465B-B80F-747F97B402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623740"/>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1B728866-EB06-4DC0-92EB-BFC8FDCAEB6D}"/>
              </a:ext>
            </a:extLst>
          </p:cNvPr>
          <p:cNvPicPr>
            <a:picLocks noChangeAspect="1"/>
          </p:cNvPicPr>
          <p:nvPr/>
        </p:nvPicPr>
        <p:blipFill rotWithShape="1">
          <a:blip r:embed="rId5">
            <a:extLst>
              <a:ext uri="{28A0092B-C50C-407E-A947-70E740481C1C}">
                <a14:useLocalDpi xmlns:a14="http://schemas.microsoft.com/office/drawing/2010/main" val="0"/>
              </a:ext>
            </a:extLst>
          </a:blip>
          <a:srcRect l="-1" t="-3637" r="1" b="-9861"/>
          <a:stretch/>
        </p:blipFill>
        <p:spPr>
          <a:xfrm>
            <a:off x="569972" y="251674"/>
            <a:ext cx="2198979" cy="1802531"/>
          </a:xfrm>
          <a:prstGeom prst="rect">
            <a:avLst/>
          </a:prstGeom>
          <a:effectLst>
            <a:softEdge rad="317500"/>
          </a:effectLst>
        </p:spPr>
      </p:pic>
      <p:pic>
        <p:nvPicPr>
          <p:cNvPr id="2" name="Audio 1">
            <a:hlinkClick r:id="" action="ppaction://media"/>
            <a:extLst>
              <a:ext uri="{FF2B5EF4-FFF2-40B4-BE49-F238E27FC236}">
                <a16:creationId xmlns:a16="http://schemas.microsoft.com/office/drawing/2014/main" id="{7AAEE5D4-D1E7-4AAA-B4A4-B3BE9B7C456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graphicFrame>
        <p:nvGraphicFramePr>
          <p:cNvPr id="6" name="Object 5">
            <a:extLst>
              <a:ext uri="{FF2B5EF4-FFF2-40B4-BE49-F238E27FC236}">
                <a16:creationId xmlns:a16="http://schemas.microsoft.com/office/drawing/2014/main" id="{8A3E5BB1-6099-4DB1-93E1-7C119ABFE206}"/>
              </a:ext>
            </a:extLst>
          </p:cNvPr>
          <p:cNvGraphicFramePr>
            <a:graphicFrameLocks noChangeAspect="1"/>
          </p:cNvGraphicFramePr>
          <p:nvPr/>
        </p:nvGraphicFramePr>
        <p:xfrm>
          <a:off x="2702925" y="2959260"/>
          <a:ext cx="6786149" cy="2782321"/>
        </p:xfrm>
        <a:graphic>
          <a:graphicData uri="http://schemas.openxmlformats.org/presentationml/2006/ole">
            <mc:AlternateContent xmlns:mc="http://schemas.openxmlformats.org/markup-compatibility/2006">
              <mc:Choice xmlns:v="urn:schemas-microsoft-com:vml" Requires="v">
                <p:oleObj name="Worksheet" r:id="rId7" imgW="3809867" imgH="1561985" progId="Excel.Sheet.12">
                  <p:embed/>
                </p:oleObj>
              </mc:Choice>
              <mc:Fallback>
                <p:oleObj name="Worksheet" r:id="rId7" imgW="3809867" imgH="1561985" progId="Excel.Sheet.12">
                  <p:embed/>
                  <p:pic>
                    <p:nvPicPr>
                      <p:cNvPr id="6" name="Object 5">
                        <a:extLst>
                          <a:ext uri="{FF2B5EF4-FFF2-40B4-BE49-F238E27FC236}">
                            <a16:creationId xmlns:a16="http://schemas.microsoft.com/office/drawing/2014/main" id="{8A3E5BB1-6099-4DB1-93E1-7C119ABFE206}"/>
                          </a:ext>
                        </a:extLst>
                      </p:cNvPr>
                      <p:cNvPicPr/>
                      <p:nvPr/>
                    </p:nvPicPr>
                    <p:blipFill>
                      <a:blip r:embed="rId8"/>
                      <a:stretch>
                        <a:fillRect/>
                      </a:stretch>
                    </p:blipFill>
                    <p:spPr>
                      <a:xfrm>
                        <a:off x="2702925" y="2959260"/>
                        <a:ext cx="6786149" cy="2782321"/>
                      </a:xfrm>
                      <a:prstGeom prst="rect">
                        <a:avLst/>
                      </a:prstGeom>
                    </p:spPr>
                  </p:pic>
                </p:oleObj>
              </mc:Fallback>
            </mc:AlternateContent>
          </a:graphicData>
        </a:graphic>
      </p:graphicFrame>
    </p:spTree>
    <p:extLst>
      <p:ext uri="{BB962C8B-B14F-4D97-AF65-F5344CB8AC3E}">
        <p14:creationId xmlns:p14="http://schemas.microsoft.com/office/powerpoint/2010/main" val="2981283499"/>
      </p:ext>
    </p:extLst>
  </p:cSld>
  <p:clrMapOvr>
    <a:masterClrMapping/>
  </p:clrMapOvr>
  <mc:AlternateContent xmlns:mc="http://schemas.openxmlformats.org/markup-compatibility/2006" xmlns:p14="http://schemas.microsoft.com/office/powerpoint/2010/main">
    <mc:Choice Requires="p14">
      <p:transition spd="slow" p14:dur="2000" advTm="9738"/>
    </mc:Choice>
    <mc:Fallback xmlns="">
      <p:transition spd="slow" advTm="97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 name="Rectangle 12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B6FA1D9-BE55-4A79-B603-5E8D502AC71F}"/>
              </a:ext>
            </a:extLst>
          </p:cNvPr>
          <p:cNvSpPr>
            <a:spLocks noGrp="1"/>
          </p:cNvSpPr>
          <p:nvPr>
            <p:ph type="ctrTitle"/>
          </p:nvPr>
        </p:nvSpPr>
        <p:spPr>
          <a:xfrm>
            <a:off x="841248" y="344464"/>
            <a:ext cx="10515600" cy="1325563"/>
          </a:xfrm>
        </p:spPr>
        <p:txBody>
          <a:bodyPr vert="horz" lIns="91440" tIns="45720" rIns="91440" bIns="45720" rtlCol="0" anchor="ctr">
            <a:normAutofit fontScale="90000"/>
          </a:bodyPr>
          <a:lstStyle/>
          <a:p>
            <a:pPr algn="l"/>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4900" dirty="0">
                <a:solidFill>
                  <a:schemeClr val="bg1"/>
                </a:solidFill>
                <a:latin typeface="Segoe UI" panose="020B0502040204020203" pitchFamily="34" charset="0"/>
                <a:cs typeface="Segoe UI" panose="020B0502040204020203" pitchFamily="34" charset="0"/>
              </a:rPr>
            </a:br>
            <a:r>
              <a:rPr lang="en-US" sz="4900" dirty="0">
                <a:solidFill>
                  <a:schemeClr val="bg1"/>
                </a:solidFill>
                <a:latin typeface="Segoe UI" panose="020B0502040204020203" pitchFamily="34" charset="0"/>
                <a:cs typeface="Segoe UI" panose="020B0502040204020203" pitchFamily="34" charset="0"/>
              </a:rPr>
              <a:t>FAQ’s  &amp;  </a:t>
            </a:r>
            <a:r>
              <a:rPr lang="en-US" sz="4400" dirty="0">
                <a:solidFill>
                  <a:schemeClr val="bg1"/>
                </a:solidFill>
                <a:latin typeface="Segoe UI" panose="020B0502040204020203" pitchFamily="34" charset="0"/>
                <a:cs typeface="Segoe UI" panose="020B0502040204020203" pitchFamily="34" charset="0"/>
              </a:rPr>
              <a:t>ADDITIONAL BENEFITS INFORMATION</a:t>
            </a: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r>
              <a:rPr lang="en-US" sz="1100" dirty="0">
                <a:solidFill>
                  <a:schemeClr val="bg1"/>
                </a:solidFill>
              </a:rPr>
              <a:t> </a:t>
            </a:r>
          </a:p>
        </p:txBody>
      </p:sp>
      <p:sp>
        <p:nvSpPr>
          <p:cNvPr id="6" name="TextBox 5">
            <a:extLst>
              <a:ext uri="{FF2B5EF4-FFF2-40B4-BE49-F238E27FC236}">
                <a16:creationId xmlns:a16="http://schemas.microsoft.com/office/drawing/2014/main" id="{5B58F37C-ABC9-4B8A-A1A6-85175BE2D67E}"/>
              </a:ext>
            </a:extLst>
          </p:cNvPr>
          <p:cNvSpPr txBox="1"/>
          <p:nvPr/>
        </p:nvSpPr>
        <p:spPr>
          <a:xfrm>
            <a:off x="2809462" y="6858000"/>
            <a:ext cx="3751159" cy="200055"/>
          </a:xfrm>
          <a:prstGeom prst="rect">
            <a:avLst/>
          </a:prstGeom>
          <a:solidFill>
            <a:srgbClr val="000000"/>
          </a:solidFill>
        </p:spPr>
        <p:txBody>
          <a:bodyPr wrap="squar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3" tooltip="http://www.themindfulword.org/2015/super-agers/">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4" tooltip="https://creativecommons.org/licenses/by-sa/3.0/">
                  <a:extLst>
                    <a:ext uri="{A12FA001-AC4F-418D-AE19-62706E023703}">
                      <ahyp:hlinkClr xmlns:ahyp="http://schemas.microsoft.com/office/drawing/2018/hyperlinkcolor" val="tx"/>
                    </a:ext>
                  </a:extLst>
                </a:hlinkClick>
              </a:rPr>
              <a:t>CC BY-SA</a:t>
            </a:r>
            <a:endPar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88F8C5C-AF4A-4ED9-8EA9-7C6828DA9897}"/>
              </a:ext>
            </a:extLst>
          </p:cNvPr>
          <p:cNvPicPr>
            <a:picLocks noChangeAspect="1"/>
          </p:cNvPicPr>
          <p:nvPr/>
        </p:nvPicPr>
        <p:blipFill>
          <a:blip r:embed="rId5"/>
          <a:stretch>
            <a:fillRect/>
          </a:stretch>
        </p:blipFill>
        <p:spPr>
          <a:xfrm>
            <a:off x="2809462" y="2511041"/>
            <a:ext cx="7083552" cy="3984756"/>
          </a:xfrm>
          <a:prstGeom prst="rect">
            <a:avLst/>
          </a:prstGeom>
        </p:spPr>
      </p:pic>
    </p:spTree>
    <p:extLst>
      <p:ext uri="{BB962C8B-B14F-4D97-AF65-F5344CB8AC3E}">
        <p14:creationId xmlns:p14="http://schemas.microsoft.com/office/powerpoint/2010/main" val="2027968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 name="Rectangle 12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B6FA1D9-BE55-4A79-B603-5E8D502AC71F}"/>
              </a:ext>
            </a:extLst>
          </p:cNvPr>
          <p:cNvSpPr>
            <a:spLocks noGrp="1"/>
          </p:cNvSpPr>
          <p:nvPr>
            <p:ph type="ctrTitle"/>
          </p:nvPr>
        </p:nvSpPr>
        <p:spPr>
          <a:xfrm>
            <a:off x="1172552" y="168965"/>
            <a:ext cx="3863274" cy="1431235"/>
          </a:xfrm>
        </p:spPr>
        <p:txBody>
          <a:bodyPr vert="horz" lIns="91440" tIns="45720" rIns="91440" bIns="45720" rtlCol="0" anchor="ctr">
            <a:normAutofit fontScale="90000"/>
          </a:bodyPr>
          <a:lstStyle/>
          <a:p>
            <a:pPr algn="l"/>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4900" dirty="0">
                <a:solidFill>
                  <a:schemeClr val="bg1"/>
                </a:solidFill>
                <a:latin typeface="Segoe UI" panose="020B0502040204020203" pitchFamily="34" charset="0"/>
                <a:cs typeface="Segoe UI" panose="020B0502040204020203" pitchFamily="34" charset="0"/>
              </a:rPr>
            </a:br>
            <a:r>
              <a:rPr lang="en-US" sz="4400" dirty="0">
                <a:solidFill>
                  <a:schemeClr val="bg1"/>
                </a:solidFill>
                <a:latin typeface="Segoe UI" panose="020B0502040204020203" pitchFamily="34" charset="0"/>
                <a:cs typeface="Segoe UI" panose="020B0502040204020203" pitchFamily="34" charset="0"/>
              </a:rPr>
              <a:t>VESTING</a:t>
            </a: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br>
              <a:rPr lang="en-US" sz="1100" dirty="0">
                <a:solidFill>
                  <a:schemeClr val="bg1"/>
                </a:solidFill>
              </a:rPr>
            </a:br>
            <a:endParaRPr lang="en-US" sz="1100" dirty="0">
              <a:solidFill>
                <a:schemeClr val="bg1"/>
              </a:solidFill>
            </a:endParaRPr>
          </a:p>
        </p:txBody>
      </p:sp>
      <p:sp>
        <p:nvSpPr>
          <p:cNvPr id="9" name="Content Placeholder 4">
            <a:extLst>
              <a:ext uri="{FF2B5EF4-FFF2-40B4-BE49-F238E27FC236}">
                <a16:creationId xmlns:a16="http://schemas.microsoft.com/office/drawing/2014/main" id="{87B6C40A-69ED-4C04-96CA-A3BC37981231}"/>
              </a:ext>
            </a:extLst>
          </p:cNvPr>
          <p:cNvSpPr>
            <a:spLocks noGrp="1"/>
          </p:cNvSpPr>
          <p:nvPr>
            <p:ph type="subTitle" idx="1"/>
          </p:nvPr>
        </p:nvSpPr>
        <p:spPr>
          <a:xfrm>
            <a:off x="980661" y="2289575"/>
            <a:ext cx="10668794" cy="4346451"/>
          </a:xfrm>
        </p:spPr>
        <p:txBody>
          <a:bodyPr>
            <a:noAutofit/>
          </a:bodyPr>
          <a:lstStyle/>
          <a:p>
            <a:pPr marL="0" indent="0" algn="l">
              <a:buNone/>
            </a:pPr>
            <a:r>
              <a:rPr lang="en-US" sz="1600" dirty="0">
                <a:latin typeface="Segoe UI" panose="020B0502040204020203" pitchFamily="34" charset="0"/>
                <a:cs typeface="Segoe UI" panose="020B0502040204020203" pitchFamily="34" charset="0"/>
              </a:rPr>
              <a:t>A Participant will become fully vested in his or her HRA after:</a:t>
            </a:r>
          </a:p>
          <a:p>
            <a:pPr marL="0" indent="0" algn="l">
              <a:buNone/>
            </a:pPr>
            <a:endParaRPr lang="en-US" sz="1600" dirty="0">
              <a:latin typeface="Segoe UI" panose="020B0502040204020203" pitchFamily="34" charset="0"/>
              <a:cs typeface="Segoe UI" panose="020B0502040204020203" pitchFamily="34" charset="0"/>
            </a:endParaRPr>
          </a:p>
          <a:p>
            <a:pPr marL="800100" lvl="1" indent="-342900" algn="l">
              <a:buAutoNum type="alphaLcParenBoth"/>
            </a:pPr>
            <a:r>
              <a:rPr lang="en-US" sz="1600" dirty="0">
                <a:latin typeface="Segoe UI" panose="020B0502040204020203" pitchFamily="34" charset="0"/>
                <a:cs typeface="Segoe UI" panose="020B0502040204020203" pitchFamily="34" charset="0"/>
              </a:rPr>
              <a:t>he or she has remained an Eligible Employee for 36 consecutive months</a:t>
            </a:r>
          </a:p>
          <a:p>
            <a:pPr marL="457200" lvl="1" indent="0" algn="l">
              <a:buNone/>
            </a:pPr>
            <a:endParaRPr lang="en-US" sz="1600" dirty="0">
              <a:latin typeface="Segoe UI" panose="020B0502040204020203" pitchFamily="34" charset="0"/>
              <a:cs typeface="Segoe UI" panose="020B0502040204020203" pitchFamily="34" charset="0"/>
            </a:endParaRPr>
          </a:p>
          <a:p>
            <a:pPr marL="457200" lvl="1" indent="0" algn="l">
              <a:buNone/>
            </a:pPr>
            <a:r>
              <a:rPr lang="en-US" sz="1600" b="1" i="1" dirty="0">
                <a:latin typeface="Segoe UI" panose="020B0502040204020203" pitchFamily="34" charset="0"/>
                <a:cs typeface="Segoe UI" panose="020B0502040204020203" pitchFamily="34" charset="0"/>
              </a:rPr>
              <a:t> AND </a:t>
            </a:r>
          </a:p>
          <a:p>
            <a:pPr marL="457200" lvl="1" indent="0" algn="l">
              <a:buNone/>
            </a:pPr>
            <a:endParaRPr lang="en-US" sz="1600" dirty="0">
              <a:latin typeface="Segoe UI" panose="020B0502040204020203" pitchFamily="34" charset="0"/>
              <a:cs typeface="Segoe UI" panose="020B0502040204020203" pitchFamily="34" charset="0"/>
            </a:endParaRPr>
          </a:p>
          <a:p>
            <a:pPr marL="800100" lvl="1" indent="-342900" algn="l">
              <a:spcBef>
                <a:spcPts val="0"/>
              </a:spcBef>
              <a:buAutoNum type="alphaLcParenBoth" startAt="2"/>
            </a:pPr>
            <a:r>
              <a:rPr lang="en-US" sz="1600" dirty="0">
                <a:latin typeface="Segoe UI" panose="020B0502040204020203" pitchFamily="34" charset="0"/>
                <a:cs typeface="Segoe UI" panose="020B0502040204020203" pitchFamily="34" charset="0"/>
              </a:rPr>
              <a:t>the Employer has made continuous contributions to such Participant’s </a:t>
            </a:r>
          </a:p>
          <a:p>
            <a:pPr marL="457200" lvl="1" indent="0" algn="l">
              <a:spcBef>
                <a:spcPts val="0"/>
              </a:spcBef>
              <a:buNone/>
            </a:pPr>
            <a:r>
              <a:rPr lang="en-US" sz="1600" dirty="0">
                <a:latin typeface="Segoe UI" panose="020B0502040204020203" pitchFamily="34" charset="0"/>
                <a:cs typeface="Segoe UI" panose="020B0502040204020203" pitchFamily="34" charset="0"/>
              </a:rPr>
              <a:t>       HRA for a consecutive 36-month period. </a:t>
            </a:r>
          </a:p>
          <a:p>
            <a:pPr marL="0" indent="0" algn="l">
              <a:spcBef>
                <a:spcPts val="0"/>
              </a:spcBef>
              <a:buNone/>
            </a:pPr>
            <a:endParaRPr lang="en-US" sz="1600" dirty="0">
              <a:latin typeface="Segoe UI" panose="020B0502040204020203" pitchFamily="34" charset="0"/>
              <a:cs typeface="Segoe UI" panose="020B0502040204020203" pitchFamily="34" charset="0"/>
            </a:endParaRPr>
          </a:p>
          <a:p>
            <a:pPr marL="0" indent="0" algn="l">
              <a:spcBef>
                <a:spcPts val="0"/>
              </a:spcBef>
              <a:buNone/>
            </a:pPr>
            <a:r>
              <a:rPr lang="en-US" sz="1600" dirty="0">
                <a:latin typeface="Segoe UI" panose="020B0502040204020203" pitchFamily="34" charset="0"/>
                <a:cs typeface="Segoe UI" panose="020B0502040204020203" pitchFamily="34" charset="0"/>
              </a:rPr>
              <a:t>Being “vested” in your HRA allows you to continue using your remaining HRA balance and your ICUBA Benefits Master Card for eligible medical, dental, vision and prescription out-of-pocket expenses until your balance is exhausted.</a:t>
            </a:r>
          </a:p>
          <a:p>
            <a:pPr marL="0" indent="0" algn="l">
              <a:spcBef>
                <a:spcPts val="0"/>
              </a:spcBef>
              <a:buNone/>
            </a:pPr>
            <a:endParaRPr lang="en-US" sz="1600" dirty="0">
              <a:latin typeface="Segoe UI" panose="020B0502040204020203" pitchFamily="34" charset="0"/>
              <a:cs typeface="Segoe UI" panose="020B0502040204020203" pitchFamily="34" charset="0"/>
            </a:endParaRPr>
          </a:p>
          <a:p>
            <a:pPr marL="0" indent="0" algn="l">
              <a:spcBef>
                <a:spcPts val="0"/>
              </a:spcBef>
              <a:buNone/>
            </a:pPr>
            <a:r>
              <a:rPr lang="en-US" sz="1600" dirty="0">
                <a:latin typeface="Segoe UI" panose="020B0502040204020203" pitchFamily="34" charset="0"/>
                <a:cs typeface="Segoe UI" panose="020B0502040204020203" pitchFamily="34" charset="0"/>
              </a:rPr>
              <a:t>As a RETIRED employee you will unfortunately, no longer have access to your ICUBA MasterCard portal via icubabnefits.org To view your current HRA balance please log-on to </a:t>
            </a:r>
            <a:r>
              <a:rPr lang="en-US" sz="1600" dirty="0">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www.mywealthcareonline.com/icubamastercard</a:t>
            </a:r>
            <a:r>
              <a:rPr lang="en-US" sz="1600" dirty="0">
                <a:latin typeface="Segoe UI" panose="020B0502040204020203" pitchFamily="34" charset="0"/>
                <a:cs typeface="Segoe UI" panose="020B0502040204020203" pitchFamily="34" charset="0"/>
              </a:rPr>
              <a:t>  </a:t>
            </a:r>
          </a:p>
          <a:p>
            <a:pPr marL="0" indent="0" algn="l">
              <a:spcBef>
                <a:spcPts val="0"/>
              </a:spcBef>
              <a:buNone/>
            </a:pPr>
            <a:endParaRPr lang="en-US" sz="1600" dirty="0">
              <a:latin typeface="Segoe UI" panose="020B0502040204020203" pitchFamily="34" charset="0"/>
              <a:cs typeface="Segoe UI" panose="020B0502040204020203" pitchFamily="34" charset="0"/>
            </a:endParaRPr>
          </a:p>
          <a:p>
            <a:pPr marL="0" indent="0" algn="l">
              <a:spcBef>
                <a:spcPts val="0"/>
              </a:spcBef>
              <a:buNone/>
            </a:pPr>
            <a:r>
              <a:rPr lang="en-US" sz="1600" dirty="0">
                <a:latin typeface="Segoe UI" panose="020B0502040204020203" pitchFamily="34" charset="0"/>
                <a:cs typeface="Segoe UI" panose="020B0502040204020203" pitchFamily="34" charset="0"/>
              </a:rPr>
              <a:t>There is a $10.60 monthly administration fee that will be automatically deducted from your </a:t>
            </a:r>
            <a:r>
              <a:rPr lang="en-US" sz="1600" b="1" i="1" u="sng" dirty="0">
                <a:latin typeface="Segoe UI" panose="020B0502040204020203" pitchFamily="34" charset="0"/>
                <a:cs typeface="Segoe UI" panose="020B0502040204020203" pitchFamily="34" charset="0"/>
              </a:rPr>
              <a:t>available</a:t>
            </a:r>
            <a:r>
              <a:rPr lang="en-US" sz="1600" dirty="0">
                <a:latin typeface="Segoe UI" panose="020B0502040204020203" pitchFamily="34" charset="0"/>
                <a:cs typeface="Segoe UI" panose="020B0502040204020203" pitchFamily="34" charset="0"/>
              </a:rPr>
              <a:t> vested HRA balance.</a:t>
            </a:r>
          </a:p>
          <a:p>
            <a:pPr marL="0" indent="0" algn="l">
              <a:spcBef>
                <a:spcPts val="0"/>
              </a:spcBef>
              <a:buNone/>
            </a:pPr>
            <a:endParaRPr lang="en-US" sz="1600" dirty="0">
              <a:latin typeface="Segoe UI" panose="020B0502040204020203" pitchFamily="34" charset="0"/>
              <a:cs typeface="Segoe UI" panose="020B0502040204020203" pitchFamily="34" charset="0"/>
            </a:endParaRPr>
          </a:p>
          <a:p>
            <a:pPr marL="0" indent="0" algn="l">
              <a:spcBef>
                <a:spcPts val="0"/>
              </a:spcBef>
              <a:buNone/>
            </a:pPr>
            <a:r>
              <a:rPr lang="en-US" sz="1600" dirty="0">
                <a:latin typeface="Segoe UI" panose="020B0502040204020203" pitchFamily="34" charset="0"/>
                <a:cs typeface="Segoe UI" panose="020B0502040204020203" pitchFamily="34" charset="0"/>
              </a:rPr>
              <a:t> </a:t>
            </a:r>
          </a:p>
          <a:p>
            <a:pPr marL="342900" indent="-342900">
              <a:buAutoNum type="alphaLcParenBoth"/>
            </a:pPr>
            <a:endParaRPr lang="en-US" sz="1600" dirty="0">
              <a:latin typeface="Segoe UI" panose="020B0502040204020203" pitchFamily="34" charset="0"/>
              <a:cs typeface="Segoe UI" panose="020B0502040204020203" pitchFamily="34" charset="0"/>
            </a:endParaRPr>
          </a:p>
          <a:p>
            <a:pPr marL="0" indent="0">
              <a:buNone/>
            </a:pPr>
            <a:endParaRPr lang="en-US" sz="1600" dirty="0"/>
          </a:p>
        </p:txBody>
      </p:sp>
      <p:pic>
        <p:nvPicPr>
          <p:cNvPr id="6" name="Picture 5" descr="A picture containing drawing&#10;&#10;Description automatically generated">
            <a:extLst>
              <a:ext uri="{FF2B5EF4-FFF2-40B4-BE49-F238E27FC236}">
                <a16:creationId xmlns:a16="http://schemas.microsoft.com/office/drawing/2014/main" id="{F50F70E3-F4D2-43F9-9F97-A7E55B0BC937}"/>
              </a:ext>
            </a:extLst>
          </p:cNvPr>
          <p:cNvPicPr>
            <a:picLocks noChangeAspect="1"/>
          </p:cNvPicPr>
          <p:nvPr/>
        </p:nvPicPr>
        <p:blipFill rotWithShape="1">
          <a:blip r:embed="rId4">
            <a:extLst>
              <a:ext uri="{28A0092B-C50C-407E-A947-70E740481C1C}">
                <a14:useLocalDpi xmlns:a14="http://schemas.microsoft.com/office/drawing/2010/main" val="0"/>
              </a:ext>
            </a:extLst>
          </a:blip>
          <a:srcRect l="-1" t="-3637" r="1" b="-9861"/>
          <a:stretch/>
        </p:blipFill>
        <p:spPr>
          <a:xfrm>
            <a:off x="8574489" y="416676"/>
            <a:ext cx="2198979" cy="1802531"/>
          </a:xfrm>
          <a:prstGeom prst="rect">
            <a:avLst/>
          </a:prstGeom>
          <a:effectLst>
            <a:softEdge rad="317500"/>
          </a:effectLst>
        </p:spPr>
      </p:pic>
    </p:spTree>
    <p:extLst>
      <p:ext uri="{BB962C8B-B14F-4D97-AF65-F5344CB8AC3E}">
        <p14:creationId xmlns:p14="http://schemas.microsoft.com/office/powerpoint/2010/main" val="3776475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2377681A-D2F4-4969-A771-61E05DBB3052}"/>
              </a:ext>
            </a:extLst>
          </p:cNvPr>
          <p:cNvSpPr txBox="1">
            <a:spLocks/>
          </p:cNvSpPr>
          <p:nvPr/>
        </p:nvSpPr>
        <p:spPr>
          <a:xfrm>
            <a:off x="408046" y="325550"/>
            <a:ext cx="8064793" cy="1259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Segoe UI" panose="020B0502040204020203" pitchFamily="34" charset="0"/>
                <a:ea typeface="+mj-ea"/>
                <a:cs typeface="Segoe UI" panose="020B0502040204020203" pitchFamily="34" charset="0"/>
              </a:rPr>
              <a:t>WHAT ABOUT DEPENDENTS?</a:t>
            </a:r>
          </a:p>
        </p:txBody>
      </p:sp>
      <p:sp>
        <p:nvSpPr>
          <p:cNvPr id="7" name="Text Placeholder 13">
            <a:extLst>
              <a:ext uri="{FF2B5EF4-FFF2-40B4-BE49-F238E27FC236}">
                <a16:creationId xmlns:a16="http://schemas.microsoft.com/office/drawing/2014/main" id="{7BC0AEF7-9BC9-4311-A5F5-851F19D8975B}"/>
              </a:ext>
            </a:extLst>
          </p:cNvPr>
          <p:cNvSpPr>
            <a:spLocks noGrp="1"/>
          </p:cNvSpPr>
          <p:nvPr>
            <p:ph idx="1"/>
          </p:nvPr>
        </p:nvSpPr>
        <p:spPr>
          <a:xfrm>
            <a:off x="408046" y="2442054"/>
            <a:ext cx="11701669" cy="4521963"/>
          </a:xfrm>
        </p:spPr>
        <p:txBody>
          <a:bodyPr anchor="ctr">
            <a:normAutofit fontScale="85000" lnSpcReduction="20000"/>
          </a:bodyPr>
          <a:lstStyle/>
          <a:p>
            <a:pPr marL="0" indent="0">
              <a:buNone/>
            </a:pPr>
            <a:r>
              <a:rPr lang="en-US" sz="2600" dirty="0">
                <a:solidFill>
                  <a:schemeClr val="accent1">
                    <a:lumMod val="75000"/>
                  </a:schemeClr>
                </a:solidFill>
                <a:latin typeface="Segoe UI" panose="020B0502040204020203" pitchFamily="34" charset="0"/>
                <a:cs typeface="Segoe UI" panose="020B0502040204020203" pitchFamily="34" charset="0"/>
              </a:rPr>
              <a:t>May I add dependents when I retiree?</a:t>
            </a:r>
          </a:p>
          <a:p>
            <a:pPr marL="0" indent="0">
              <a:lnSpc>
                <a:spcPct val="150000"/>
              </a:lnSpc>
              <a:buNone/>
            </a:pPr>
            <a:r>
              <a:rPr lang="en-US" sz="1800" dirty="0">
                <a:latin typeface="Segoe UI" panose="020B0502040204020203" pitchFamily="34" charset="0"/>
                <a:cs typeface="Segoe UI" panose="020B0502040204020203" pitchFamily="34" charset="0"/>
              </a:rPr>
              <a:t>No, you can only elect retirement coverage for those eligible dependents currently enrolled on your medical plan at the time of retirement.</a:t>
            </a:r>
          </a:p>
          <a:p>
            <a:pPr marL="0" indent="0">
              <a:buNone/>
            </a:pPr>
            <a:endParaRPr lang="en-US" sz="2200" dirty="0">
              <a:solidFill>
                <a:schemeClr val="accent1">
                  <a:lumMod val="75000"/>
                </a:schemeClr>
              </a:solidFill>
              <a:latin typeface="Segoe UI" panose="020B0502040204020203" pitchFamily="34" charset="0"/>
              <a:cs typeface="Segoe UI" panose="020B0502040204020203" pitchFamily="34" charset="0"/>
            </a:endParaRPr>
          </a:p>
          <a:p>
            <a:pPr marL="0" indent="0">
              <a:buNone/>
            </a:pPr>
            <a:r>
              <a:rPr lang="en-US" sz="2400" dirty="0">
                <a:solidFill>
                  <a:schemeClr val="accent1">
                    <a:lumMod val="75000"/>
                  </a:schemeClr>
                </a:solidFill>
                <a:latin typeface="Segoe UI" panose="020B0502040204020203" pitchFamily="34" charset="0"/>
                <a:cs typeface="Segoe UI" panose="020B0502040204020203" pitchFamily="34" charset="0"/>
              </a:rPr>
              <a:t>May I add a dependent to my retiree coverage once I am already on the retiree plan?</a:t>
            </a:r>
          </a:p>
          <a:p>
            <a:pPr marL="0" indent="0">
              <a:lnSpc>
                <a:spcPct val="170000"/>
              </a:lnSpc>
              <a:buNone/>
            </a:pPr>
            <a:r>
              <a:rPr lang="en-US" sz="1700" dirty="0">
                <a:latin typeface="Segoe UI" panose="020B0502040204020203" pitchFamily="34" charset="0"/>
                <a:cs typeface="Segoe UI" panose="020B0502040204020203" pitchFamily="34" charset="0"/>
              </a:rPr>
              <a:t>You are permitted to add a dependent acquired after the date your retiree coverage goes into effect if you acquire the dependent due to a life status change such as marriage, birth or adoption.</a:t>
            </a:r>
          </a:p>
          <a:p>
            <a:pPr marL="0" indent="0">
              <a:buNone/>
            </a:pPr>
            <a:endParaRPr lang="en-US" sz="2000" dirty="0">
              <a:solidFill>
                <a:schemeClr val="accent1">
                  <a:lumMod val="75000"/>
                </a:schemeClr>
              </a:solidFill>
              <a:latin typeface="Segoe UI" panose="020B0502040204020203" pitchFamily="34" charset="0"/>
              <a:cs typeface="Segoe UI" panose="020B0502040204020203" pitchFamily="34" charset="0"/>
            </a:endParaRPr>
          </a:p>
          <a:p>
            <a:pPr marL="0" indent="0">
              <a:buNone/>
            </a:pPr>
            <a:r>
              <a:rPr lang="en-US" sz="2400" dirty="0">
                <a:solidFill>
                  <a:schemeClr val="accent1">
                    <a:lumMod val="75000"/>
                  </a:schemeClr>
                </a:solidFill>
                <a:latin typeface="Segoe UI" panose="020B0502040204020203" pitchFamily="34" charset="0"/>
                <a:cs typeface="Segoe UI" panose="020B0502040204020203" pitchFamily="34" charset="0"/>
              </a:rPr>
              <a:t>What if I am over 65 and my spouse is under 65 or vice versa?</a:t>
            </a:r>
          </a:p>
          <a:p>
            <a:pPr marL="0" indent="0">
              <a:lnSpc>
                <a:spcPct val="170000"/>
              </a:lnSpc>
              <a:buNone/>
            </a:pPr>
            <a:r>
              <a:rPr lang="en-US" sz="1600" dirty="0">
                <a:latin typeface="Segoe UI" panose="020B0502040204020203" pitchFamily="34" charset="0"/>
                <a:cs typeface="Segoe UI" panose="020B0502040204020203" pitchFamily="34" charset="0"/>
              </a:rPr>
              <a:t>The individual that is </a:t>
            </a:r>
            <a:r>
              <a:rPr lang="en-US" sz="1600" i="1" u="sng" dirty="0">
                <a:latin typeface="Segoe UI" panose="020B0502040204020203" pitchFamily="34" charset="0"/>
                <a:cs typeface="Segoe UI" panose="020B0502040204020203" pitchFamily="34" charset="0"/>
              </a:rPr>
              <a:t>over 65 </a:t>
            </a:r>
            <a:r>
              <a:rPr lang="en-US" sz="1600" dirty="0">
                <a:latin typeface="Segoe UI" panose="020B0502040204020203" pitchFamily="34" charset="0"/>
                <a:cs typeface="Segoe UI" panose="020B0502040204020203" pitchFamily="34" charset="0"/>
              </a:rPr>
              <a:t>will have the option of choosing the: ICUBA Retiree Medical Plan (BCBS) or ICUBA Retiree Supplemental Medical Plan.</a:t>
            </a:r>
          </a:p>
          <a:p>
            <a:pPr marL="0" indent="0">
              <a:lnSpc>
                <a:spcPct val="170000"/>
              </a:lnSpc>
              <a:buNone/>
            </a:pPr>
            <a:r>
              <a:rPr lang="en-US" sz="1600" dirty="0">
                <a:latin typeface="Segoe UI" panose="020B0502040204020203" pitchFamily="34" charset="0"/>
                <a:cs typeface="Segoe UI" panose="020B0502040204020203" pitchFamily="34" charset="0"/>
              </a:rPr>
              <a:t>The individual that is </a:t>
            </a:r>
            <a:r>
              <a:rPr lang="en-US" sz="1600" i="1" u="sng" dirty="0">
                <a:latin typeface="Segoe UI" panose="020B0502040204020203" pitchFamily="34" charset="0"/>
                <a:cs typeface="Segoe UI" panose="020B0502040204020203" pitchFamily="34" charset="0"/>
              </a:rPr>
              <a:t>under 65 </a:t>
            </a:r>
            <a:r>
              <a:rPr lang="en-US" sz="1600" dirty="0">
                <a:latin typeface="Segoe UI" panose="020B0502040204020203" pitchFamily="34" charset="0"/>
                <a:cs typeface="Segoe UI" panose="020B0502040204020203" pitchFamily="34" charset="0"/>
              </a:rPr>
              <a:t>may enroll in the ICUBA Retiree Medical Plan (BCBS)Note: when age 65 is attained, you will have the option of switching to the ICUBA Retiree Supplemental Medical Plan.</a:t>
            </a:r>
          </a:p>
          <a:p>
            <a:pPr marL="0" indent="0">
              <a:lnSpc>
                <a:spcPct val="170000"/>
              </a:lnSpc>
              <a:buNone/>
            </a:pPr>
            <a:endParaRPr lang="en-US" sz="1600" dirty="0">
              <a:latin typeface="Segoe UI" panose="020B0502040204020203" pitchFamily="34" charset="0"/>
              <a:cs typeface="Segoe UI" panose="020B0502040204020203" pitchFamily="34" charset="0"/>
            </a:endParaRPr>
          </a:p>
          <a:p>
            <a:pPr marL="0" indent="0">
              <a:buNone/>
            </a:pPr>
            <a:endParaRPr lang="en-US" sz="2000" dirty="0"/>
          </a:p>
        </p:txBody>
      </p:sp>
    </p:spTree>
    <p:extLst>
      <p:ext uri="{BB962C8B-B14F-4D97-AF65-F5344CB8AC3E}">
        <p14:creationId xmlns:p14="http://schemas.microsoft.com/office/powerpoint/2010/main" val="647124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56C81B7B-5395-4D0D-BECD-982974626B7D}"/>
              </a:ext>
            </a:extLst>
          </p:cNvPr>
          <p:cNvSpPr/>
          <p:nvPr/>
        </p:nvSpPr>
        <p:spPr>
          <a:xfrm>
            <a:off x="505239" y="452437"/>
            <a:ext cx="8463503" cy="74874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FREQUENTLY ASKED QUESTIONS</a:t>
            </a:r>
          </a:p>
        </p:txBody>
      </p:sp>
      <p:sp>
        <p:nvSpPr>
          <p:cNvPr id="9" name="Text Placeholder 6">
            <a:extLst>
              <a:ext uri="{FF2B5EF4-FFF2-40B4-BE49-F238E27FC236}">
                <a16:creationId xmlns:a16="http://schemas.microsoft.com/office/drawing/2014/main" id="{AA86BEAD-D94F-4474-820D-F2F65B7721FB}"/>
              </a:ext>
            </a:extLst>
          </p:cNvPr>
          <p:cNvSpPr txBox="1">
            <a:spLocks noGrp="1"/>
          </p:cNvSpPr>
          <p:nvPr>
            <p:ph idx="1"/>
          </p:nvPr>
        </p:nvSpPr>
        <p:spPr>
          <a:xfrm>
            <a:off x="505239" y="2217759"/>
            <a:ext cx="11181522" cy="435133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4472C4">
                    <a:lumMod val="75000"/>
                  </a:srgbClr>
                </a:solidFill>
                <a:effectLst/>
                <a:uLnTx/>
                <a:uFillTx/>
                <a:latin typeface="Segoe UI" panose="020B0502040204020203" pitchFamily="34" charset="0"/>
                <a:ea typeface="+mn-ea"/>
                <a:cs typeface="Segoe UI" panose="020B0502040204020203" pitchFamily="34" charset="0"/>
              </a:rPr>
              <a:t>Can you provide me with a letter of credible coverage?</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You can request a letter of credible coverage by emailing </a:t>
            </a: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hlinkClick r:id="rId2">
                  <a:extLst>
                    <a:ext uri="{A12FA001-AC4F-418D-AE19-62706E023703}">
                      <ahyp:hlinkClr xmlns:ahyp="http://schemas.microsoft.com/office/drawing/2018/hyperlinkcolor" val="tx"/>
                    </a:ext>
                  </a:extLst>
                </a:hlinkClick>
              </a:rPr>
              <a:t>benefitsadministation@icuba.org</a:t>
            </a:r>
            <a:endPar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4472C4">
                    <a:lumMod val="75000"/>
                  </a:srgbClr>
                </a:solidFill>
                <a:effectLst/>
                <a:uLnTx/>
                <a:uFillTx/>
                <a:latin typeface="Segoe UI" panose="020B0502040204020203" pitchFamily="34" charset="0"/>
                <a:ea typeface="+mn-ea"/>
                <a:cs typeface="Segoe UI" panose="020B0502040204020203" pitchFamily="34" charset="0"/>
              </a:rPr>
              <a:t>Does my retiree health insurance coverage change when I, or my covered dependent, reaches age 65?</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Yes, when you and/or your covered dependent reach age 65, you must apply for Medicare A &amp; B, which will become your primary health insurance coverage. </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Your ICUBA medical plan insurance plan will be your secondary coverage. Note: an active election is required to continue medical coverage beyond the age of 64.</a:t>
            </a:r>
            <a:endParaRPr kumimoji="0" lang="en-US"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758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56C81B7B-5395-4D0D-BECD-982974626B7D}"/>
              </a:ext>
            </a:extLst>
          </p:cNvPr>
          <p:cNvSpPr/>
          <p:nvPr/>
        </p:nvSpPr>
        <p:spPr>
          <a:xfrm>
            <a:off x="652669" y="581175"/>
            <a:ext cx="8463503" cy="74874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FREQUENTLY ASKED QUESTIONS</a:t>
            </a:r>
          </a:p>
        </p:txBody>
      </p:sp>
      <p:sp>
        <p:nvSpPr>
          <p:cNvPr id="5" name="Text Placeholder 6">
            <a:extLst>
              <a:ext uri="{FF2B5EF4-FFF2-40B4-BE49-F238E27FC236}">
                <a16:creationId xmlns:a16="http://schemas.microsoft.com/office/drawing/2014/main" id="{E936CD2B-681E-44DB-8449-24B021034F6D}"/>
              </a:ext>
            </a:extLst>
          </p:cNvPr>
          <p:cNvSpPr txBox="1">
            <a:spLocks noGrp="1"/>
          </p:cNvSpPr>
          <p:nvPr>
            <p:ph idx="1"/>
          </p:nvPr>
        </p:nvSpPr>
        <p:spPr>
          <a:xfrm>
            <a:off x="838200" y="2403290"/>
            <a:ext cx="10515600" cy="435133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4472C4">
                    <a:lumMod val="75000"/>
                  </a:srgbClr>
                </a:solidFill>
                <a:effectLst/>
                <a:uLnTx/>
                <a:uFillTx/>
                <a:latin typeface="Segoe UI" panose="020B0502040204020203" pitchFamily="34" charset="0"/>
                <a:ea typeface="+mn-ea"/>
                <a:cs typeface="Segoe UI" panose="020B0502040204020203" pitchFamily="34" charset="0"/>
              </a:rPr>
              <a:t>I will be turning 65 soon, what is the difference in the two plans offered to me?</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 Medicare supplemental plan acts a supplemental coverage, the plan will usually cover all expenses not covered by Medicare after your deductible and OOP has been met. The ICUBA medical plan functions not as supplemental but secondary coverage; once the claim has been processed by Medicare it will be sent to BCBS and the claim will be processed in line with ICUBA plan benefits.</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4472C4">
                  <a:lumMod val="75000"/>
                </a:srgbClr>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4472C4">
                    <a:lumMod val="75000"/>
                  </a:srgbClr>
                </a:solidFill>
                <a:effectLst/>
                <a:uLnTx/>
                <a:uFillTx/>
                <a:latin typeface="Segoe UI" panose="020B0502040204020203" pitchFamily="34" charset="0"/>
                <a:ea typeface="+mn-ea"/>
                <a:cs typeface="Segoe UI" panose="020B0502040204020203" pitchFamily="34" charset="0"/>
              </a:rPr>
              <a:t>When and how do I apply for Medicare B?</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Approximately three months before you and/or your covered dependent reach age 65 or, within 3 months of your retirement date at age 65 or older, contact your local Social Security Administration office to apply.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700" b="1" i="0" u="sng"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5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6719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56C81B7B-5395-4D0D-BECD-982974626B7D}"/>
              </a:ext>
            </a:extLst>
          </p:cNvPr>
          <p:cNvSpPr/>
          <p:nvPr/>
        </p:nvSpPr>
        <p:spPr>
          <a:xfrm>
            <a:off x="586408" y="581175"/>
            <a:ext cx="8463503" cy="74874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FREQUENTLY ASKED QUESTIONS</a:t>
            </a:r>
          </a:p>
        </p:txBody>
      </p:sp>
      <p:sp>
        <p:nvSpPr>
          <p:cNvPr id="6" name="Text Placeholder 6">
            <a:extLst>
              <a:ext uri="{FF2B5EF4-FFF2-40B4-BE49-F238E27FC236}">
                <a16:creationId xmlns:a16="http://schemas.microsoft.com/office/drawing/2014/main" id="{AE3826A7-92E5-429F-9C2B-87F4E5D7C34C}"/>
              </a:ext>
            </a:extLst>
          </p:cNvPr>
          <p:cNvSpPr txBox="1">
            <a:spLocks noGrp="1"/>
          </p:cNvSpPr>
          <p:nvPr>
            <p:ph idx="1"/>
          </p:nvPr>
        </p:nvSpPr>
        <p:spPr>
          <a:xfrm>
            <a:off x="997226" y="2233011"/>
            <a:ext cx="10515600" cy="435133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4472C4">
                    <a:lumMod val="75000"/>
                  </a:srgbClr>
                </a:solidFill>
                <a:effectLst/>
                <a:uLnTx/>
                <a:uFillTx/>
                <a:latin typeface="Segoe UI" panose="020B0502040204020203" pitchFamily="34" charset="0"/>
                <a:ea typeface="+mn-ea"/>
                <a:cs typeface="Segoe UI" panose="020B0502040204020203" pitchFamily="34" charset="0"/>
              </a:rPr>
              <a:t>Is there a cost associated with Medicare B?</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Yes, the monthly cost of Medicare B usually changes each year on January 1 and is automatically deducted each month from your social security check. Please contact the Social Security Administration to determine the current cost of Medicare B coverage. coverage.</a:t>
            </a:r>
          </a:p>
          <a:p>
            <a:pPr lvl="0">
              <a:lnSpc>
                <a:spcPct val="170000"/>
              </a:lnSpc>
              <a:defRPr/>
            </a:pPr>
            <a:endParaRPr lang="en-US" sz="800" b="1" u="sng" dirty="0">
              <a:solidFill>
                <a:prstClr val="black"/>
              </a:solidFill>
              <a:latin typeface="Segoe UI" panose="020B0502040204020203" pitchFamily="34" charset="0"/>
              <a:cs typeface="Segoe UI" panose="020B0502040204020203" pitchFamily="34" charset="0"/>
            </a:endParaRPr>
          </a:p>
          <a:p>
            <a:pPr lvl="0">
              <a:lnSpc>
                <a:spcPct val="120000"/>
              </a:lnSpc>
              <a:spcBef>
                <a:spcPts val="0"/>
              </a:spcBef>
              <a:defRPr/>
            </a:pPr>
            <a:r>
              <a:rPr lang="en-US" sz="2000" dirty="0">
                <a:solidFill>
                  <a:srgbClr val="4472C4">
                    <a:lumMod val="75000"/>
                  </a:srgbClr>
                </a:solidFill>
                <a:latin typeface="Segoe UI" panose="020B0502040204020203" pitchFamily="34" charset="0"/>
                <a:cs typeface="Segoe UI" panose="020B0502040204020203" pitchFamily="34" charset="0"/>
              </a:rPr>
              <a:t>I am a retiree. Will retiree coverage be extended to my eligible survivors when I die?</a:t>
            </a:r>
          </a:p>
          <a:p>
            <a:pPr lvl="0">
              <a:lnSpc>
                <a:spcPct val="170000"/>
              </a:lnSpc>
              <a:spcBef>
                <a:spcPts val="0"/>
              </a:spcBef>
              <a:defRPr/>
            </a:pPr>
            <a:r>
              <a:rPr lang="en-US" sz="1400" dirty="0">
                <a:solidFill>
                  <a:prstClr val="black"/>
                </a:solidFill>
                <a:latin typeface="Segoe UI" panose="020B0502040204020203" pitchFamily="34" charset="0"/>
                <a:cs typeface="Segoe UI" panose="020B0502040204020203" pitchFamily="34" charset="0"/>
              </a:rPr>
              <a:t>No, If you predecease your covered dependents, they will be offered 36 months of continuation coverage through COBRA. </a:t>
            </a:r>
            <a:r>
              <a:rPr lang="en-US" sz="1000" b="1" i="1" u="sng" dirty="0">
                <a:solidFill>
                  <a:prstClr val="black"/>
                </a:solidFill>
                <a:latin typeface="Segoe UI" panose="020B0502040204020203" pitchFamily="34" charset="0"/>
                <a:cs typeface="Segoe UI" panose="020B0502040204020203" pitchFamily="34" charset="0"/>
              </a:rPr>
              <a:t>Notification of passing must be received by ICUBA within 60 days of your death.</a:t>
            </a:r>
          </a:p>
          <a:p>
            <a:pPr lvl="0">
              <a:lnSpc>
                <a:spcPct val="120000"/>
              </a:lnSpc>
              <a:spcBef>
                <a:spcPts val="0"/>
              </a:spcBef>
              <a:defRPr/>
            </a:pPr>
            <a:endParaRPr lang="en-US" sz="100" dirty="0">
              <a:solidFill>
                <a:prstClr val="black"/>
              </a:solidFill>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en-US" sz="25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9436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E223DC1-A0C9-40DD-9E5D-61BD7B443DD9}"/>
              </a:ext>
            </a:extLst>
          </p:cNvPr>
          <p:cNvSpPr>
            <a:spLocks noGrp="1"/>
          </p:cNvSpPr>
          <p:nvPr>
            <p:ph type="title"/>
          </p:nvPr>
        </p:nvSpPr>
        <p:spPr>
          <a:xfrm>
            <a:off x="838200" y="365760"/>
            <a:ext cx="10515600" cy="1325563"/>
          </a:xfrm>
        </p:spPr>
        <p:txBody>
          <a:bodyPr vert="horz" lIns="91440" tIns="45720" rIns="91440" bIns="45720" rtlCol="0" anchor="ctr">
            <a:normAutofit/>
          </a:bodyPr>
          <a:lstStyle/>
          <a:p>
            <a:r>
              <a:rPr lang="en-US" dirty="0">
                <a:solidFill>
                  <a:schemeClr val="bg1"/>
                </a:solidFill>
              </a:rPr>
              <a:t>QUALIFYING FOR RETIREE BENEFITS</a:t>
            </a:r>
            <a:br>
              <a:rPr lang="en-US" dirty="0">
                <a:solidFill>
                  <a:schemeClr val="bg1"/>
                </a:solidFill>
              </a:rPr>
            </a:br>
            <a:r>
              <a:rPr lang="en-US" b="1" i="1" dirty="0">
                <a:solidFill>
                  <a:srgbClr val="0070C0"/>
                </a:solidFill>
              </a:rPr>
              <a:t>through</a:t>
            </a:r>
            <a:r>
              <a:rPr lang="en-US" dirty="0">
                <a:solidFill>
                  <a:schemeClr val="bg1"/>
                </a:solidFill>
              </a:rPr>
              <a:t> ICUBA</a:t>
            </a:r>
          </a:p>
        </p:txBody>
      </p:sp>
      <p:sp>
        <p:nvSpPr>
          <p:cNvPr id="4" name="TextBox 3">
            <a:extLst>
              <a:ext uri="{FF2B5EF4-FFF2-40B4-BE49-F238E27FC236}">
                <a16:creationId xmlns:a16="http://schemas.microsoft.com/office/drawing/2014/main" id="{331B8707-2096-4B91-8375-B86219850AFB}"/>
              </a:ext>
            </a:extLst>
          </p:cNvPr>
          <p:cNvSpPr txBox="1"/>
          <p:nvPr/>
        </p:nvSpPr>
        <p:spPr>
          <a:xfrm>
            <a:off x="570169" y="1369837"/>
            <a:ext cx="7940744" cy="616164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DO I QUALIFY FOR RETIREE BENEFITS?</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Retirees must meet the “Member Institution’s” definition of Eligible Retiree in order to be covered under the ICUBA Retiree Plan. </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ICUBA ELIGIBLE RETIREE DEFINITION</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Eligible Retiree shall mean each Employee who (1) is a Participant in the Plan during the 3-month period immediately prior to retirement from a Member Institution; (2) was Actively at work on the day prior to retirement; and (3):</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is at least 55 years of age and has 10 years of continuous service with a Member Institution;</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is at least 56 years of age and has 9 years of continuous service with a Member Institution;</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is at least 57 years of age and has 8 years of continuous service with a Member Institution;</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is at least 58 years of age and has 7 years of continuous service with a Member Institution;</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is at least 59 years of age and has 6 years of continuous service with a Member Institution; or</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is at least 60 years of age and has at least 5 years of continuous service with a Member Institution.</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Retirees and their Dependents MUST enroll in coverage within 30 days of retirement unless the Eligible Retiree or Dependent chooses COBRA Continuation Coverage in lieu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of the Retiree Plan.</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8" name="TextBox 7">
            <a:extLst>
              <a:ext uri="{FF2B5EF4-FFF2-40B4-BE49-F238E27FC236}">
                <a16:creationId xmlns:a16="http://schemas.microsoft.com/office/drawing/2014/main" id="{4EADD451-C928-4110-8E14-F533AAA25200}"/>
              </a:ext>
            </a:extLst>
          </p:cNvPr>
          <p:cNvSpPr txBox="1"/>
          <p:nvPr/>
        </p:nvSpPr>
        <p:spPr>
          <a:xfrm>
            <a:off x="289266" y="6990225"/>
            <a:ext cx="1741641" cy="307777"/>
          </a:xfrm>
          <a:prstGeom prst="rect">
            <a:avLst/>
          </a:prstGeom>
          <a:solidFill>
            <a:srgbClr val="000000"/>
          </a:solidFill>
        </p:spPr>
        <p:txBody>
          <a:bodyPr wrap="squar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3" tooltip="http://www.themindfulword.org/2015/super-agers/">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hlinkClick r:id="rId4" tooltip="https://creativecommons.org/licenses/by-sa/3.0/">
                  <a:extLst>
                    <a:ext uri="{A12FA001-AC4F-418D-AE19-62706E023703}">
                      <ahyp:hlinkClr xmlns:ahyp="http://schemas.microsoft.com/office/drawing/2018/hyperlinkcolor" val="tx"/>
                    </a:ext>
                  </a:extLst>
                </a:hlinkClick>
              </a:rPr>
              <a:t>CC BY-SA</a:t>
            </a:r>
            <a:endParaRPr kumimoji="0" lang="en-US" sz="7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8677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56C81B7B-5395-4D0D-BECD-982974626B7D}"/>
              </a:ext>
            </a:extLst>
          </p:cNvPr>
          <p:cNvSpPr/>
          <p:nvPr/>
        </p:nvSpPr>
        <p:spPr>
          <a:xfrm>
            <a:off x="639418" y="581175"/>
            <a:ext cx="8463503" cy="74874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rPr>
              <a:t>FREQUENTLY ASKED QUESTIONS</a:t>
            </a:r>
          </a:p>
        </p:txBody>
      </p:sp>
      <p:sp>
        <p:nvSpPr>
          <p:cNvPr id="5" name="Text Placeholder 6">
            <a:extLst>
              <a:ext uri="{FF2B5EF4-FFF2-40B4-BE49-F238E27FC236}">
                <a16:creationId xmlns:a16="http://schemas.microsoft.com/office/drawing/2014/main" id="{1BC9EAE9-3350-431C-9320-17BB8EA5146C}"/>
              </a:ext>
            </a:extLst>
          </p:cNvPr>
          <p:cNvSpPr txBox="1">
            <a:spLocks noGrp="1"/>
          </p:cNvSpPr>
          <p:nvPr>
            <p:ph idx="1"/>
          </p:nvPr>
        </p:nvSpPr>
        <p:spPr>
          <a:xfrm>
            <a:off x="838200" y="1825625"/>
            <a:ext cx="10515600" cy="435133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4472C4">
                    <a:lumMod val="75000"/>
                  </a:srgbClr>
                </a:solidFill>
                <a:effectLst/>
                <a:uLnTx/>
                <a:uFillTx/>
                <a:latin typeface="Segoe UI" panose="020B0502040204020203" pitchFamily="34" charset="0"/>
                <a:ea typeface="+mn-ea"/>
                <a:cs typeface="Segoe UI" panose="020B0502040204020203" pitchFamily="34" charset="0"/>
              </a:rPr>
              <a:t>Can I make changes to my coverage at any time? </a:t>
            </a: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You can cancel coverage for yourself or a dependent at any time but if you cancel your medical coverage, you will not be allowed to re-enroll in the program at a later date; otherwise, you must experience a Qualifying Life event and make changes within the 30-day life event window.</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rgbClr val="4472C4">
                  <a:lumMod val="75000"/>
                </a:srgbClr>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4472C4">
                    <a:lumMod val="75000"/>
                  </a:srgbClr>
                </a:solidFill>
                <a:effectLst/>
                <a:uLnTx/>
                <a:uFillTx/>
                <a:latin typeface="Segoe UI" panose="020B0502040204020203" pitchFamily="34" charset="0"/>
                <a:ea typeface="+mn-ea"/>
                <a:cs typeface="Segoe UI" panose="020B0502040204020203" pitchFamily="34" charset="0"/>
              </a:rPr>
              <a:t>Will I receive a new health insurance identification card after I retire?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For your Medical, Vision and Behavioral Health coverage, </a:t>
            </a:r>
            <a:r>
              <a:rPr kumimoji="0" lang="en-US" sz="1400" b="0" i="1" u="sng"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 new cards will be issued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00" b="0" i="1" u="sng"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Prescription and Dental- </a:t>
            </a:r>
            <a:r>
              <a:rPr kumimoji="0" lang="en-US" sz="1400" b="0" i="1" u="sng"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New ID cards will be issued</a:t>
            </a: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541771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56C81B7B-5395-4D0D-BECD-982974626B7D}"/>
              </a:ext>
            </a:extLst>
          </p:cNvPr>
          <p:cNvSpPr/>
          <p:nvPr/>
        </p:nvSpPr>
        <p:spPr>
          <a:xfrm>
            <a:off x="718930" y="581175"/>
            <a:ext cx="8463503" cy="74874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lang="en-US" sz="4400" dirty="0">
                <a:solidFill>
                  <a:schemeClr val="bg1"/>
                </a:solidFill>
                <a:latin typeface="Segoe UI" panose="020B0502040204020203" pitchFamily="34" charset="0"/>
                <a:cs typeface="Segoe UI" panose="020B0502040204020203" pitchFamily="34" charset="0"/>
              </a:rPr>
              <a:t>PAYMENT OPTIONS</a:t>
            </a:r>
            <a:endParaRPr kumimoji="0" lang="en-US" sz="4400" b="0" i="0" u="none" strike="noStrike" kern="1200" cap="none" spc="0" normalizeH="0" baseline="0" noProof="0" dirty="0">
              <a:ln>
                <a:noFill/>
              </a:ln>
              <a:solidFill>
                <a:schemeClr val="bg1"/>
              </a:solidFill>
              <a:effectLst/>
              <a:uLnTx/>
              <a:uFillTx/>
              <a:latin typeface="Segoe UI" panose="020B0502040204020203" pitchFamily="34" charset="0"/>
              <a:cs typeface="Segoe UI" panose="020B0502040204020203" pitchFamily="34" charset="0"/>
            </a:endParaRPr>
          </a:p>
        </p:txBody>
      </p:sp>
      <p:sp>
        <p:nvSpPr>
          <p:cNvPr id="6" name="Content Placeholder 2">
            <a:extLst>
              <a:ext uri="{FF2B5EF4-FFF2-40B4-BE49-F238E27FC236}">
                <a16:creationId xmlns:a16="http://schemas.microsoft.com/office/drawing/2014/main" id="{031FBE11-6376-4F77-A4BC-CDFC24975D97}"/>
              </a:ext>
            </a:extLst>
          </p:cNvPr>
          <p:cNvSpPr txBox="1">
            <a:spLocks/>
          </p:cNvSpPr>
          <p:nvPr/>
        </p:nvSpPr>
        <p:spPr>
          <a:xfrm>
            <a:off x="1385037" y="2444298"/>
            <a:ext cx="9421925" cy="392605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a:latin typeface="Segoe UI" panose="020B0502040204020203" pitchFamily="34" charset="0"/>
                <a:cs typeface="Segoe UI" panose="020B0502040204020203" pitchFamily="34" charset="0"/>
              </a:rPr>
              <a:t>Once your enrollment form is received and processed (2-3 business days), you will be sent billing coupons and information about your payment options such as:</a:t>
            </a:r>
          </a:p>
          <a:p>
            <a:pPr marL="0" indent="0">
              <a:buFont typeface="Arial" panose="020B0604020202020204" pitchFamily="34" charset="0"/>
              <a:buNone/>
            </a:pPr>
            <a:endParaRPr lang="en-US" sz="1400" dirty="0">
              <a:latin typeface="Segoe UI" panose="020B0502040204020203" pitchFamily="34" charset="0"/>
              <a:cs typeface="Segoe UI" panose="020B0502040204020203" pitchFamily="34" charset="0"/>
            </a:endParaRPr>
          </a:p>
          <a:p>
            <a:r>
              <a:rPr lang="en-US" sz="1400" dirty="0">
                <a:latin typeface="Segoe UI" panose="020B0502040204020203" pitchFamily="34" charset="0"/>
                <a:cs typeface="Segoe UI" panose="020B0502040204020203" pitchFamily="34" charset="0"/>
              </a:rPr>
              <a:t>Vested HRA funds (ICUBA MasterCard)</a:t>
            </a:r>
          </a:p>
          <a:p>
            <a:r>
              <a:rPr lang="en-US" sz="1400" dirty="0">
                <a:latin typeface="Segoe UI" panose="020B0502040204020203" pitchFamily="34" charset="0"/>
                <a:cs typeface="Segoe UI" panose="020B0502040204020203" pitchFamily="34" charset="0"/>
              </a:rPr>
              <a:t>Credit Card</a:t>
            </a:r>
          </a:p>
          <a:p>
            <a:r>
              <a:rPr lang="en-US" sz="1400" dirty="0">
                <a:latin typeface="Segoe UI" panose="020B0502040204020203" pitchFamily="34" charset="0"/>
                <a:cs typeface="Segoe UI" panose="020B0502040204020203" pitchFamily="34" charset="0"/>
              </a:rPr>
              <a:t>Check</a:t>
            </a:r>
          </a:p>
          <a:p>
            <a:r>
              <a:rPr lang="en-US" sz="1400" dirty="0">
                <a:latin typeface="Segoe UI" panose="020B0502040204020203" pitchFamily="34" charset="0"/>
                <a:cs typeface="Segoe UI" panose="020B0502040204020203" pitchFamily="34" charset="0"/>
              </a:rPr>
              <a:t>Electronic Funds Transfer</a:t>
            </a:r>
          </a:p>
          <a:p>
            <a:endParaRPr lang="en-US" sz="1400" dirty="0">
              <a:latin typeface="Segoe UI" panose="020B0502040204020203" pitchFamily="34" charset="0"/>
              <a:cs typeface="Segoe UI" panose="020B0502040204020203" pitchFamily="34" charset="0"/>
            </a:endParaRPr>
          </a:p>
          <a:p>
            <a:pPr marL="0" indent="0">
              <a:buFont typeface="Arial" panose="020B0604020202020204" pitchFamily="34" charset="0"/>
              <a:buNone/>
            </a:pPr>
            <a:r>
              <a:rPr lang="en-US" sz="1400" dirty="0">
                <a:latin typeface="Segoe UI" panose="020B0502040204020203" pitchFamily="34" charset="0"/>
                <a:cs typeface="Segoe UI" panose="020B0502040204020203" pitchFamily="34" charset="0"/>
              </a:rPr>
              <a:t>Payments are due on the first of each month. Coverage will be cancelled, and reinstatement not allowed, if the first premium payment is not made within 60 days of the date of the original election of retiree coverage. </a:t>
            </a:r>
          </a:p>
          <a:p>
            <a:pPr marL="0" indent="0">
              <a:buFont typeface="Arial" panose="020B0604020202020204" pitchFamily="34" charset="0"/>
              <a:buNone/>
            </a:pPr>
            <a:endParaRPr lang="en-US" sz="1400" dirty="0">
              <a:latin typeface="Segoe UI" panose="020B0502040204020203" pitchFamily="34" charset="0"/>
              <a:cs typeface="Segoe UI" panose="020B0502040204020203" pitchFamily="34" charset="0"/>
            </a:endParaRPr>
          </a:p>
          <a:p>
            <a:pPr marL="0" indent="0">
              <a:buFont typeface="Arial" panose="020B0604020202020204" pitchFamily="34" charset="0"/>
              <a:buNone/>
            </a:pPr>
            <a:endParaRPr lang="en-US" sz="1300" dirty="0"/>
          </a:p>
        </p:txBody>
      </p:sp>
    </p:spTree>
    <p:extLst>
      <p:ext uri="{BB962C8B-B14F-4D97-AF65-F5344CB8AC3E}">
        <p14:creationId xmlns:p14="http://schemas.microsoft.com/office/powerpoint/2010/main" val="430118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29CEC7-7713-41E4-8EA2-065F07CEC01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213296" y="5425062"/>
            <a:ext cx="3334527" cy="1876574"/>
          </a:xfrm>
          <a:prstGeom prst="rect">
            <a:avLst/>
          </a:prstGeom>
          <a:effectLst>
            <a:outerShdw blurRad="50800" dist="50800" dir="5400000" algn="ctr" rotWithShape="0">
              <a:srgbClr val="000000">
                <a:alpha val="0"/>
              </a:srgbClr>
            </a:outerShdw>
            <a:softEdge rad="635000"/>
          </a:effectLst>
        </p:spPr>
      </p:pic>
      <p:sp>
        <p:nvSpPr>
          <p:cNvPr id="6" name="TextBox 5">
            <a:extLst>
              <a:ext uri="{FF2B5EF4-FFF2-40B4-BE49-F238E27FC236}">
                <a16:creationId xmlns:a16="http://schemas.microsoft.com/office/drawing/2014/main" id="{D456B69C-F3AA-4C46-87FE-9EDC8609C52B}"/>
              </a:ext>
            </a:extLst>
          </p:cNvPr>
          <p:cNvSpPr txBox="1"/>
          <p:nvPr/>
        </p:nvSpPr>
        <p:spPr>
          <a:xfrm>
            <a:off x="2897257" y="7518400"/>
            <a:ext cx="5867400"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5" tooltip="http://bonjourdefrance.com/exercices/contenu/ecrire-un-mail-pour-demander-des-renseignements-jai-fait-une-reservation-en-ligne-mais-je-nai-pas-encore-recu-mes-billets.html"/>
              </a:rPr>
              <a:t>This Photo</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by Unknown Author is licensed under </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6" tooltip="https://creativecommons.org/licenses/by-nc-nd/3.0/"/>
              </a:rPr>
              <a:t>CC BY-NC-ND</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F70BE81-A883-475C-BE45-373488B7F79D}"/>
              </a:ext>
            </a:extLst>
          </p:cNvPr>
          <p:cNvSpPr>
            <a:spLocks noGrp="1"/>
          </p:cNvSpPr>
          <p:nvPr>
            <p:ph type="title"/>
          </p:nvPr>
        </p:nvSpPr>
        <p:spPr>
          <a:xfrm>
            <a:off x="0" y="0"/>
            <a:ext cx="12192000" cy="1325563"/>
          </a:xfrm>
          <a:solidFill>
            <a:schemeClr val="tx1">
              <a:lumMod val="75000"/>
              <a:lumOff val="25000"/>
            </a:schemeClr>
          </a:solidFill>
        </p:spPr>
        <p:txBody>
          <a:bodyPr/>
          <a:lstStyle/>
          <a:p>
            <a:r>
              <a:rPr lang="en-US" dirty="0">
                <a:solidFill>
                  <a:schemeClr val="bg1"/>
                </a:solidFill>
                <a:latin typeface="Segoe UI" panose="020B0502040204020203" pitchFamily="34" charset="0"/>
                <a:cs typeface="Segoe UI" panose="020B0502040204020203" pitchFamily="34" charset="0"/>
              </a:rPr>
              <a:t>	RETIREE BRAND PARTNER CONTACT 	INFORMATION</a:t>
            </a:r>
          </a:p>
        </p:txBody>
      </p:sp>
      <p:sp>
        <p:nvSpPr>
          <p:cNvPr id="3" name="Content Placeholder 2">
            <a:extLst>
              <a:ext uri="{FF2B5EF4-FFF2-40B4-BE49-F238E27FC236}">
                <a16:creationId xmlns:a16="http://schemas.microsoft.com/office/drawing/2014/main" id="{18C83047-1A57-49CC-9A9B-5FD403943E43}"/>
              </a:ext>
            </a:extLst>
          </p:cNvPr>
          <p:cNvSpPr>
            <a:spLocks noGrp="1"/>
          </p:cNvSpPr>
          <p:nvPr>
            <p:ph idx="1"/>
          </p:nvPr>
        </p:nvSpPr>
        <p:spPr>
          <a:xfrm>
            <a:off x="1856344" y="1598023"/>
            <a:ext cx="9433697" cy="4578842"/>
          </a:xfrm>
        </p:spPr>
        <p:txBody>
          <a:bodyPr numCol="2">
            <a:noAutofit/>
          </a:bodyPr>
          <a:lstStyle/>
          <a:p>
            <a:pPr marL="0" indent="0">
              <a:lnSpc>
                <a:spcPct val="120000"/>
              </a:lnSpc>
              <a:spcBef>
                <a:spcPts val="0"/>
              </a:spcBef>
              <a:buNone/>
            </a:pPr>
            <a:r>
              <a:rPr lang="en-US" sz="1400" b="1" dirty="0">
                <a:latin typeface="Segoe UI" panose="020B0502040204020203" pitchFamily="34" charset="0"/>
                <a:cs typeface="Segoe UI" panose="020B0502040204020203" pitchFamily="34" charset="0"/>
              </a:rPr>
              <a:t>ICUBA RETIREE ADMINISTRATION </a:t>
            </a:r>
          </a:p>
          <a:p>
            <a:pPr marL="0" indent="0">
              <a:lnSpc>
                <a:spcPct val="120000"/>
              </a:lnSpc>
              <a:spcBef>
                <a:spcPts val="0"/>
              </a:spcBef>
              <a:buNone/>
            </a:pPr>
            <a:r>
              <a:rPr lang="en-US" sz="1400" b="1" dirty="0">
                <a:latin typeface="Segoe UI" panose="020B0502040204020203" pitchFamily="34" charset="0"/>
                <a:cs typeface="Segoe UI" panose="020B0502040204020203" pitchFamily="34" charset="0"/>
              </a:rPr>
              <a:t>(Wex, </a:t>
            </a:r>
            <a:r>
              <a:rPr lang="en-US" sz="1400" b="1" i="1" dirty="0">
                <a:latin typeface="Segoe UI" panose="020B0502040204020203" pitchFamily="34" charset="0"/>
                <a:cs typeface="Segoe UI" panose="020B0502040204020203" pitchFamily="34" charset="0"/>
              </a:rPr>
              <a:t>formerly Discovery Benefits</a:t>
            </a:r>
            <a:r>
              <a:rPr lang="en-US" sz="1400" b="1" dirty="0">
                <a:latin typeface="Segoe UI" panose="020B0502040204020203" pitchFamily="34" charset="0"/>
                <a:cs typeface="Segoe UI" panose="020B0502040204020203" pitchFamily="34" charset="0"/>
              </a:rPr>
              <a:t>)</a:t>
            </a:r>
          </a:p>
          <a:p>
            <a:pPr marL="0" indent="0">
              <a:lnSpc>
                <a:spcPct val="120000"/>
              </a:lnSpc>
              <a:spcBef>
                <a:spcPts val="0"/>
              </a:spcBef>
              <a:buNone/>
            </a:pPr>
            <a:r>
              <a:rPr lang="en-US" sz="1400" dirty="0">
                <a:latin typeface="Segoe UI" panose="020B0502040204020203" pitchFamily="34" charset="0"/>
                <a:cs typeface="Segoe UI" panose="020B0502040204020203" pitchFamily="34" charset="0"/>
              </a:rPr>
              <a:t>1-866-377-5102 Option 3</a:t>
            </a:r>
          </a:p>
          <a:p>
            <a:pPr marL="0" indent="0">
              <a:lnSpc>
                <a:spcPct val="120000"/>
              </a:lnSpc>
              <a:spcBef>
                <a:spcPts val="0"/>
              </a:spcBef>
              <a:buNone/>
            </a:pPr>
            <a:r>
              <a:rPr lang="en-US" sz="1400" dirty="0">
                <a:latin typeface="Segoe UI" panose="020B0502040204020203" pitchFamily="34" charset="0"/>
                <a:cs typeface="Segoe UI" panose="020B0502040204020203" pitchFamily="34" charset="0"/>
              </a:rPr>
              <a:t>E-mail: </a:t>
            </a:r>
            <a:r>
              <a:rPr lang="en-US" sz="1400" u="sng" dirty="0">
                <a:solidFill>
                  <a:srgbClr val="0000FF"/>
                </a:solidFill>
                <a:effectLst/>
                <a:latin typeface="Segoe UI" panose="020B0502040204020203" pitchFamily="34" charset="0"/>
                <a:ea typeface="Calibri" panose="020F0502020204030204" pitchFamily="34" charset="0"/>
                <a:cs typeface="Segoe UI" panose="020B0502040204020203" pitchFamily="34" charset="0"/>
                <a:hlinkClick r:id="rId7"/>
              </a:rPr>
              <a:t>cobraadmin@discoverybenefits.com</a:t>
            </a:r>
            <a:r>
              <a:rPr lang="en-US" sz="1400" dirty="0">
                <a:effectLst/>
                <a:latin typeface="Segoe UI" panose="020B0502040204020203" pitchFamily="34" charset="0"/>
                <a:ea typeface="Calibri" panose="020F0502020204030204" pitchFamily="34" charset="0"/>
                <a:cs typeface="Segoe UI" panose="020B0502040204020203" pitchFamily="34" charset="0"/>
              </a:rPr>
              <a:t> </a:t>
            </a:r>
            <a:endParaRPr lang="en-US" sz="1400" dirty="0">
              <a:latin typeface="Segoe UI" panose="020B0502040204020203" pitchFamily="34" charset="0"/>
              <a:cs typeface="Segoe UI" panose="020B0502040204020203" pitchFamily="34" charset="0"/>
            </a:endParaRPr>
          </a:p>
          <a:p>
            <a:pPr marL="0" indent="0">
              <a:lnSpc>
                <a:spcPct val="120000"/>
              </a:lnSpc>
              <a:spcBef>
                <a:spcPts val="0"/>
              </a:spcBef>
              <a:buNone/>
            </a:pPr>
            <a:r>
              <a:rPr lang="en-US" sz="1400" dirty="0">
                <a:latin typeface="Segoe UI" panose="020B0502040204020203" pitchFamily="34" charset="0"/>
                <a:cs typeface="Segoe UI" panose="020B0502040204020203" pitchFamily="34" charset="0"/>
              </a:rPr>
              <a:t>Escalations: </a:t>
            </a:r>
            <a:r>
              <a:rPr lang="en-US" sz="1400" dirty="0">
                <a:latin typeface="Segoe UI" panose="020B0502040204020203" pitchFamily="34" charset="0"/>
                <a:cs typeface="Segoe UI" panose="020B0502040204020203" pitchFamily="34" charset="0"/>
                <a:hlinkClick r:id="rId8"/>
              </a:rPr>
              <a:t>retireeadministration@icuba.org</a:t>
            </a:r>
            <a:endParaRPr lang="en-US" sz="1400" dirty="0">
              <a:latin typeface="Segoe UI" panose="020B0502040204020203" pitchFamily="34" charset="0"/>
              <a:cs typeface="Segoe UI" panose="020B0502040204020203" pitchFamily="34" charset="0"/>
            </a:endParaRPr>
          </a:p>
          <a:p>
            <a:pPr marL="0" indent="0">
              <a:lnSpc>
                <a:spcPct val="120000"/>
              </a:lnSpc>
              <a:spcBef>
                <a:spcPts val="0"/>
              </a:spcBef>
              <a:buNone/>
            </a:pPr>
            <a:endParaRPr lang="en-US" sz="1400" dirty="0">
              <a:latin typeface="Segoe UI" panose="020B0502040204020203" pitchFamily="34" charset="0"/>
              <a:cs typeface="Segoe UI" panose="020B0502040204020203" pitchFamily="34" charset="0"/>
            </a:endParaRPr>
          </a:p>
          <a:p>
            <a:pPr marL="0" indent="0">
              <a:lnSpc>
                <a:spcPct val="120000"/>
              </a:lnSpc>
              <a:spcBef>
                <a:spcPts val="0"/>
              </a:spcBef>
              <a:buNone/>
            </a:pPr>
            <a:r>
              <a:rPr lang="en-US" sz="1400" dirty="0">
                <a:latin typeface="Segoe UI" panose="020B0502040204020203" pitchFamily="34" charset="0"/>
                <a:cs typeface="Segoe UI" panose="020B0502040204020203" pitchFamily="34" charset="0"/>
              </a:rPr>
              <a:t>		</a:t>
            </a:r>
          </a:p>
          <a:p>
            <a:pPr marL="0" indent="0">
              <a:lnSpc>
                <a:spcPct val="120000"/>
              </a:lnSpc>
              <a:spcBef>
                <a:spcPts val="0"/>
              </a:spcBef>
              <a:buNone/>
            </a:pPr>
            <a:r>
              <a:rPr lang="en-US" sz="1400" b="1" dirty="0">
                <a:latin typeface="Segoe UI" panose="020B0502040204020203" pitchFamily="34" charset="0"/>
                <a:cs typeface="Segoe UI" panose="020B0502040204020203" pitchFamily="34" charset="0"/>
              </a:rPr>
              <a:t>BCBS CARE CONNECTED TEAM</a:t>
            </a:r>
          </a:p>
          <a:p>
            <a:pPr marL="0" indent="0">
              <a:lnSpc>
                <a:spcPct val="120000"/>
              </a:lnSpc>
              <a:spcBef>
                <a:spcPts val="0"/>
              </a:spcBef>
              <a:buNone/>
            </a:pPr>
            <a:r>
              <a:rPr lang="pt-BR" sz="1400" dirty="0">
                <a:latin typeface="Segoe UI" panose="020B0502040204020203" pitchFamily="34" charset="0"/>
                <a:ea typeface="Cambria" panose="02040503050406030204" pitchFamily="18" charset="0"/>
                <a:cs typeface="Segoe UI" panose="020B0502040204020203" pitchFamily="34" charset="0"/>
              </a:rPr>
              <a:t>Customer Service: 1-855-258-9029</a:t>
            </a:r>
          </a:p>
          <a:p>
            <a:pPr marL="0" indent="0">
              <a:lnSpc>
                <a:spcPct val="120000"/>
              </a:lnSpc>
              <a:spcBef>
                <a:spcPts val="0"/>
              </a:spcBef>
              <a:buNone/>
            </a:pPr>
            <a:r>
              <a:rPr lang="pt-BR" sz="1400" dirty="0">
                <a:latin typeface="Segoe UI" panose="020B0502040204020203" pitchFamily="34" charset="0"/>
                <a:ea typeface="Cambria" panose="02040503050406030204" pitchFamily="18" charset="0"/>
                <a:cs typeface="Segoe UI" panose="020B0502040204020203" pitchFamily="34" charset="0"/>
              </a:rPr>
              <a:t>24/7 Essential Advocate: 1-888-521-2583</a:t>
            </a:r>
          </a:p>
          <a:p>
            <a:pPr marL="0" indent="0">
              <a:lnSpc>
                <a:spcPct val="120000"/>
              </a:lnSpc>
              <a:spcBef>
                <a:spcPts val="0"/>
              </a:spcBef>
              <a:buNone/>
            </a:pPr>
            <a:r>
              <a:rPr lang="pt-BR" sz="1400" dirty="0">
                <a:latin typeface="Segoe UI" panose="020B0502040204020203" pitchFamily="34" charset="0"/>
                <a:ea typeface="Cambria" panose="02040503050406030204" pitchFamily="18" charset="0"/>
                <a:cs typeface="Segoe UI" panose="020B0502040204020203" pitchFamily="34" charset="0"/>
              </a:rPr>
              <a:t>Teladoc ($5): 1-800-TELADOC</a:t>
            </a:r>
          </a:p>
          <a:p>
            <a:pPr marL="0" indent="0">
              <a:lnSpc>
                <a:spcPct val="120000"/>
              </a:lnSpc>
              <a:spcBef>
                <a:spcPts val="0"/>
              </a:spcBef>
              <a:buNone/>
            </a:pPr>
            <a:endParaRPr lang="en-US" sz="1400" dirty="0">
              <a:latin typeface="Segoe UI" panose="020B0502040204020203" pitchFamily="34" charset="0"/>
              <a:cs typeface="Segoe UI" panose="020B0502040204020203" pitchFamily="34" charset="0"/>
            </a:endParaRPr>
          </a:p>
          <a:p>
            <a:pPr marL="0" indent="0">
              <a:lnSpc>
                <a:spcPct val="120000"/>
              </a:lnSpc>
              <a:spcBef>
                <a:spcPts val="0"/>
              </a:spcBef>
              <a:buNone/>
            </a:pPr>
            <a:r>
              <a:rPr lang="en-US" sz="1400" b="1" dirty="0">
                <a:latin typeface="Segoe UI" panose="020B0502040204020203" pitchFamily="34" charset="0"/>
                <a:cs typeface="Segoe UI" panose="020B0502040204020203" pitchFamily="34" charset="0"/>
              </a:rPr>
              <a:t>OPTUMRX</a:t>
            </a:r>
          </a:p>
          <a:p>
            <a:pPr marL="0" indent="0">
              <a:lnSpc>
                <a:spcPct val="120000"/>
              </a:lnSpc>
              <a:spcBef>
                <a:spcPts val="0"/>
              </a:spcBef>
              <a:buNone/>
            </a:pPr>
            <a:r>
              <a:rPr lang="en-US" sz="1400" dirty="0">
                <a:latin typeface="Segoe UI" panose="020B0502040204020203" pitchFamily="34" charset="0"/>
                <a:cs typeface="Segoe UI" panose="020B0502040204020203" pitchFamily="34" charset="0"/>
              </a:rPr>
              <a:t>Optum Healthcare Advisor: 1-855-811-2213</a:t>
            </a:r>
          </a:p>
          <a:p>
            <a:pPr marL="0" indent="0">
              <a:lnSpc>
                <a:spcPct val="120000"/>
              </a:lnSpc>
              <a:spcBef>
                <a:spcPts val="0"/>
              </a:spcBef>
              <a:buNone/>
            </a:pPr>
            <a:r>
              <a:rPr lang="en-US" sz="1400" dirty="0">
                <a:latin typeface="Segoe UI" panose="020B0502040204020203" pitchFamily="34" charset="0"/>
                <a:cs typeface="Segoe UI" panose="020B0502040204020203" pitchFamily="34" charset="0"/>
              </a:rPr>
              <a:t>ICUBACares Pharmacist: 1-877-286-3967</a:t>
            </a:r>
          </a:p>
          <a:p>
            <a:pPr marL="0" indent="0">
              <a:lnSpc>
                <a:spcPct val="120000"/>
              </a:lnSpc>
              <a:spcBef>
                <a:spcPts val="0"/>
              </a:spcBef>
              <a:buNone/>
            </a:pPr>
            <a:endParaRPr lang="en-US" sz="1400" dirty="0">
              <a:latin typeface="Segoe UI" panose="020B0502040204020203" pitchFamily="34" charset="0"/>
              <a:cs typeface="Segoe UI" panose="020B0502040204020203" pitchFamily="34" charset="0"/>
            </a:endParaRPr>
          </a:p>
          <a:p>
            <a:pPr marL="0" indent="0">
              <a:lnSpc>
                <a:spcPct val="120000"/>
              </a:lnSpc>
              <a:spcBef>
                <a:spcPts val="0"/>
              </a:spcBef>
              <a:buNone/>
            </a:pPr>
            <a:r>
              <a:rPr lang="en-US" sz="1400" dirty="0">
                <a:latin typeface="Segoe UI" panose="020B0502040204020203" pitchFamily="34" charset="0"/>
                <a:cs typeface="Segoe UI" panose="020B0502040204020203" pitchFamily="34" charset="0"/>
              </a:rPr>
              <a:t>	</a:t>
            </a:r>
          </a:p>
          <a:p>
            <a:pPr marL="0" indent="0">
              <a:lnSpc>
                <a:spcPct val="120000"/>
              </a:lnSpc>
              <a:spcBef>
                <a:spcPts val="0"/>
              </a:spcBef>
              <a:buNone/>
            </a:pPr>
            <a:endParaRPr lang="en-US" sz="1400" b="1" dirty="0">
              <a:latin typeface="Segoe UI" panose="020B0502040204020203" pitchFamily="34" charset="0"/>
              <a:cs typeface="Segoe UI" panose="020B0502040204020203" pitchFamily="34" charset="0"/>
            </a:endParaRPr>
          </a:p>
          <a:p>
            <a:pPr marL="0" indent="0">
              <a:lnSpc>
                <a:spcPct val="120000"/>
              </a:lnSpc>
              <a:spcBef>
                <a:spcPts val="0"/>
              </a:spcBef>
              <a:buNone/>
            </a:pPr>
            <a:endParaRPr lang="en-US" sz="1400" b="1" dirty="0">
              <a:latin typeface="Segoe UI" panose="020B0502040204020203" pitchFamily="34" charset="0"/>
              <a:cs typeface="Segoe UI" panose="020B0502040204020203" pitchFamily="34" charset="0"/>
            </a:endParaRPr>
          </a:p>
          <a:p>
            <a:pPr marL="0" indent="0">
              <a:lnSpc>
                <a:spcPct val="120000"/>
              </a:lnSpc>
              <a:spcBef>
                <a:spcPts val="0"/>
              </a:spcBef>
              <a:buNone/>
            </a:pPr>
            <a:endParaRPr lang="en-US" sz="1400" b="1" dirty="0">
              <a:latin typeface="Segoe UI" panose="020B0502040204020203" pitchFamily="34" charset="0"/>
              <a:cs typeface="Segoe UI" panose="020B0502040204020203" pitchFamily="34" charset="0"/>
            </a:endParaRPr>
          </a:p>
          <a:p>
            <a:pPr marL="0" indent="0">
              <a:lnSpc>
                <a:spcPct val="120000"/>
              </a:lnSpc>
              <a:spcBef>
                <a:spcPts val="0"/>
              </a:spcBef>
              <a:buNone/>
            </a:pPr>
            <a:endParaRPr lang="en-US" sz="1400" b="1" dirty="0">
              <a:latin typeface="Segoe UI" panose="020B0502040204020203" pitchFamily="34" charset="0"/>
              <a:cs typeface="Segoe UI" panose="020B0502040204020203" pitchFamily="34" charset="0"/>
            </a:endParaRPr>
          </a:p>
          <a:p>
            <a:pPr marL="0" indent="0">
              <a:lnSpc>
                <a:spcPct val="120000"/>
              </a:lnSpc>
              <a:spcBef>
                <a:spcPts val="0"/>
              </a:spcBef>
              <a:buNone/>
            </a:pPr>
            <a:endParaRPr lang="en-US" sz="1400" b="1" dirty="0">
              <a:latin typeface="Segoe UI" panose="020B0502040204020203" pitchFamily="34" charset="0"/>
              <a:cs typeface="Segoe UI" panose="020B0502040204020203" pitchFamily="34" charset="0"/>
            </a:endParaRPr>
          </a:p>
          <a:p>
            <a:pPr marL="0" indent="0">
              <a:lnSpc>
                <a:spcPct val="120000"/>
              </a:lnSpc>
              <a:spcBef>
                <a:spcPts val="0"/>
              </a:spcBef>
              <a:buNone/>
            </a:pPr>
            <a:r>
              <a:rPr lang="en-US" sz="1400" b="1" dirty="0">
                <a:latin typeface="Segoe UI" panose="020B0502040204020203" pitchFamily="34" charset="0"/>
                <a:cs typeface="Segoe UI" panose="020B0502040204020203" pitchFamily="34" charset="0"/>
              </a:rPr>
              <a:t>AETNA Mental Health and Substance Abuse</a:t>
            </a:r>
          </a:p>
          <a:p>
            <a:pPr marL="0" indent="0">
              <a:lnSpc>
                <a:spcPct val="120000"/>
              </a:lnSpc>
              <a:spcBef>
                <a:spcPts val="0"/>
              </a:spcBef>
              <a:buNone/>
            </a:pPr>
            <a:r>
              <a:rPr lang="en-US" sz="1400" dirty="0">
                <a:latin typeface="Segoe UI" panose="020B0502040204020203" pitchFamily="34" charset="0"/>
                <a:cs typeface="Segoe UI" panose="020B0502040204020203" pitchFamily="34" charset="0"/>
              </a:rPr>
              <a:t>Customer Service: 1-877-398-5816</a:t>
            </a:r>
          </a:p>
          <a:p>
            <a:pPr marL="0" indent="0">
              <a:lnSpc>
                <a:spcPct val="120000"/>
              </a:lnSpc>
              <a:spcBef>
                <a:spcPts val="0"/>
              </a:spcBef>
              <a:buNone/>
            </a:pPr>
            <a:r>
              <a:rPr lang="en-US" sz="1400" dirty="0">
                <a:latin typeface="Segoe UI" panose="020B0502040204020203" pitchFamily="34" charset="0"/>
                <a:cs typeface="Segoe UI" panose="020B0502040204020203" pitchFamily="34" charset="0"/>
              </a:rPr>
              <a:t>Option 1: Employee Assistance Program</a:t>
            </a:r>
          </a:p>
          <a:p>
            <a:pPr marL="0" indent="0">
              <a:lnSpc>
                <a:spcPct val="120000"/>
              </a:lnSpc>
              <a:spcBef>
                <a:spcPts val="0"/>
              </a:spcBef>
              <a:buNone/>
            </a:pPr>
            <a:r>
              <a:rPr lang="en-US" sz="1400" dirty="0">
                <a:latin typeface="Segoe UI" panose="020B0502040204020203" pitchFamily="34" charset="0"/>
                <a:cs typeface="Segoe UI" panose="020B0502040204020203" pitchFamily="34" charset="0"/>
              </a:rPr>
              <a:t>Option 2: Behavioral Health</a:t>
            </a:r>
          </a:p>
          <a:p>
            <a:pPr marL="0" indent="0">
              <a:lnSpc>
                <a:spcPct val="120000"/>
              </a:lnSpc>
              <a:spcBef>
                <a:spcPts val="0"/>
              </a:spcBef>
              <a:buNone/>
            </a:pPr>
            <a:r>
              <a:rPr lang="en-US" sz="1400" b="1" dirty="0">
                <a:latin typeface="Segoe UI" panose="020B0502040204020203" pitchFamily="34" charset="0"/>
                <a:cs typeface="Segoe UI" panose="020B0502040204020203" pitchFamily="34" charset="0"/>
              </a:rPr>
              <a:t>	</a:t>
            </a:r>
          </a:p>
          <a:p>
            <a:pPr marL="0" indent="0">
              <a:lnSpc>
                <a:spcPct val="120000"/>
              </a:lnSpc>
              <a:spcBef>
                <a:spcPts val="0"/>
              </a:spcBef>
              <a:buNone/>
            </a:pPr>
            <a:r>
              <a:rPr lang="en-US" sz="1400" b="1" dirty="0">
                <a:latin typeface="Segoe UI" panose="020B0502040204020203" pitchFamily="34" charset="0"/>
                <a:cs typeface="Segoe UI" panose="020B0502040204020203" pitchFamily="34" charset="0"/>
              </a:rPr>
              <a:t>DELTA DENTAL</a:t>
            </a:r>
          </a:p>
          <a:p>
            <a:pPr marL="0" indent="0">
              <a:lnSpc>
                <a:spcPct val="120000"/>
              </a:lnSpc>
              <a:spcBef>
                <a:spcPts val="0"/>
              </a:spcBef>
              <a:buNone/>
            </a:pPr>
            <a:r>
              <a:rPr lang="en-US" sz="1400" dirty="0">
                <a:latin typeface="Segoe UI" panose="020B0502040204020203" pitchFamily="34" charset="0"/>
                <a:cs typeface="Segoe UI" panose="020B0502040204020203" pitchFamily="34" charset="0"/>
              </a:rPr>
              <a:t>Customer Service: </a:t>
            </a:r>
            <a:r>
              <a:rPr lang="en-US" sz="1400" dirty="0">
                <a:effectLst/>
                <a:latin typeface="Segoe UI" panose="020B0502040204020203" pitchFamily="34" charset="0"/>
                <a:ea typeface="Calibri" panose="020F0502020204030204" pitchFamily="34" charset="0"/>
              </a:rPr>
              <a:t>800-521-2651    </a:t>
            </a:r>
          </a:p>
          <a:p>
            <a:pPr marL="0" indent="0">
              <a:lnSpc>
                <a:spcPct val="120000"/>
              </a:lnSpc>
              <a:spcBef>
                <a:spcPts val="0"/>
              </a:spcBef>
              <a:buNone/>
            </a:pPr>
            <a:r>
              <a:rPr lang="en-US" sz="1400" dirty="0">
                <a:effectLst/>
                <a:latin typeface="Segoe UI" panose="020B0502040204020203" pitchFamily="34" charset="0"/>
                <a:ea typeface="Calibri" panose="020F0502020204030204" pitchFamily="34" charset="0"/>
              </a:rPr>
              <a:t>Website: </a:t>
            </a:r>
            <a:r>
              <a:rPr lang="en-US" sz="1400" u="sng" dirty="0">
                <a:solidFill>
                  <a:srgbClr val="0563C1"/>
                </a:solidFill>
                <a:effectLst/>
                <a:latin typeface="Segoe UI" panose="020B0502040204020203" pitchFamily="34" charset="0"/>
                <a:ea typeface="Calibri" panose="020F0502020204030204" pitchFamily="34" charset="0"/>
                <a:hlinkClick r:id="rId9"/>
              </a:rPr>
              <a:t>www.deltadentalins.com</a:t>
            </a:r>
            <a:r>
              <a:rPr lang="en-US" sz="1400" dirty="0">
                <a:latin typeface="Segoe UI" panose="020B0502040204020203" pitchFamily="34" charset="0"/>
                <a:cs typeface="Segoe UI" panose="020B0502040204020203" pitchFamily="34" charset="0"/>
              </a:rPr>
              <a:t> </a:t>
            </a:r>
          </a:p>
          <a:p>
            <a:pPr marL="0" indent="0">
              <a:lnSpc>
                <a:spcPct val="120000"/>
              </a:lnSpc>
              <a:spcBef>
                <a:spcPts val="0"/>
              </a:spcBef>
              <a:buNone/>
            </a:pPr>
            <a:endParaRPr lang="en-US" sz="1400" dirty="0">
              <a:latin typeface="Segoe UI" panose="020B0502040204020203" pitchFamily="34" charset="0"/>
              <a:cs typeface="Segoe UI" panose="020B0502040204020203" pitchFamily="34" charset="0"/>
            </a:endParaRPr>
          </a:p>
          <a:p>
            <a:pPr marL="0" indent="0">
              <a:lnSpc>
                <a:spcPct val="120000"/>
              </a:lnSpc>
              <a:spcBef>
                <a:spcPts val="0"/>
              </a:spcBef>
              <a:buNone/>
            </a:pPr>
            <a:endParaRPr lang="en-US" sz="1400" b="1" dirty="0">
              <a:latin typeface="Segoe UI" panose="020B0502040204020203" pitchFamily="34" charset="0"/>
              <a:cs typeface="Segoe UI" panose="020B0502040204020203" pitchFamily="34" charset="0"/>
            </a:endParaRPr>
          </a:p>
          <a:p>
            <a:pPr marL="0" indent="0">
              <a:lnSpc>
                <a:spcPct val="120000"/>
              </a:lnSpc>
              <a:spcBef>
                <a:spcPts val="0"/>
              </a:spcBef>
              <a:buNone/>
            </a:pPr>
            <a:r>
              <a:rPr lang="en-US" sz="1400" b="1" dirty="0">
                <a:latin typeface="Segoe UI" panose="020B0502040204020203" pitchFamily="34" charset="0"/>
                <a:cs typeface="Segoe UI" panose="020B0502040204020203" pitchFamily="34" charset="0"/>
              </a:rPr>
              <a:t>EYEMED</a:t>
            </a:r>
          </a:p>
          <a:p>
            <a:pPr marL="0" indent="0">
              <a:lnSpc>
                <a:spcPct val="120000"/>
              </a:lnSpc>
              <a:spcBef>
                <a:spcPts val="0"/>
              </a:spcBef>
              <a:buNone/>
            </a:pPr>
            <a:r>
              <a:rPr lang="en-US" sz="1400" dirty="0">
                <a:latin typeface="Segoe UI" panose="020B0502040204020203" pitchFamily="34" charset="0"/>
                <a:cs typeface="Segoe UI" panose="020B0502040204020203" pitchFamily="34" charset="0"/>
              </a:rPr>
              <a:t>Customer Service: 1-866-800-5457</a:t>
            </a:r>
          </a:p>
          <a:p>
            <a:pPr marL="0" indent="0">
              <a:lnSpc>
                <a:spcPct val="120000"/>
              </a:lnSpc>
              <a:spcBef>
                <a:spcPts val="0"/>
              </a:spcBef>
              <a:buNone/>
            </a:pPr>
            <a:r>
              <a:rPr lang="en-US" sz="1400" dirty="0">
                <a:latin typeface="Segoe UI" panose="020B0502040204020203" pitchFamily="34" charset="0"/>
                <a:cs typeface="Segoe UI" panose="020B0502040204020203" pitchFamily="34" charset="0"/>
              </a:rPr>
              <a:t>Provider Network: </a:t>
            </a:r>
            <a:r>
              <a:rPr lang="en-US" sz="1400" i="1" u="sng" dirty="0">
                <a:latin typeface="Segoe UI" panose="020B0502040204020203" pitchFamily="34" charset="0"/>
                <a:cs typeface="Segoe UI" panose="020B0502040204020203" pitchFamily="34" charset="0"/>
              </a:rPr>
              <a:t>Insight</a:t>
            </a:r>
          </a:p>
          <a:p>
            <a:pPr marL="0" indent="0">
              <a:lnSpc>
                <a:spcPct val="120000"/>
              </a:lnSpc>
              <a:spcBef>
                <a:spcPts val="0"/>
              </a:spcBef>
              <a:buNone/>
            </a:pPr>
            <a:endParaRPr lang="en-US" sz="1400" dirty="0">
              <a:latin typeface="Segoe UI" panose="020B0502040204020203" pitchFamily="34" charset="0"/>
              <a:cs typeface="Segoe UI" panose="020B0502040204020203" pitchFamily="34" charset="0"/>
            </a:endParaRPr>
          </a:p>
          <a:p>
            <a:pPr marL="0" indent="0">
              <a:lnSpc>
                <a:spcPct val="120000"/>
              </a:lnSpc>
              <a:spcBef>
                <a:spcPts val="0"/>
              </a:spcBef>
              <a:buNone/>
            </a:pPr>
            <a:r>
              <a:rPr lang="en-US" sz="1400" b="1" dirty="0">
                <a:latin typeface="Segoe UI" panose="020B0502040204020203" pitchFamily="34" charset="0"/>
                <a:cs typeface="Segoe UI" panose="020B0502040204020203" pitchFamily="34" charset="0"/>
              </a:rPr>
              <a:t>AMWINS</a:t>
            </a:r>
          </a:p>
          <a:p>
            <a:pPr marL="0" indent="0">
              <a:lnSpc>
                <a:spcPct val="120000"/>
              </a:lnSpc>
              <a:spcBef>
                <a:spcPts val="0"/>
              </a:spcBef>
              <a:buNone/>
            </a:pPr>
            <a:r>
              <a:rPr lang="en-US" sz="1400" dirty="0">
                <a:latin typeface="Segoe UI" panose="020B0502040204020203" pitchFamily="34" charset="0"/>
                <a:cs typeface="Segoe UI" panose="020B0502040204020203" pitchFamily="34" charset="0"/>
              </a:rPr>
              <a:t>1.888.883.3757</a:t>
            </a:r>
          </a:p>
          <a:p>
            <a:pPr marL="0" indent="0">
              <a:lnSpc>
                <a:spcPct val="120000"/>
              </a:lnSpc>
              <a:spcBef>
                <a:spcPts val="0"/>
              </a:spcBef>
              <a:buNone/>
            </a:pPr>
            <a:endParaRPr lang="en-US" sz="1400" dirty="0">
              <a:latin typeface="Segoe UI" panose="020B0502040204020203" pitchFamily="34" charset="0"/>
              <a:cs typeface="Segoe UI" panose="020B0502040204020203" pitchFamily="34" charset="0"/>
            </a:endParaRPr>
          </a:p>
          <a:p>
            <a:pPr marL="0" indent="0">
              <a:lnSpc>
                <a:spcPct val="120000"/>
              </a:lnSpc>
              <a:spcBef>
                <a:spcPts val="0"/>
              </a:spcBef>
              <a:buNone/>
            </a:pPr>
            <a:endParaRPr lang="en-US" sz="1400" dirty="0">
              <a:latin typeface="Segoe UI" panose="020B0502040204020203" pitchFamily="34" charset="0"/>
              <a:cs typeface="Segoe UI" panose="020B0502040204020203" pitchFamily="34" charset="0"/>
            </a:endParaRPr>
          </a:p>
          <a:p>
            <a:pPr marL="0" indent="0">
              <a:lnSpc>
                <a:spcPct val="120000"/>
              </a:lnSpc>
              <a:spcBef>
                <a:spcPts val="0"/>
              </a:spcBef>
              <a:buNone/>
            </a:pPr>
            <a:endParaRPr lang="en-US" sz="1400" dirty="0">
              <a:latin typeface="Segoe UI" panose="020B0502040204020203" pitchFamily="34" charset="0"/>
              <a:cs typeface="Segoe UI" panose="020B0502040204020203" pitchFamily="34" charset="0"/>
            </a:endParaRPr>
          </a:p>
          <a:p>
            <a:pPr marL="0" indent="0">
              <a:lnSpc>
                <a:spcPct val="120000"/>
              </a:lnSpc>
              <a:spcBef>
                <a:spcPts val="0"/>
              </a:spcBef>
              <a:buNone/>
            </a:pPr>
            <a:endParaRPr lang="en-US" sz="1400" dirty="0">
              <a:latin typeface="Segoe UI" panose="020B0502040204020203" pitchFamily="34" charset="0"/>
              <a:cs typeface="Segoe UI" panose="020B0502040204020203" pitchFamily="34" charset="0"/>
            </a:endParaRPr>
          </a:p>
          <a:p>
            <a:pPr marL="0" indent="0">
              <a:lnSpc>
                <a:spcPct val="120000"/>
              </a:lnSpc>
              <a:spcBef>
                <a:spcPts val="0"/>
              </a:spcBef>
              <a:buNone/>
            </a:pPr>
            <a:endParaRPr lang="en-US" sz="1400" dirty="0">
              <a:latin typeface="Segoe UI" panose="020B0502040204020203" pitchFamily="34" charset="0"/>
              <a:cs typeface="Segoe UI" panose="020B0502040204020203" pitchFamily="34" charset="0"/>
            </a:endParaRPr>
          </a:p>
          <a:p>
            <a:pPr marL="0" indent="0">
              <a:lnSpc>
                <a:spcPct val="120000"/>
              </a:lnSpc>
              <a:spcBef>
                <a:spcPts val="0"/>
              </a:spcBef>
              <a:buNone/>
            </a:pPr>
            <a:endParaRPr lang="en-US" sz="1400" dirty="0">
              <a:latin typeface="Segoe UI" panose="020B0502040204020203" pitchFamily="34" charset="0"/>
              <a:cs typeface="Segoe UI" panose="020B0502040204020203" pitchFamily="34" charset="0"/>
            </a:endParaRPr>
          </a:p>
        </p:txBody>
      </p:sp>
      <p:pic>
        <p:nvPicPr>
          <p:cNvPr id="4" name="Audio 3">
            <a:hlinkClick r:id="" action="ppaction://media"/>
            <a:extLst>
              <a:ext uri="{FF2B5EF4-FFF2-40B4-BE49-F238E27FC236}">
                <a16:creationId xmlns:a16="http://schemas.microsoft.com/office/drawing/2014/main" id="{32F3F3AA-169C-44D6-BE9B-1D339F58586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361864827"/>
      </p:ext>
    </p:extLst>
  </p:cSld>
  <p:clrMapOvr>
    <a:masterClrMapping/>
  </p:clrMapOvr>
  <mc:AlternateContent xmlns:mc="http://schemas.openxmlformats.org/markup-compatibility/2006" xmlns:p14="http://schemas.microsoft.com/office/powerpoint/2010/main">
    <mc:Choice Requires="p14">
      <p:transition spd="slow" p14:dur="2000" advTm="33820"/>
    </mc:Choice>
    <mc:Fallback xmlns="">
      <p:transition spd="slow" advTm="338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6F58BE3F-9070-48FC-8BA1-D14A70DC9ED6}"/>
              </a:ext>
            </a:extLst>
          </p:cNvPr>
          <p:cNvSpPr>
            <a:spLocks noGrp="1"/>
          </p:cNvSpPr>
          <p:nvPr>
            <p:ph type="title"/>
          </p:nvPr>
        </p:nvSpPr>
        <p:spPr>
          <a:xfrm>
            <a:off x="150552" y="333071"/>
            <a:ext cx="4338561" cy="1805553"/>
          </a:xfrm>
        </p:spPr>
        <p:txBody>
          <a:bodyPr>
            <a:normAutofit/>
          </a:bodyPr>
          <a:lstStyle/>
          <a:p>
            <a:pPr algn="r"/>
            <a:r>
              <a:rPr lang="en-US" sz="4000" dirty="0">
                <a:solidFill>
                  <a:schemeClr val="bg1"/>
                </a:solidFill>
                <a:latin typeface="Segoe UI" panose="020B0502040204020203" pitchFamily="34" charset="0"/>
                <a:cs typeface="Segoe UI" panose="020B0502040204020203" pitchFamily="34" charset="0"/>
              </a:rPr>
              <a:t>ICUBA RETIREE DROPBOX</a:t>
            </a:r>
          </a:p>
        </p:txBody>
      </p:sp>
      <p:cxnSp>
        <p:nvCxnSpPr>
          <p:cNvPr id="11" name="Straight Connector 10">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39665" y="685571"/>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2BB7265-D036-419C-9338-4BD9F4D1A809}"/>
              </a:ext>
            </a:extLst>
          </p:cNvPr>
          <p:cNvSpPr>
            <a:spLocks noGrp="1"/>
          </p:cNvSpPr>
          <p:nvPr>
            <p:ph idx="1"/>
          </p:nvPr>
        </p:nvSpPr>
        <p:spPr>
          <a:xfrm>
            <a:off x="1297722" y="2618614"/>
            <a:ext cx="8909533" cy="2941852"/>
          </a:xfrm>
        </p:spPr>
        <p:txBody>
          <a:bodyPr anchor="ctr">
            <a:normAutofit/>
          </a:bodyPr>
          <a:lstStyle/>
          <a:p>
            <a:pPr marL="0" indent="0">
              <a:buNone/>
            </a:pPr>
            <a:r>
              <a:rPr lang="en-US" sz="1800" dirty="0"/>
              <a:t>EARLY RETIREE PLAN INFORMATION</a:t>
            </a:r>
          </a:p>
          <a:p>
            <a:pPr marL="0" indent="0">
              <a:buNone/>
            </a:pPr>
            <a:r>
              <a:rPr lang="en-US" sz="1800" dirty="0">
                <a:hlinkClick r:id="rId4"/>
              </a:rPr>
              <a:t>https://www.dropbox.com/home/Early%20Retiree%20Plan%20Information</a:t>
            </a:r>
            <a:endParaRPr lang="en-US" sz="1800" dirty="0"/>
          </a:p>
          <a:p>
            <a:pPr marL="0" indent="0">
              <a:buNone/>
            </a:pPr>
            <a:endParaRPr lang="en-US" sz="1800" dirty="0"/>
          </a:p>
          <a:p>
            <a:pPr marL="0" indent="0">
              <a:buNone/>
            </a:pPr>
            <a:r>
              <a:rPr lang="en-US" sz="1800" dirty="0"/>
              <a:t>65+RETIREE PLAN INFORMATION</a:t>
            </a:r>
          </a:p>
          <a:p>
            <a:pPr marL="0" indent="0">
              <a:buNone/>
            </a:pPr>
            <a:r>
              <a:rPr lang="en-US" sz="1800" dirty="0">
                <a:hlinkClick r:id="rId5"/>
              </a:rPr>
              <a:t>https://www.dropbox.com/sh/31bozaxxhr88f0m/AADpRk1Q2RQtRXFMqKxy7sYpa?dl=0</a:t>
            </a:r>
            <a:r>
              <a:rPr lang="en-US" sz="1800" dirty="0"/>
              <a:t> </a:t>
            </a:r>
          </a:p>
          <a:p>
            <a:pPr marL="0" indent="0">
              <a:buNone/>
            </a:pPr>
            <a:endParaRPr lang="en-US" sz="1800" dirty="0"/>
          </a:p>
        </p:txBody>
      </p:sp>
      <p:pic>
        <p:nvPicPr>
          <p:cNvPr id="7" name="Picture 6" descr="A picture containing drawing&#10;&#10;Description automatically generated">
            <a:extLst>
              <a:ext uri="{FF2B5EF4-FFF2-40B4-BE49-F238E27FC236}">
                <a16:creationId xmlns:a16="http://schemas.microsoft.com/office/drawing/2014/main" id="{093835B1-44F7-404F-85CE-15056E7B3496}"/>
              </a:ext>
            </a:extLst>
          </p:cNvPr>
          <p:cNvPicPr>
            <a:picLocks noChangeAspect="1"/>
          </p:cNvPicPr>
          <p:nvPr/>
        </p:nvPicPr>
        <p:blipFill rotWithShape="1">
          <a:blip r:embed="rId6">
            <a:extLst>
              <a:ext uri="{28A0092B-C50C-407E-A947-70E740481C1C}">
                <a14:useLocalDpi xmlns:a14="http://schemas.microsoft.com/office/drawing/2010/main" val="0"/>
              </a:ext>
            </a:extLst>
          </a:blip>
          <a:srcRect l="-1" t="-3637" r="1" b="-9861"/>
          <a:stretch/>
        </p:blipFill>
        <p:spPr>
          <a:xfrm>
            <a:off x="8236864" y="241505"/>
            <a:ext cx="2198979" cy="1802531"/>
          </a:xfrm>
          <a:prstGeom prst="rect">
            <a:avLst/>
          </a:prstGeom>
          <a:effectLst>
            <a:softEdge rad="317500"/>
          </a:effectLst>
        </p:spPr>
      </p:pic>
      <p:pic>
        <p:nvPicPr>
          <p:cNvPr id="4" name="Audio 3">
            <a:hlinkClick r:id="" action="ppaction://media"/>
            <a:extLst>
              <a:ext uri="{FF2B5EF4-FFF2-40B4-BE49-F238E27FC236}">
                <a16:creationId xmlns:a16="http://schemas.microsoft.com/office/drawing/2014/main" id="{DFAB101D-FB8A-440B-A874-C764D831E9A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976116048"/>
      </p:ext>
    </p:extLst>
  </p:cSld>
  <p:clrMapOvr>
    <a:masterClrMapping/>
  </p:clrMapOvr>
  <mc:AlternateContent xmlns:mc="http://schemas.openxmlformats.org/markup-compatibility/2006" xmlns:p14="http://schemas.microsoft.com/office/powerpoint/2010/main">
    <mc:Choice Requires="p14">
      <p:transition spd="slow" p14:dur="2000" advTm="24417"/>
    </mc:Choice>
    <mc:Fallback xmlns="">
      <p:transition spd="slow" advTm="244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04152-3F52-4021-8125-CD874CA875DD}"/>
              </a:ext>
            </a:extLst>
          </p:cNvPr>
          <p:cNvSpPr>
            <a:spLocks noGrp="1"/>
          </p:cNvSpPr>
          <p:nvPr>
            <p:ph type="title"/>
          </p:nvPr>
        </p:nvSpPr>
        <p:spPr>
          <a:xfrm>
            <a:off x="1075267" y="4668837"/>
            <a:ext cx="10515600" cy="1325563"/>
          </a:xfrm>
        </p:spPr>
        <p:txBody>
          <a:bodyPr>
            <a:normAutofit fontScale="90000"/>
          </a:bodyPr>
          <a:lstStyle/>
          <a:p>
            <a:pPr algn="ctr"/>
            <a:r>
              <a:rPr lang="en-US" dirty="0">
                <a:latin typeface="Segoe UI" panose="020B0502040204020203" pitchFamily="34" charset="0"/>
                <a:cs typeface="Segoe UI" panose="020B0502040204020203" pitchFamily="34" charset="0"/>
              </a:rPr>
              <a:t>THANK YOU, AND HAPPY RETIREMENT!</a:t>
            </a:r>
            <a:br>
              <a:rPr lang="en-US" dirty="0">
                <a:latin typeface="Segoe UI" panose="020B0502040204020203" pitchFamily="34" charset="0"/>
                <a:cs typeface="Segoe UI" panose="020B0502040204020203" pitchFamily="34" charset="0"/>
              </a:rPr>
            </a:br>
            <a:br>
              <a:rPr lang="en-US" dirty="0">
                <a:latin typeface="Segoe UI" panose="020B0502040204020203" pitchFamily="34" charset="0"/>
                <a:cs typeface="Segoe UI" panose="020B0502040204020203" pitchFamily="34" charset="0"/>
              </a:rPr>
            </a:br>
            <a:r>
              <a:rPr lang="en-US" sz="1800" i="1" dirty="0">
                <a:latin typeface="Segoe UI" panose="020B0502040204020203" pitchFamily="34" charset="0"/>
                <a:cs typeface="Segoe UI" panose="020B0502040204020203" pitchFamily="34" charset="0"/>
              </a:rPr>
              <a:t>Additional Plan information can be found in the ICUBA Retiree Dropbox</a:t>
            </a:r>
          </a:p>
        </p:txBody>
      </p:sp>
      <p:pic>
        <p:nvPicPr>
          <p:cNvPr id="5" name="Picture 4">
            <a:extLst>
              <a:ext uri="{FF2B5EF4-FFF2-40B4-BE49-F238E27FC236}">
                <a16:creationId xmlns:a16="http://schemas.microsoft.com/office/drawing/2014/main" id="{5023CD2B-47F9-4023-A163-5CB940CA0432}"/>
              </a:ext>
            </a:extLst>
          </p:cNvPr>
          <p:cNvPicPr>
            <a:picLocks noChangeAspect="1"/>
          </p:cNvPicPr>
          <p:nvPr/>
        </p:nvPicPr>
        <p:blipFill rotWithShape="1">
          <a:blip r:embed="rId2">
            <a:extLst>
              <a:ext uri="{28A0092B-C50C-407E-A947-70E740481C1C}">
                <a14:useLocalDpi xmlns:a14="http://schemas.microsoft.com/office/drawing/2010/main" val="0"/>
              </a:ext>
            </a:extLst>
          </a:blip>
          <a:srcRect t="10875" b="12225"/>
          <a:stretch/>
        </p:blipFill>
        <p:spPr>
          <a:xfrm>
            <a:off x="3107299" y="897467"/>
            <a:ext cx="5977402" cy="3321052"/>
          </a:xfrm>
          <a:prstGeom prst="rect">
            <a:avLst/>
          </a:prstGeom>
        </p:spPr>
      </p:pic>
    </p:spTree>
    <p:extLst>
      <p:ext uri="{BB962C8B-B14F-4D97-AF65-F5344CB8AC3E}">
        <p14:creationId xmlns:p14="http://schemas.microsoft.com/office/powerpoint/2010/main" val="1641773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223DC1-A0C9-40DD-9E5D-61BD7B443DD9}"/>
              </a:ext>
            </a:extLst>
          </p:cNvPr>
          <p:cNvSpPr>
            <a:spLocks noGrp="1"/>
          </p:cNvSpPr>
          <p:nvPr>
            <p:ph type="title"/>
          </p:nvPr>
        </p:nvSpPr>
        <p:spPr>
          <a:xfrm>
            <a:off x="838200" y="365760"/>
            <a:ext cx="10515600" cy="1325563"/>
          </a:xfrm>
        </p:spPr>
        <p:txBody>
          <a:bodyPr vert="horz" lIns="91440" tIns="45720" rIns="91440" bIns="45720" rtlCol="0" anchor="ctr">
            <a:normAutofit/>
          </a:bodyPr>
          <a:lstStyle/>
          <a:p>
            <a:r>
              <a:rPr lang="en-US" dirty="0">
                <a:solidFill>
                  <a:schemeClr val="bg1"/>
                </a:solidFill>
                <a:latin typeface="Segoe UI" panose="020B0502040204020203" pitchFamily="34" charset="0"/>
                <a:cs typeface="Segoe UI" panose="020B0502040204020203" pitchFamily="34" charset="0"/>
              </a:rPr>
              <a:t>RETIREE ENROLLMENT </a:t>
            </a:r>
            <a:r>
              <a:rPr lang="en-US" b="1" i="1" dirty="0">
                <a:solidFill>
                  <a:schemeClr val="accent1"/>
                </a:solidFill>
                <a:latin typeface="Segoe UI" panose="020B0502040204020203" pitchFamily="34" charset="0"/>
                <a:cs typeface="Segoe UI" panose="020B0502040204020203" pitchFamily="34" charset="0"/>
              </a:rPr>
              <a:t>OPTIONS</a:t>
            </a:r>
          </a:p>
        </p:txBody>
      </p:sp>
      <p:sp>
        <p:nvSpPr>
          <p:cNvPr id="8" name="TextBox 7">
            <a:extLst>
              <a:ext uri="{FF2B5EF4-FFF2-40B4-BE49-F238E27FC236}">
                <a16:creationId xmlns:a16="http://schemas.microsoft.com/office/drawing/2014/main" id="{2DE61A11-60A6-40E2-8EF7-E9D57AA0A8D6}"/>
              </a:ext>
            </a:extLst>
          </p:cNvPr>
          <p:cNvSpPr txBox="1"/>
          <p:nvPr/>
        </p:nvSpPr>
        <p:spPr>
          <a:xfrm>
            <a:off x="838200" y="2842945"/>
            <a:ext cx="4897115" cy="2485592"/>
          </a:xfrm>
          <a:prstGeom prst="rect">
            <a:avLst/>
          </a:prstGeom>
        </p:spPr>
        <p:txBody>
          <a:bodyPr vert="horz" lIns="91440" tIns="45720" rIns="91440" bIns="45720" rtlCol="0">
            <a:normAutofit fontScale="92500"/>
          </a:bodyPr>
          <a:lstStyle/>
          <a:p>
            <a:pPr marR="0" lvl="0" fontAlgn="auto">
              <a:lnSpc>
                <a:spcPct val="150000"/>
              </a:lnSpc>
              <a:spcAft>
                <a:spcPts val="600"/>
              </a:spcAft>
              <a:buClrTx/>
              <a:buSzTx/>
              <a:tabLst/>
              <a:defRPr/>
            </a:pPr>
            <a:r>
              <a:rPr kumimoji="0" lang="en-US" sz="2800" b="0" i="0" u="sng" strike="noStrike" cap="none" spc="0" normalizeH="0" baseline="0" noProof="0" dirty="0">
                <a:ln>
                  <a:noFill/>
                </a:ln>
                <a:effectLst/>
                <a:uLnTx/>
                <a:uFillTx/>
                <a:latin typeface="Segoe UI" panose="020B0502040204020203" pitchFamily="34" charset="0"/>
                <a:cs typeface="Segoe UI" panose="020B0502040204020203" pitchFamily="34" charset="0"/>
              </a:rPr>
              <a:t>EARLY RETIREES</a:t>
            </a:r>
          </a:p>
          <a:p>
            <a:pPr marR="0" lvl="0" fontAlgn="auto">
              <a:lnSpc>
                <a:spcPct val="150000"/>
              </a:lnSpc>
              <a:spcAft>
                <a:spcPts val="0"/>
              </a:spcAft>
              <a:buClrTx/>
              <a:buSzTx/>
              <a:tabLst/>
              <a:defRPr/>
            </a:pPr>
            <a:r>
              <a:rPr kumimoji="0" lang="en-US" b="0" i="0" u="none" strike="noStrike" cap="none" spc="0" normalizeH="0" baseline="0" noProof="0" dirty="0">
                <a:ln>
                  <a:noFill/>
                </a:ln>
                <a:effectLst/>
                <a:uLnTx/>
                <a:uFillTx/>
                <a:latin typeface="Segoe UI" panose="020B0502040204020203" pitchFamily="34" charset="0"/>
                <a:cs typeface="Segoe UI" panose="020B0502040204020203" pitchFamily="34" charset="0"/>
              </a:rPr>
              <a:t>Retirees under the age of 65 will be offered, during their </a:t>
            </a:r>
            <a:r>
              <a:rPr kumimoji="0" lang="en-US" b="0" i="1" u="sng" strike="noStrike" cap="none" spc="0" normalizeH="0" baseline="0" noProof="0" dirty="0">
                <a:ln>
                  <a:noFill/>
                </a:ln>
                <a:effectLst/>
                <a:uLnTx/>
                <a:uFillTx/>
                <a:latin typeface="Segoe UI" panose="020B0502040204020203" pitchFamily="34" charset="0"/>
                <a:cs typeface="Segoe UI" panose="020B0502040204020203" pitchFamily="34" charset="0"/>
              </a:rPr>
              <a:t>initial</a:t>
            </a:r>
            <a:r>
              <a:rPr kumimoji="0" lang="en-US" b="0" i="0" u="none" strike="noStrike" cap="none" spc="0" normalizeH="0" baseline="0" noProof="0" dirty="0">
                <a:ln>
                  <a:noFill/>
                </a:ln>
                <a:effectLst/>
                <a:uLnTx/>
                <a:uFillTx/>
                <a:latin typeface="Segoe UI" panose="020B0502040204020203" pitchFamily="34" charset="0"/>
                <a:cs typeface="Segoe UI" panose="020B0502040204020203" pitchFamily="34" charset="0"/>
              </a:rPr>
              <a:t> retire enrollment to continue the same benefits, he/she was enrolled in directly proceeding their retirement. </a:t>
            </a:r>
          </a:p>
          <a:p>
            <a:pPr marR="0" lvl="0" fontAlgn="auto">
              <a:lnSpc>
                <a:spcPct val="90000"/>
              </a:lnSpc>
              <a:spcBef>
                <a:spcPts val="1000"/>
              </a:spcBef>
              <a:spcAft>
                <a:spcPts val="0"/>
              </a:spcAft>
              <a:buClrTx/>
              <a:buSzTx/>
              <a:tabLst/>
              <a:defRPr/>
            </a:pPr>
            <a:endParaRPr kumimoji="0" lang="en-US" sz="800" b="0" i="1" u="none" strike="noStrike" cap="none" spc="0" normalizeH="0" baseline="0" noProof="0" dirty="0">
              <a:ln>
                <a:noFill/>
              </a:ln>
              <a:effectLst/>
              <a:uLnTx/>
              <a:uFillTx/>
            </a:endParaRPr>
          </a:p>
          <a:p>
            <a:pPr marR="0" lvl="0" fontAlgn="auto">
              <a:lnSpc>
                <a:spcPct val="90000"/>
              </a:lnSpc>
              <a:spcBef>
                <a:spcPts val="1000"/>
              </a:spcBef>
              <a:spcAft>
                <a:spcPts val="600"/>
              </a:spcAft>
              <a:buClrTx/>
              <a:buSzTx/>
              <a:tabLst/>
              <a:defRPr/>
            </a:pPr>
            <a:endParaRPr kumimoji="0" lang="en-US" sz="600" b="0" i="0" u="none" strike="noStrike" cap="none" spc="0" normalizeH="0" baseline="0" noProof="0" dirty="0">
              <a:ln>
                <a:noFill/>
              </a:ln>
              <a:effectLst/>
              <a:uLnTx/>
              <a:uFillTx/>
            </a:endParaRPr>
          </a:p>
        </p:txBody>
      </p:sp>
      <p:sp>
        <p:nvSpPr>
          <p:cNvPr id="9" name="TextBox 8">
            <a:extLst>
              <a:ext uri="{FF2B5EF4-FFF2-40B4-BE49-F238E27FC236}">
                <a16:creationId xmlns:a16="http://schemas.microsoft.com/office/drawing/2014/main" id="{38F59171-3D84-44FD-9242-AE1DB9C1494C}"/>
              </a:ext>
            </a:extLst>
          </p:cNvPr>
          <p:cNvSpPr txBox="1"/>
          <p:nvPr/>
        </p:nvSpPr>
        <p:spPr>
          <a:xfrm>
            <a:off x="6456687" y="2842945"/>
            <a:ext cx="5072706" cy="2631367"/>
          </a:xfrm>
          <a:prstGeom prst="rect">
            <a:avLst/>
          </a:prstGeom>
          <a:noFill/>
        </p:spPr>
        <p:txBody>
          <a:bodyPr vert="horz" lIns="91440" tIns="45720" rIns="91440" bIns="45720" rtlCol="0">
            <a:normAutofit fontScale="92500"/>
          </a:bodyPr>
          <a:lstStyle/>
          <a:p>
            <a:pPr marR="0" lvl="0" fontAlgn="auto">
              <a:lnSpc>
                <a:spcPct val="90000"/>
              </a:lnSpc>
              <a:spcBef>
                <a:spcPts val="1000"/>
              </a:spcBef>
              <a:spcAft>
                <a:spcPts val="600"/>
              </a:spcAft>
              <a:buClrTx/>
              <a:buSzTx/>
              <a:tabLst/>
              <a:defRPr/>
            </a:pPr>
            <a:r>
              <a:rPr kumimoji="0" lang="en-US" sz="2800" b="0" i="0" u="sng" strike="noStrike" kern="1200" cap="none" spc="0" normalizeH="0" baseline="0" noProof="0" dirty="0">
                <a:ln>
                  <a:noFill/>
                </a:ln>
                <a:effectLst/>
                <a:uLnTx/>
                <a:uFillTx/>
                <a:latin typeface="+mn-lt"/>
                <a:ea typeface="+mn-ea"/>
                <a:cs typeface="+mn-cs"/>
              </a:rPr>
              <a:t>OVER 65 RETIREES</a:t>
            </a:r>
          </a:p>
          <a:p>
            <a:pPr marR="0" lvl="0" fontAlgn="auto">
              <a:lnSpc>
                <a:spcPct val="150000"/>
              </a:lnSpc>
              <a:spcAft>
                <a:spcPts val="0"/>
              </a:spcAft>
              <a:buClrTx/>
              <a:buSzTx/>
              <a:tabLst/>
              <a:defRPr/>
            </a:pPr>
            <a:r>
              <a:rPr kumimoji="0" lang="en-US" b="0" i="0" u="none" strike="noStrike" kern="1200" cap="none" spc="0" normalizeH="0" baseline="0" noProof="0" dirty="0">
                <a:ln>
                  <a:noFill/>
                </a:ln>
                <a:effectLst/>
                <a:uLnTx/>
                <a:uFillTx/>
                <a:latin typeface="+mn-lt"/>
                <a:ea typeface="+mn-ea"/>
                <a:cs typeface="+mn-cs"/>
              </a:rPr>
              <a:t>Retirees who are age 65 and over will be offered, during their </a:t>
            </a:r>
            <a:r>
              <a:rPr kumimoji="0" lang="en-US" b="0" i="1" u="sng" strike="noStrike" kern="1200" cap="none" spc="0" normalizeH="0" baseline="0" noProof="0" dirty="0">
                <a:ln>
                  <a:noFill/>
                </a:ln>
                <a:effectLst/>
                <a:uLnTx/>
                <a:uFillTx/>
                <a:latin typeface="+mn-lt"/>
                <a:ea typeface="+mn-ea"/>
                <a:cs typeface="+mn-cs"/>
              </a:rPr>
              <a:t>initial</a:t>
            </a:r>
            <a:r>
              <a:rPr kumimoji="0" lang="en-US" b="0" i="0" u="none" strike="noStrike" kern="1200" cap="none" spc="0" normalizeH="0" baseline="0" noProof="0" dirty="0">
                <a:ln>
                  <a:noFill/>
                </a:ln>
                <a:effectLst/>
                <a:uLnTx/>
                <a:uFillTx/>
                <a:latin typeface="+mn-lt"/>
                <a:ea typeface="+mn-ea"/>
                <a:cs typeface="+mn-cs"/>
              </a:rPr>
              <a:t> retiree enrollment a choice between the Retiree Medicare Supplemental plan or to continue to be enrolled in the same benefits, he/she was enrolled in directly proceeding their retirement.</a:t>
            </a:r>
          </a:p>
          <a:p>
            <a:pPr marR="0" lvl="0" fontAlgn="auto">
              <a:lnSpc>
                <a:spcPct val="90000"/>
              </a:lnSpc>
              <a:spcBef>
                <a:spcPts val="1000"/>
              </a:spcBef>
              <a:spcAft>
                <a:spcPts val="600"/>
              </a:spcAft>
              <a:buClrTx/>
              <a:buSzTx/>
              <a:tabLst/>
              <a:defRPr/>
            </a:pPr>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861731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2377681A-D2F4-4969-A771-61E05DBB3052}"/>
              </a:ext>
            </a:extLst>
          </p:cNvPr>
          <p:cNvSpPr txBox="1">
            <a:spLocks/>
          </p:cNvSpPr>
          <p:nvPr/>
        </p:nvSpPr>
        <p:spPr>
          <a:xfrm>
            <a:off x="629040" y="287448"/>
            <a:ext cx="8064793" cy="1259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spcAft>
                <a:spcPts val="600"/>
              </a:spcAft>
              <a:defRPr/>
            </a:pPr>
            <a:r>
              <a:rPr lang="en-US" dirty="0">
                <a:solidFill>
                  <a:srgbClr val="FFFFFF"/>
                </a:solidFill>
                <a:latin typeface="Segoe UI" panose="020B0502040204020203" pitchFamily="34" charset="0"/>
                <a:cs typeface="Segoe UI" panose="020B0502040204020203" pitchFamily="34" charset="0"/>
              </a:rPr>
              <a:t>ENROLLING AS A RETIREE</a:t>
            </a:r>
          </a:p>
        </p:txBody>
      </p:sp>
      <p:sp>
        <p:nvSpPr>
          <p:cNvPr id="8" name="TextBox 7">
            <a:extLst>
              <a:ext uri="{FF2B5EF4-FFF2-40B4-BE49-F238E27FC236}">
                <a16:creationId xmlns:a16="http://schemas.microsoft.com/office/drawing/2014/main" id="{26299276-1DE6-4BDE-9F12-448D0E950150}"/>
              </a:ext>
            </a:extLst>
          </p:cNvPr>
          <p:cNvSpPr txBox="1"/>
          <p:nvPr/>
        </p:nvSpPr>
        <p:spPr>
          <a:xfrm>
            <a:off x="629040" y="1834893"/>
            <a:ext cx="11059377" cy="408075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To enroll in </a:t>
            </a:r>
            <a:r>
              <a:rPr kumimoji="0" lang="en-US" sz="1600" b="0" i="1"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benefits </a:t>
            </a:r>
            <a:r>
              <a:rPr kumimoji="0" lang="en-US" sz="16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as a Retiree, you must complete and return an enrollment form or make your benefit elections:</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4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chemeClr val="accent1"/>
              </a:solidFill>
              <a:effectLst/>
              <a:uLnTx/>
              <a:uFillTx/>
              <a:latin typeface="Segoe UI" panose="020B0502040204020203" pitchFamily="34" charset="0"/>
              <a:ea typeface="+mn-ea"/>
              <a:cs typeface="Segoe UI" panose="020B0502040204020203" pitchFamily="34" charset="0"/>
            </a:endParaRPr>
          </a:p>
          <a:p>
            <a:pPr marL="0" marR="0" lvl="1" indent="0" algn="l" defTabSz="914400" rtl="0" eaLnBrk="1" fontAlgn="auto" latinLnBrk="0" hangingPunct="1">
              <a:lnSpc>
                <a:spcPct val="90000"/>
              </a:lnSpc>
              <a:spcBef>
                <a:spcPts val="0"/>
              </a:spcBef>
              <a:spcAft>
                <a:spcPts val="600"/>
              </a:spcAft>
              <a:buClrTx/>
              <a:buSzTx/>
              <a:buFontTx/>
              <a:buNone/>
              <a:tabLst/>
              <a:defRPr/>
            </a:pPr>
            <a:r>
              <a:rPr kumimoji="0" lang="en-US" sz="1600" b="1" i="1" u="sng" strike="noStrike" kern="1200" cap="none" spc="0" normalizeH="0" baseline="0" noProof="0" dirty="0">
                <a:ln>
                  <a:noFill/>
                </a:ln>
                <a:solidFill>
                  <a:schemeClr val="accent1"/>
                </a:solidFill>
                <a:effectLst/>
                <a:uLnTx/>
                <a:uFillTx/>
                <a:latin typeface="Segoe UI" panose="020B0502040204020203" pitchFamily="34" charset="0"/>
                <a:ea typeface="+mn-ea"/>
                <a:cs typeface="Segoe UI" panose="020B0502040204020203" pitchFamily="34" charset="0"/>
              </a:rPr>
              <a:t>Within 30 days of retirement</a:t>
            </a:r>
            <a:r>
              <a:rPr kumimoji="0" lang="en-US" sz="1400" b="1" i="0" u="none" strike="noStrike" kern="1200" cap="none" spc="0" normalizeH="0" baseline="0" noProof="0" dirty="0">
                <a:ln>
                  <a:noFill/>
                </a:ln>
                <a:solidFill>
                  <a:schemeClr val="accent1"/>
                </a:solidFill>
                <a:effectLst/>
                <a:uLnTx/>
                <a:uFillTx/>
                <a:latin typeface="Segoe UI" panose="020B0502040204020203" pitchFamily="34" charset="0"/>
                <a:ea typeface="+mn-ea"/>
                <a:cs typeface="Segoe UI" panose="020B0502040204020203" pitchFamily="34" charset="0"/>
              </a:rPr>
              <a:t> </a:t>
            </a:r>
            <a:r>
              <a:rPr kumimoji="0" lang="en-US" sz="14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and becoming eligible for Retiree benefits. If you do not enroll within the 30-day enrollment period, you will permanently forfeit your eligibility for all Retiree insurance coverage.</a:t>
            </a:r>
          </a:p>
          <a:p>
            <a:pPr marL="0" marR="0" lvl="1" indent="0" algn="l" defTabSz="914400" rtl="0" eaLnBrk="1" fontAlgn="auto" latinLnBrk="0" hangingPunct="1">
              <a:lnSpc>
                <a:spcPct val="90000"/>
              </a:lnSpc>
              <a:spcBef>
                <a:spcPts val="0"/>
              </a:spcBef>
              <a:spcAft>
                <a:spcPts val="600"/>
              </a:spcAft>
              <a:buClrTx/>
              <a:buSzTx/>
              <a:buFontTx/>
              <a:buNone/>
              <a:tabLst/>
              <a:defRPr/>
            </a:pPr>
            <a:endParaRPr kumimoji="0" lang="en-US" sz="14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endParaRPr>
          </a:p>
          <a:p>
            <a:pPr marL="0" marR="0" lvl="1" indent="0" algn="l" defTabSz="914400" rtl="0" eaLnBrk="1" fontAlgn="auto" latinLnBrk="0" hangingPunct="1">
              <a:lnSpc>
                <a:spcPct val="90000"/>
              </a:lnSpc>
              <a:spcBef>
                <a:spcPts val="0"/>
              </a:spcBef>
              <a:spcAft>
                <a:spcPts val="600"/>
              </a:spcAft>
              <a:buClrTx/>
              <a:buSzTx/>
              <a:buFontTx/>
              <a:buNone/>
              <a:tabLst/>
              <a:defRPr/>
            </a:pPr>
            <a:r>
              <a:rPr kumimoji="0" lang="en-US" sz="1600" b="1" i="1" u="sng" strike="noStrike" kern="1200" cap="none" spc="0" normalizeH="0" baseline="0" noProof="0" dirty="0">
                <a:ln>
                  <a:noFill/>
                </a:ln>
                <a:solidFill>
                  <a:schemeClr val="accent1"/>
                </a:solidFill>
                <a:effectLst/>
                <a:uLnTx/>
                <a:uFillTx/>
                <a:latin typeface="Segoe UI" panose="020B0502040204020203" pitchFamily="34" charset="0"/>
                <a:ea typeface="+mn-ea"/>
                <a:cs typeface="Segoe UI" panose="020B0502040204020203" pitchFamily="34" charset="0"/>
              </a:rPr>
              <a:t>During annual enrollment </a:t>
            </a:r>
            <a:r>
              <a:rPr kumimoji="0" lang="en-US" sz="14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by the stated deadline. If you do not make any benefit changes, you will automatically be enrolled in your current benefit elections or to the stated default coverage if your existing plan(s) is/are changing.</a:t>
            </a:r>
          </a:p>
          <a:p>
            <a:pPr marL="0" marR="0" lvl="1" indent="0" algn="l" defTabSz="914400" rtl="0" eaLnBrk="1" fontAlgn="auto" latinLnBrk="0" hangingPunct="1">
              <a:lnSpc>
                <a:spcPct val="90000"/>
              </a:lnSpc>
              <a:spcBef>
                <a:spcPts val="0"/>
              </a:spcBef>
              <a:spcAft>
                <a:spcPts val="600"/>
              </a:spcAft>
              <a:buClrTx/>
              <a:buSzTx/>
              <a:buFontTx/>
              <a:buNone/>
              <a:tabLst/>
              <a:defRPr/>
            </a:pPr>
            <a:endParaRPr kumimoji="0" lang="en-US" sz="1600" b="0" i="0" u="none" strike="noStrike" kern="1200" cap="none" spc="0" normalizeH="0" baseline="0" noProof="0" dirty="0">
              <a:ln>
                <a:noFill/>
              </a:ln>
              <a:solidFill>
                <a:schemeClr val="accent1"/>
              </a:solidFill>
              <a:effectLst/>
              <a:uLnTx/>
              <a:uFillTx/>
              <a:latin typeface="Segoe UI" panose="020B0502040204020203" pitchFamily="34" charset="0"/>
              <a:ea typeface="+mn-ea"/>
              <a:cs typeface="Segoe UI" panose="020B0502040204020203" pitchFamily="34" charset="0"/>
            </a:endParaRPr>
          </a:p>
          <a:p>
            <a:pPr marL="0" marR="0" lvl="1" indent="0" algn="l" defTabSz="914400" rtl="0" eaLnBrk="1" fontAlgn="auto" latinLnBrk="0" hangingPunct="1">
              <a:lnSpc>
                <a:spcPct val="90000"/>
              </a:lnSpc>
              <a:spcBef>
                <a:spcPts val="0"/>
              </a:spcBef>
              <a:spcAft>
                <a:spcPts val="600"/>
              </a:spcAft>
              <a:buClrTx/>
              <a:buSzTx/>
              <a:buFontTx/>
              <a:buNone/>
              <a:tabLst/>
              <a:defRPr/>
            </a:pPr>
            <a:r>
              <a:rPr kumimoji="0" lang="en-US" sz="1600" b="1" i="1" u="sng" strike="noStrike" kern="1200" cap="none" spc="0" normalizeH="0" baseline="0" noProof="0" dirty="0">
                <a:ln>
                  <a:noFill/>
                </a:ln>
                <a:solidFill>
                  <a:schemeClr val="accent1"/>
                </a:solidFill>
                <a:effectLst/>
                <a:uLnTx/>
                <a:uFillTx/>
                <a:latin typeface="Segoe UI" panose="020B0502040204020203" pitchFamily="34" charset="0"/>
                <a:ea typeface="+mn-ea"/>
                <a:cs typeface="Segoe UI" panose="020B0502040204020203" pitchFamily="34" charset="0"/>
              </a:rPr>
              <a:t>When you have a mid-year qualifying event </a:t>
            </a:r>
            <a:r>
              <a:rPr kumimoji="0" lang="en-US" sz="14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(marriage, birth or adoption of a child, loss or gain of eligibility for other health insurance coverage - voluntarily canceling other health insurance does not constitute loss of eligibility) and want to make an allowed mid-year change in benefit elections. This change must be made within 30 days of the event. Documentation to support the change will be required. </a:t>
            </a:r>
            <a:r>
              <a:rPr kumimoji="0" lang="en-US" sz="1400" b="1" i="1" u="sng" strike="noStrike" kern="1200" cap="none" spc="0" normalizeH="0" baseline="0" noProof="0" dirty="0">
                <a:ln>
                  <a:noFill/>
                </a:ln>
                <a:solidFill>
                  <a:schemeClr val="accent1"/>
                </a:solidFill>
                <a:effectLst/>
                <a:uLnTx/>
                <a:uFillTx/>
                <a:latin typeface="Segoe UI" panose="020B0502040204020203" pitchFamily="34" charset="0"/>
                <a:ea typeface="+mn-ea"/>
                <a:cs typeface="Segoe UI" panose="020B0502040204020203" pitchFamily="34" charset="0"/>
              </a:rPr>
              <a:t>No Exceptions</a:t>
            </a:r>
          </a:p>
        </p:txBody>
      </p:sp>
    </p:spTree>
    <p:extLst>
      <p:ext uri="{BB962C8B-B14F-4D97-AF65-F5344CB8AC3E}">
        <p14:creationId xmlns:p14="http://schemas.microsoft.com/office/powerpoint/2010/main" val="1165914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2377681A-D2F4-4969-A771-61E05DBB3052}"/>
              </a:ext>
            </a:extLst>
          </p:cNvPr>
          <p:cNvSpPr txBox="1">
            <a:spLocks/>
          </p:cNvSpPr>
          <p:nvPr/>
        </p:nvSpPr>
        <p:spPr>
          <a:xfrm>
            <a:off x="629040" y="287448"/>
            <a:ext cx="8064793" cy="125999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FFFF"/>
                </a:solidFill>
                <a:latin typeface="Segoe UI" panose="020B0502040204020203" pitchFamily="34" charset="0"/>
                <a:cs typeface="Segoe UI" panose="020B0502040204020203" pitchFamily="34" charset="0"/>
              </a:rPr>
              <a:t>ICUBA RETIREE PLANS vs. </a:t>
            </a:r>
            <a:r>
              <a:rPr lang="en-US" i="1" dirty="0">
                <a:solidFill>
                  <a:schemeClr val="accent1"/>
                </a:solidFill>
                <a:latin typeface="Segoe UI" panose="020B0502040204020203" pitchFamily="34" charset="0"/>
                <a:cs typeface="Segoe UI" panose="020B0502040204020203" pitchFamily="34" charset="0"/>
              </a:rPr>
              <a:t>COBRA</a:t>
            </a:r>
          </a:p>
        </p:txBody>
      </p:sp>
      <p:sp>
        <p:nvSpPr>
          <p:cNvPr id="10" name="Content Placeholder 4">
            <a:extLst>
              <a:ext uri="{FF2B5EF4-FFF2-40B4-BE49-F238E27FC236}">
                <a16:creationId xmlns:a16="http://schemas.microsoft.com/office/drawing/2014/main" id="{44240639-C044-4DBF-B5DE-9359C0E5B919}"/>
              </a:ext>
            </a:extLst>
          </p:cNvPr>
          <p:cNvSpPr txBox="1">
            <a:spLocks/>
          </p:cNvSpPr>
          <p:nvPr/>
        </p:nvSpPr>
        <p:spPr>
          <a:xfrm>
            <a:off x="943643" y="2026265"/>
            <a:ext cx="8584671" cy="23941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sng"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ICUBA RETIREE MEDICAL PLANS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You do not pay an administration fee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Your coverage will continue until you cancel it (or your coverage is cancelled for non-payment of premiums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You will have the option of enrolling in the Medicare Supplemental plan when you turn 65</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No payment fee for monthly premiums paid by credit card or EFT.</a:t>
            </a:r>
          </a:p>
        </p:txBody>
      </p:sp>
      <p:sp>
        <p:nvSpPr>
          <p:cNvPr id="11" name="Content Placeholder 6">
            <a:extLst>
              <a:ext uri="{FF2B5EF4-FFF2-40B4-BE49-F238E27FC236}">
                <a16:creationId xmlns:a16="http://schemas.microsoft.com/office/drawing/2014/main" id="{7AE0FEC4-AC20-49B9-8297-7A45789EA930}"/>
              </a:ext>
            </a:extLst>
          </p:cNvPr>
          <p:cNvSpPr txBox="1">
            <a:spLocks/>
          </p:cNvSpPr>
          <p:nvPr/>
        </p:nvSpPr>
        <p:spPr>
          <a:xfrm>
            <a:off x="943643" y="4191575"/>
            <a:ext cx="7995859" cy="2394173"/>
          </a:xfrm>
          <a:prstGeom prst="rect">
            <a:avLst/>
          </a:prstGeom>
        </p:spPr>
        <p:txBody>
          <a:bodyPr vert="horz" lIns="91440" tIns="45720" rIns="91440" bIns="45720" rtlCol="0" anchor="ct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500" b="0" i="0" u="none" strike="noStrike" kern="1200" cap="none" spc="0" normalizeH="0" baseline="0" noProof="0" dirty="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sng"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COBRA</a:t>
            </a:r>
          </a:p>
          <a:p>
            <a:pPr marL="228600" marR="0" lvl="0" indent="-228600" algn="l" defTabSz="914400" rtl="0" eaLnBrk="1" fontAlgn="auto" latinLnBrk="0" hangingPunct="1">
              <a:lnSpc>
                <a:spcPct val="16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A 2% administration fee is added to you COBRA premium each month.</a:t>
            </a:r>
          </a:p>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Your coverage ends after 18 months</a:t>
            </a:r>
          </a:p>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You will not have the option to enroll in any other plans once you are enrolled in COBRA you forfeited the right to any of your retiree benefits.</a:t>
            </a:r>
          </a:p>
          <a:p>
            <a:pPr marL="228600" marR="0" lvl="0" indent="-228600" algn="l" defTabSz="914400" rtl="0" eaLnBrk="1" fontAlgn="auto" latinLnBrk="0" hangingPunct="1">
              <a:lnSpc>
                <a:spcPct val="16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There is a payment fee if you make COBRA payments by credit card or EFT.</a:t>
            </a:r>
          </a:p>
        </p:txBody>
      </p:sp>
    </p:spTree>
    <p:extLst>
      <p:ext uri="{BB962C8B-B14F-4D97-AF65-F5344CB8AC3E}">
        <p14:creationId xmlns:p14="http://schemas.microsoft.com/office/powerpoint/2010/main" val="847261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lide Number Placeholder 48"/>
          <p:cNvSpPr>
            <a:spLocks noGrp="1"/>
          </p:cNvSpPr>
          <p:nvPr>
            <p:ph type="sldNum" sz="quarter" idx="12"/>
          </p:nvPr>
        </p:nvSpPr>
        <p:spPr>
          <a:xfrm>
            <a:off x="8645869" y="638210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39B1FA-81F2-4940-9AF3-5EAFB5D6669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51" name="Group 50"/>
          <p:cNvGrpSpPr/>
          <p:nvPr/>
        </p:nvGrpSpPr>
        <p:grpSpPr>
          <a:xfrm>
            <a:off x="5372653" y="176459"/>
            <a:ext cx="6546431" cy="4830446"/>
            <a:chOff x="4253314" y="210377"/>
            <a:chExt cx="7136199" cy="5205735"/>
          </a:xfrm>
        </p:grpSpPr>
        <p:grpSp>
          <p:nvGrpSpPr>
            <p:cNvPr id="48" name="Group 47"/>
            <p:cNvGrpSpPr/>
            <p:nvPr/>
          </p:nvGrpSpPr>
          <p:grpSpPr>
            <a:xfrm>
              <a:off x="4253314" y="210377"/>
              <a:ext cx="7136199" cy="5205735"/>
              <a:chOff x="4253314" y="210377"/>
              <a:chExt cx="7136199" cy="5205735"/>
            </a:xfrm>
          </p:grpSpPr>
          <p:grpSp>
            <p:nvGrpSpPr>
              <p:cNvPr id="12" name="Group 11"/>
              <p:cNvGrpSpPr/>
              <p:nvPr/>
            </p:nvGrpSpPr>
            <p:grpSpPr>
              <a:xfrm>
                <a:off x="4253314" y="210377"/>
                <a:ext cx="7136199" cy="5205735"/>
                <a:chOff x="-49361" y="35969"/>
                <a:chExt cx="6096000" cy="4064000"/>
              </a:xfrm>
            </p:grpSpPr>
            <p:graphicFrame>
              <p:nvGraphicFramePr>
                <p:cNvPr id="11" name="Diagram 10"/>
                <p:cNvGraphicFramePr/>
                <p:nvPr/>
              </p:nvGraphicFramePr>
              <p:xfrm>
                <a:off x="-49361" y="35969"/>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Picture 4" descr="http://www.communityplans.net/portals/0/Vendors/OPTUMlog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57217" y="1890006"/>
                  <a:ext cx="1503734" cy="548274"/>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31111" y="3287591"/>
                <a:ext cx="2245872" cy="1470025"/>
              </a:xfrm>
              <a:prstGeom prst="rect">
                <a:avLst/>
              </a:prstGeom>
            </p:spPr>
          </p:pic>
        </p:grpSp>
        <p:pic>
          <p:nvPicPr>
            <p:cNvPr id="50" name="Picture 2" descr="Image result for purple aetna"/>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48914" y="1190188"/>
              <a:ext cx="1776220" cy="486629"/>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Audio 5">
            <a:hlinkClick r:id="" action="ppaction://media"/>
            <a:extLst>
              <a:ext uri="{FF2B5EF4-FFF2-40B4-BE49-F238E27FC236}">
                <a16:creationId xmlns:a16="http://schemas.microsoft.com/office/drawing/2014/main" id="{8C8E561C-28A2-487B-801D-79BCBEF67C22}"/>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1430000" y="6096000"/>
            <a:ext cx="609600" cy="609600"/>
          </a:xfrm>
          <a:prstGeom prst="rect">
            <a:avLst/>
          </a:prstGeom>
        </p:spPr>
      </p:pic>
      <p:sp>
        <p:nvSpPr>
          <p:cNvPr id="5" name="Title 4"/>
          <p:cNvSpPr>
            <a:spLocks noGrp="1"/>
          </p:cNvSpPr>
          <p:nvPr>
            <p:ph type="ctrTitle"/>
          </p:nvPr>
        </p:nvSpPr>
        <p:spPr>
          <a:xfrm>
            <a:off x="86739" y="3266576"/>
            <a:ext cx="8038011" cy="3480658"/>
          </a:xfrm>
        </p:spPr>
        <p:txBody>
          <a:bodyPr>
            <a:normAutofit fontScale="90000"/>
          </a:bodyPr>
          <a:lstStyle/>
          <a:p>
            <a:r>
              <a:rPr lang="en-US" sz="4900" b="1" cap="all" dirty="0">
                <a:solidFill>
                  <a:prstClr val="black"/>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RETIREE Medical, Prescription Drug &amp; </a:t>
            </a:r>
            <a:br>
              <a:rPr lang="en-US" sz="4900" b="1" cap="all" dirty="0">
                <a:solidFill>
                  <a:prstClr val="black"/>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br>
            <a:r>
              <a:rPr lang="en-US" sz="4900" b="1" cap="all" dirty="0">
                <a:solidFill>
                  <a:prstClr val="black"/>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t>Behavioral Health Plans</a:t>
            </a:r>
            <a:br>
              <a:rPr lang="en-US" sz="4900" b="1" cap="all" dirty="0">
                <a:solidFill>
                  <a:prstClr val="black"/>
                </a:solidFill>
                <a:effectLst>
                  <a:outerShdw blurRad="38100" dist="38100" dir="2700000" algn="tl">
                    <a:srgbClr val="000000">
                      <a:alpha val="43137"/>
                    </a:srgbClr>
                  </a:outerShdw>
                </a:effectLst>
                <a:latin typeface="Segoe UI" panose="020B0502040204020203" pitchFamily="34" charset="0"/>
                <a:cs typeface="Segoe UI" panose="020B0502040204020203" pitchFamily="34" charset="0"/>
              </a:rPr>
            </a:br>
            <a:br>
              <a:rPr lang="en-US" sz="4400" i="1" dirty="0">
                <a:solidFill>
                  <a:prstClr val="black"/>
                </a:solidFill>
                <a:latin typeface="Cambria" panose="02040503050406030204" pitchFamily="18" charset="0"/>
              </a:rPr>
            </a:br>
            <a:br>
              <a:rPr lang="en-US" sz="4400" i="1" dirty="0">
                <a:solidFill>
                  <a:prstClr val="black"/>
                </a:solidFill>
              </a:rPr>
            </a:br>
            <a:br>
              <a:rPr lang="en-US" sz="2800" dirty="0"/>
            </a:br>
            <a:r>
              <a:rPr lang="en-US" sz="3200" b="1" dirty="0">
                <a:solidFill>
                  <a:prstClr val="black"/>
                </a:solidFill>
                <a:effectLst>
                  <a:outerShdw blurRad="38100" dist="38100" dir="2700000" algn="tl">
                    <a:srgbClr val="000000">
                      <a:alpha val="43137"/>
                    </a:srgbClr>
                  </a:outerShdw>
                </a:effectLst>
              </a:rPr>
              <a:t> </a:t>
            </a:r>
            <a:endParaRPr lang="en-US" dirty="0"/>
          </a:p>
        </p:txBody>
      </p:sp>
    </p:spTree>
    <p:extLst>
      <p:ext uri="{BB962C8B-B14F-4D97-AF65-F5344CB8AC3E}">
        <p14:creationId xmlns:p14="http://schemas.microsoft.com/office/powerpoint/2010/main" val="117161041"/>
      </p:ext>
    </p:extLst>
  </p:cSld>
  <p:clrMapOvr>
    <a:masterClrMapping/>
  </p:clrMapOvr>
  <mc:AlternateContent xmlns:mc="http://schemas.openxmlformats.org/markup-compatibility/2006" xmlns:p14="http://schemas.microsoft.com/office/powerpoint/2010/main">
    <mc:Choice Requires="p14">
      <p:transition spd="slow" p14:dur="2000" advTm="24683"/>
    </mc:Choice>
    <mc:Fallback xmlns="">
      <p:transition spd="slow" advTm="246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mute="1">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58BCF-080A-4DCF-B815-98EE5413114A}"/>
              </a:ext>
            </a:extLst>
          </p:cNvPr>
          <p:cNvSpPr>
            <a:spLocks noGrp="1"/>
          </p:cNvSpPr>
          <p:nvPr>
            <p:ph type="title"/>
          </p:nvPr>
        </p:nvSpPr>
        <p:spPr>
          <a:xfrm>
            <a:off x="609603" y="274645"/>
            <a:ext cx="10966880" cy="711081"/>
          </a:xfrm>
        </p:spPr>
        <p:txBody>
          <a:bodyPr>
            <a:normAutofit/>
          </a:bodyPr>
          <a:lstStyle/>
          <a:p>
            <a:r>
              <a:rPr lang="en-US" sz="3200" dirty="0">
                <a:latin typeface="Segoe UI" panose="020B0502040204020203" pitchFamily="34" charset="0"/>
                <a:cs typeface="Segoe UI" panose="020B0502040204020203" pitchFamily="34" charset="0"/>
              </a:rPr>
              <a:t>ICUBA Medical Plan Highlights (In-Network Only)</a:t>
            </a:r>
          </a:p>
        </p:txBody>
      </p:sp>
      <p:sp>
        <p:nvSpPr>
          <p:cNvPr id="4" name="Slide Number Placeholder 3">
            <a:extLst>
              <a:ext uri="{FF2B5EF4-FFF2-40B4-BE49-F238E27FC236}">
                <a16:creationId xmlns:a16="http://schemas.microsoft.com/office/drawing/2014/main" id="{1965B820-1252-4F30-97EF-90BB5D72A86A}"/>
              </a:ext>
            </a:extLst>
          </p:cNvPr>
          <p:cNvSpPr>
            <a:spLocks noGrp="1"/>
          </p:cNvSpPr>
          <p:nvPr>
            <p:ph type="sldNum" sz="quarter" idx="12"/>
          </p:nvPr>
        </p:nvSpPr>
        <p:spPr/>
        <p:txBody>
          <a:bodyPr/>
          <a:lstStyle/>
          <a:p>
            <a:pPr defTabSz="914240"/>
            <a:fld id="{5939B1FA-81F2-4940-9AF3-5EAFB5D6669B}" type="slidenum">
              <a:rPr lang="en-US">
                <a:solidFill>
                  <a:prstClr val="black">
                    <a:tint val="75000"/>
                  </a:prstClr>
                </a:solidFill>
                <a:latin typeface="Calibri"/>
              </a:rPr>
              <a:pPr defTabSz="914240"/>
              <a:t>8</a:t>
            </a:fld>
            <a:endParaRPr lang="en-US">
              <a:solidFill>
                <a:prstClr val="black">
                  <a:tint val="75000"/>
                </a:prstClr>
              </a:solidFill>
              <a:latin typeface="Calibri"/>
            </a:endParaRPr>
          </a:p>
        </p:txBody>
      </p:sp>
      <p:graphicFrame>
        <p:nvGraphicFramePr>
          <p:cNvPr id="6" name="Content Placeholder 4">
            <a:extLst>
              <a:ext uri="{FF2B5EF4-FFF2-40B4-BE49-F238E27FC236}">
                <a16:creationId xmlns:a16="http://schemas.microsoft.com/office/drawing/2014/main" id="{99508E33-E838-495C-B417-F51A46D72906}"/>
              </a:ext>
            </a:extLst>
          </p:cNvPr>
          <p:cNvGraphicFramePr>
            <a:graphicFrameLocks/>
          </p:cNvGraphicFramePr>
          <p:nvPr/>
        </p:nvGraphicFramePr>
        <p:xfrm>
          <a:off x="1623755" y="1057937"/>
          <a:ext cx="8731426" cy="5506254"/>
        </p:xfrm>
        <a:graphic>
          <a:graphicData uri="http://schemas.openxmlformats.org/drawingml/2006/table">
            <a:tbl>
              <a:tblPr/>
              <a:tblGrid>
                <a:gridCol w="4002943">
                  <a:extLst>
                    <a:ext uri="{9D8B030D-6E8A-4147-A177-3AD203B41FA5}">
                      <a16:colId xmlns:a16="http://schemas.microsoft.com/office/drawing/2014/main" val="20000"/>
                    </a:ext>
                  </a:extLst>
                </a:gridCol>
                <a:gridCol w="1576161">
                  <a:extLst>
                    <a:ext uri="{9D8B030D-6E8A-4147-A177-3AD203B41FA5}">
                      <a16:colId xmlns:a16="http://schemas.microsoft.com/office/drawing/2014/main" val="20001"/>
                    </a:ext>
                  </a:extLst>
                </a:gridCol>
                <a:gridCol w="1576161">
                  <a:extLst>
                    <a:ext uri="{9D8B030D-6E8A-4147-A177-3AD203B41FA5}">
                      <a16:colId xmlns:a16="http://schemas.microsoft.com/office/drawing/2014/main" val="20002"/>
                    </a:ext>
                  </a:extLst>
                </a:gridCol>
                <a:gridCol w="1576161">
                  <a:extLst>
                    <a:ext uri="{9D8B030D-6E8A-4147-A177-3AD203B41FA5}">
                      <a16:colId xmlns:a16="http://schemas.microsoft.com/office/drawing/2014/main" val="20003"/>
                    </a:ext>
                  </a:extLst>
                </a:gridCol>
              </a:tblGrid>
              <a:tr h="39573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1200" b="1" kern="1400" dirty="0">
                          <a:ln>
                            <a:noFill/>
                          </a:ln>
                          <a:solidFill>
                            <a:srgbClr val="2B2543"/>
                          </a:solidFill>
                          <a:effectLst/>
                          <a:latin typeface="Cambria" panose="02040503050406030204" pitchFamily="18" charset="0"/>
                        </a:rPr>
                        <a:t>In-Network Benefit</a:t>
                      </a:r>
                      <a:r>
                        <a:rPr lang="en-US" sz="1200" b="1" kern="1400" baseline="0" dirty="0">
                          <a:ln>
                            <a:noFill/>
                          </a:ln>
                          <a:solidFill>
                            <a:srgbClr val="2B2543"/>
                          </a:solidFill>
                          <a:effectLst/>
                          <a:latin typeface="Cambria" panose="02040503050406030204" pitchFamily="18" charset="0"/>
                        </a:rPr>
                        <a:t> Summary </a:t>
                      </a:r>
                      <a:r>
                        <a:rPr lang="en-US" sz="1200" b="1" kern="1400" dirty="0">
                          <a:ln>
                            <a:noFill/>
                          </a:ln>
                          <a:solidFill>
                            <a:srgbClr val="2B2543"/>
                          </a:solidFill>
                          <a:effectLst/>
                          <a:latin typeface="Cambria" panose="02040503050406030204" pitchFamily="18" charset="0"/>
                        </a:rPr>
                        <a:t>Comparison</a:t>
                      </a:r>
                      <a:endParaRPr lang="en-US" sz="1200" b="1" kern="1400" dirty="0">
                        <a:ln>
                          <a:noFill/>
                        </a:ln>
                        <a:solidFill>
                          <a:srgbClr val="212120"/>
                        </a:solidFill>
                        <a:effectLst/>
                        <a:latin typeface="Cambria" panose="02040503050406030204" pitchFamily="18" charset="0"/>
                      </a:endParaRPr>
                    </a:p>
                  </a:txBody>
                  <a:tcPr marL="20229" marR="20229" marT="20229" marB="20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2D487B"/>
                      </a:solidFill>
                      <a:prstDash val="solid"/>
                      <a:round/>
                      <a:headEnd type="none" w="med" len="med"/>
                      <a:tailEnd type="none" w="med" len="med"/>
                    </a:lnB>
                    <a:solidFill>
                      <a:schemeClr val="bg1">
                        <a:lumMod val="75000"/>
                      </a:schemeClr>
                    </a:solidFill>
                  </a:tcPr>
                </a:tc>
                <a:tc>
                  <a:txBody>
                    <a:bodyPr/>
                    <a:lstStyle/>
                    <a:p>
                      <a:pPr marR="0" indent="0" algn="ctr" rtl="0">
                        <a:spcBef>
                          <a:spcPts val="0"/>
                        </a:spcBef>
                        <a:spcAft>
                          <a:spcPts val="0"/>
                        </a:spcAft>
                      </a:pPr>
                      <a:r>
                        <a:rPr lang="en-US" sz="1200" b="1" kern="1400" dirty="0">
                          <a:ln>
                            <a:noFill/>
                          </a:ln>
                          <a:solidFill>
                            <a:srgbClr val="212120"/>
                          </a:solidFill>
                          <a:effectLst/>
                          <a:latin typeface="Cambria" panose="02040503050406030204" pitchFamily="18" charset="0"/>
                        </a:rPr>
                        <a:t>Preferred PPO</a:t>
                      </a:r>
                    </a:p>
                  </a:txBody>
                  <a:tcPr marL="20229" marR="20229" marT="20229" marB="20229" anchor="ctr">
                    <a:lnL w="12700" cap="flat" cmpd="sng" algn="ctr">
                      <a:solidFill>
                        <a:schemeClr val="tx1"/>
                      </a:solidFill>
                      <a:prstDash val="solid"/>
                      <a:round/>
                      <a:headEnd type="none" w="med" len="med"/>
                      <a:tailEnd type="none" w="med" len="med"/>
                    </a:lnL>
                    <a:lnR w="6350" cap="flat" cmpd="sng" algn="ctr">
                      <a:solidFill>
                        <a:srgbClr val="2D487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marR="0" indent="0" algn="ctr" rtl="0">
                        <a:spcBef>
                          <a:spcPts val="0"/>
                        </a:spcBef>
                        <a:spcAft>
                          <a:spcPts val="0"/>
                        </a:spcAft>
                      </a:pPr>
                      <a:r>
                        <a:rPr lang="en-US" sz="1200" b="1" kern="1400" dirty="0">
                          <a:ln>
                            <a:noFill/>
                          </a:ln>
                          <a:solidFill>
                            <a:srgbClr val="212120"/>
                          </a:solidFill>
                          <a:effectLst/>
                          <a:latin typeface="Cambria" panose="02040503050406030204" pitchFamily="18" charset="0"/>
                        </a:rPr>
                        <a:t>Premier Copay PPO</a:t>
                      </a:r>
                    </a:p>
                  </a:txBody>
                  <a:tcPr marL="20229" marR="20229" marT="20229" marB="20229" anchor="ctr">
                    <a:lnL w="6350" cap="flat" cmpd="sng" algn="ctr">
                      <a:solidFill>
                        <a:srgbClr val="2D487B"/>
                      </a:solidFill>
                      <a:prstDash val="solid"/>
                      <a:round/>
                      <a:headEnd type="none" w="med" len="med"/>
                      <a:tailEnd type="none" w="med" len="med"/>
                    </a:lnL>
                    <a:lnR w="6350" cap="flat" cmpd="sng" algn="ctr">
                      <a:solidFill>
                        <a:srgbClr val="2D487B"/>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tc>
                  <a:txBody>
                    <a:bodyPr/>
                    <a:lstStyle/>
                    <a:p>
                      <a:pPr marR="0" indent="0" algn="ctr" rtl="0">
                        <a:spcBef>
                          <a:spcPts val="0"/>
                        </a:spcBef>
                        <a:spcAft>
                          <a:spcPts val="0"/>
                        </a:spcAft>
                      </a:pPr>
                      <a:r>
                        <a:rPr lang="en-US" sz="1200" b="1" kern="1400" dirty="0">
                          <a:ln>
                            <a:noFill/>
                          </a:ln>
                          <a:solidFill>
                            <a:srgbClr val="212120"/>
                          </a:solidFill>
                          <a:effectLst/>
                          <a:latin typeface="Cambria" panose="02040503050406030204" pitchFamily="18" charset="0"/>
                        </a:rPr>
                        <a:t>$4,000/$8,000</a:t>
                      </a:r>
                      <a:r>
                        <a:rPr lang="en-US" sz="1200" b="1" kern="1400" baseline="0" dirty="0">
                          <a:ln>
                            <a:noFill/>
                          </a:ln>
                          <a:solidFill>
                            <a:srgbClr val="212120"/>
                          </a:solidFill>
                          <a:effectLst/>
                          <a:latin typeface="Cambria" panose="02040503050406030204" pitchFamily="18" charset="0"/>
                        </a:rPr>
                        <a:t> Ded PPO</a:t>
                      </a:r>
                      <a:endParaRPr lang="en-US" sz="1200" b="1" kern="1400" dirty="0">
                        <a:ln>
                          <a:noFill/>
                        </a:ln>
                        <a:solidFill>
                          <a:srgbClr val="212120"/>
                        </a:solidFill>
                        <a:effectLst/>
                        <a:latin typeface="Cambria" panose="02040503050406030204" pitchFamily="18" charset="0"/>
                      </a:endParaRPr>
                    </a:p>
                  </a:txBody>
                  <a:tcPr marL="20229" marR="20229" marT="20229" marB="20229" anchor="ctr">
                    <a:lnL w="6350" cap="flat" cmpd="sng" algn="ctr">
                      <a:solidFill>
                        <a:srgbClr val="2D487B"/>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225366">
                <a:tc>
                  <a:txBody>
                    <a:bodyPr/>
                    <a:lstStyle/>
                    <a:p>
                      <a:pPr marR="0" indent="0" algn="l" rtl="0">
                        <a:spcBef>
                          <a:spcPts val="0"/>
                        </a:spcBef>
                        <a:spcAft>
                          <a:spcPts val="0"/>
                        </a:spcAft>
                      </a:pPr>
                      <a:r>
                        <a:rPr lang="en-US" sz="1200" b="1" kern="1400" dirty="0">
                          <a:ln>
                            <a:noFill/>
                          </a:ln>
                          <a:solidFill>
                            <a:srgbClr val="212120"/>
                          </a:solidFill>
                          <a:effectLst/>
                          <a:latin typeface="Cambria" panose="02040503050406030204" pitchFamily="18" charset="0"/>
                        </a:rPr>
                        <a:t>Deductible</a:t>
                      </a:r>
                      <a:r>
                        <a:rPr lang="en-US" sz="1200" kern="1400" dirty="0">
                          <a:ln>
                            <a:noFill/>
                          </a:ln>
                          <a:solidFill>
                            <a:srgbClr val="212120"/>
                          </a:solidFill>
                          <a:effectLst/>
                          <a:latin typeface="Cambria" panose="02040503050406030204" pitchFamily="18" charset="0"/>
                        </a:rPr>
                        <a:t> (Individual/Family)</a:t>
                      </a:r>
                    </a:p>
                  </a:txBody>
                  <a:tcPr marL="20229" marR="20229" marT="20229" marB="20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2D487B"/>
                      </a:solidFill>
                      <a:prstDash val="solid"/>
                      <a:round/>
                      <a:headEnd type="none" w="med" len="med"/>
                      <a:tailEnd type="none" w="med" len="med"/>
                    </a:lnT>
                    <a:lnB w="6350" cap="flat" cmpd="sng" algn="ctr">
                      <a:solidFill>
                        <a:srgbClr val="2D487B"/>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b="0" kern="1400" dirty="0">
                          <a:ln>
                            <a:noFill/>
                          </a:ln>
                          <a:solidFill>
                            <a:srgbClr val="212120"/>
                          </a:solidFill>
                          <a:effectLst/>
                          <a:latin typeface="Cambria" panose="02040503050406030204" pitchFamily="18" charset="0"/>
                        </a:rPr>
                        <a:t>$2,500/$5,000</a:t>
                      </a:r>
                    </a:p>
                  </a:txBody>
                  <a:tcPr marL="20229" marR="20229" marT="20229" marB="20229"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60000"/>
                        <a:lumOff val="40000"/>
                      </a:schemeClr>
                    </a:solidFill>
                  </a:tcPr>
                </a:tc>
                <a:tc>
                  <a:txBody>
                    <a:bodyPr/>
                    <a:lstStyle/>
                    <a:p>
                      <a:pPr marR="0" indent="0" algn="ctr" rtl="0">
                        <a:spcBef>
                          <a:spcPts val="0"/>
                        </a:spcBef>
                        <a:spcAft>
                          <a:spcPts val="0"/>
                        </a:spcAft>
                      </a:pPr>
                      <a:r>
                        <a:rPr lang="en-US" sz="1200" b="0" kern="1400" dirty="0">
                          <a:ln>
                            <a:noFill/>
                          </a:ln>
                          <a:solidFill>
                            <a:srgbClr val="212120"/>
                          </a:solidFill>
                          <a:effectLst/>
                          <a:latin typeface="Cambria" panose="02040503050406030204" pitchFamily="18" charset="0"/>
                        </a:rPr>
                        <a:t>$2,500/$5,000</a:t>
                      </a:r>
                    </a:p>
                  </a:txBody>
                  <a:tcPr marL="20229" marR="20229" marT="20229" marB="20229"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60000"/>
                        <a:lumOff val="40000"/>
                      </a:schemeClr>
                    </a:solidFill>
                  </a:tcPr>
                </a:tc>
                <a:tc>
                  <a:txBody>
                    <a:bodyPr/>
                    <a:lstStyle/>
                    <a:p>
                      <a:pPr algn="ctr"/>
                      <a:r>
                        <a:rPr lang="en-US" sz="1200" b="0" dirty="0">
                          <a:latin typeface="Cambria" panose="02040503050406030204" pitchFamily="18" charset="0"/>
                        </a:rPr>
                        <a:t>$4,000/$8,000</a:t>
                      </a:r>
                    </a:p>
                  </a:txBody>
                  <a:tcPr marL="20229" marR="20229" marT="20229" marB="20229"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1"/>
                  </a:ext>
                </a:extLst>
              </a:tr>
              <a:tr h="225366">
                <a:tc>
                  <a:txBody>
                    <a:bodyPr/>
                    <a:lstStyle/>
                    <a:p>
                      <a:pPr marR="0" indent="0" algn="l" rtl="0">
                        <a:spcBef>
                          <a:spcPts val="0"/>
                        </a:spcBef>
                        <a:spcAft>
                          <a:spcPts val="0"/>
                        </a:spcAft>
                      </a:pPr>
                      <a:r>
                        <a:rPr lang="en-US" sz="1200" b="1" kern="1400" dirty="0">
                          <a:ln>
                            <a:noFill/>
                          </a:ln>
                          <a:solidFill>
                            <a:srgbClr val="212120"/>
                          </a:solidFill>
                          <a:effectLst/>
                          <a:latin typeface="Cambria" panose="02040503050406030204" pitchFamily="18" charset="0"/>
                        </a:rPr>
                        <a:t>Coinsurance</a:t>
                      </a:r>
                      <a:endParaRPr lang="en-US" sz="1200" kern="1400" dirty="0">
                        <a:ln>
                          <a:noFill/>
                        </a:ln>
                        <a:solidFill>
                          <a:srgbClr val="212120"/>
                        </a:solidFill>
                        <a:effectLst/>
                        <a:latin typeface="Cambria" panose="02040503050406030204" pitchFamily="18" charset="0"/>
                      </a:endParaRPr>
                    </a:p>
                  </a:txBody>
                  <a:tcPr marL="20229" marR="20229" marT="20229" marB="20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2D487B"/>
                      </a:solidFill>
                      <a:prstDash val="solid"/>
                      <a:round/>
                      <a:headEnd type="none" w="med" len="med"/>
                      <a:tailEnd type="none" w="med" len="med"/>
                    </a:lnT>
                    <a:lnB w="6350" cap="flat" cmpd="sng" algn="ctr">
                      <a:solidFill>
                        <a:srgbClr val="2D487B"/>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b="0" kern="1400" dirty="0">
                          <a:ln>
                            <a:noFill/>
                          </a:ln>
                          <a:solidFill>
                            <a:srgbClr val="212120"/>
                          </a:solidFill>
                          <a:effectLst/>
                          <a:latin typeface="Cambria" panose="02040503050406030204" pitchFamily="18" charset="0"/>
                        </a:rPr>
                        <a:t>20%</a:t>
                      </a:r>
                    </a:p>
                  </a:txBody>
                  <a:tcPr marL="20229" marR="20229" marT="20229" marB="20229"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60000"/>
                        <a:lumOff val="40000"/>
                      </a:schemeClr>
                    </a:solidFill>
                  </a:tcPr>
                </a:tc>
                <a:tc>
                  <a:txBody>
                    <a:bodyPr/>
                    <a:lstStyle/>
                    <a:p>
                      <a:pPr marR="0" indent="0" algn="ctr" rtl="0">
                        <a:spcBef>
                          <a:spcPts val="0"/>
                        </a:spcBef>
                        <a:spcAft>
                          <a:spcPts val="0"/>
                        </a:spcAft>
                      </a:pPr>
                      <a:r>
                        <a:rPr lang="en-US" sz="1200" b="0" kern="1400" dirty="0">
                          <a:ln>
                            <a:noFill/>
                          </a:ln>
                          <a:solidFill>
                            <a:srgbClr val="212120"/>
                          </a:solidFill>
                          <a:effectLst/>
                          <a:latin typeface="Cambria" panose="02040503050406030204" pitchFamily="18" charset="0"/>
                        </a:rPr>
                        <a:t>20%</a:t>
                      </a:r>
                    </a:p>
                  </a:txBody>
                  <a:tcPr marL="20229" marR="20229" marT="20229" marB="20229"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60000"/>
                        <a:lumOff val="40000"/>
                      </a:schemeClr>
                    </a:solidFill>
                  </a:tcPr>
                </a:tc>
                <a:tc>
                  <a:txBody>
                    <a:bodyPr/>
                    <a:lstStyle/>
                    <a:p>
                      <a:pPr algn="ctr"/>
                      <a:r>
                        <a:rPr lang="en-US" sz="1200" b="0" dirty="0">
                          <a:latin typeface="Cambria" panose="02040503050406030204" pitchFamily="18" charset="0"/>
                        </a:rPr>
                        <a:t>30%</a:t>
                      </a:r>
                    </a:p>
                  </a:txBody>
                  <a:tcPr marL="20229" marR="20229" marT="20229" marB="20229"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2"/>
                  </a:ext>
                </a:extLst>
              </a:tr>
              <a:tr h="373460">
                <a:tc>
                  <a:txBody>
                    <a:bodyPr/>
                    <a:lstStyle/>
                    <a:p>
                      <a:pPr marR="0" indent="0" algn="l" rtl="0">
                        <a:spcBef>
                          <a:spcPts val="0"/>
                        </a:spcBef>
                        <a:spcAft>
                          <a:spcPts val="0"/>
                        </a:spcAft>
                      </a:pPr>
                      <a:r>
                        <a:rPr lang="en-US" sz="1200" b="1" kern="1400" dirty="0">
                          <a:ln>
                            <a:noFill/>
                          </a:ln>
                          <a:solidFill>
                            <a:srgbClr val="212120"/>
                          </a:solidFill>
                          <a:effectLst/>
                          <a:latin typeface="Cambria" panose="02040503050406030204" pitchFamily="18" charset="0"/>
                        </a:rPr>
                        <a:t>Out-of-Pocket Maximum </a:t>
                      </a:r>
                      <a:r>
                        <a:rPr lang="en-US" sz="1050" b="0" kern="1400" dirty="0">
                          <a:ln>
                            <a:noFill/>
                          </a:ln>
                          <a:solidFill>
                            <a:srgbClr val="212120"/>
                          </a:solidFill>
                          <a:effectLst/>
                          <a:latin typeface="Cambria" panose="02040503050406030204" pitchFamily="18" charset="0"/>
                        </a:rPr>
                        <a:t>(Individual/Family—Includes all medical copays, deductibles and coinsurance)</a:t>
                      </a:r>
                    </a:p>
                  </a:txBody>
                  <a:tcPr marL="20229" marR="20229" marT="20229" marB="20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2D487B"/>
                      </a:solidFill>
                      <a:prstDash val="solid"/>
                      <a:round/>
                      <a:headEnd type="none" w="med" len="med"/>
                      <a:tailEnd type="none" w="med" len="med"/>
                    </a:lnT>
                    <a:lnB w="6350" cap="flat" cmpd="sng" algn="ctr">
                      <a:solidFill>
                        <a:srgbClr val="2D487B"/>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b="0" kern="1400" dirty="0">
                          <a:ln>
                            <a:noFill/>
                          </a:ln>
                          <a:solidFill>
                            <a:srgbClr val="212120"/>
                          </a:solidFill>
                          <a:effectLst/>
                          <a:latin typeface="Cambria" panose="02040503050406030204" pitchFamily="18" charset="0"/>
                        </a:rPr>
                        <a:t>$4,000/$8,000</a:t>
                      </a:r>
                    </a:p>
                  </a:txBody>
                  <a:tcPr marL="20229" marR="20229" marT="20229" marB="20229"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60000"/>
                        <a:lumOff val="40000"/>
                      </a:schemeClr>
                    </a:solidFill>
                  </a:tcPr>
                </a:tc>
                <a:tc>
                  <a:txBody>
                    <a:bodyPr/>
                    <a:lstStyle/>
                    <a:p>
                      <a:pPr marR="0" indent="0" algn="ctr" rtl="0">
                        <a:spcBef>
                          <a:spcPts val="0"/>
                        </a:spcBef>
                        <a:spcAft>
                          <a:spcPts val="0"/>
                        </a:spcAft>
                      </a:pPr>
                      <a:r>
                        <a:rPr lang="en-US" sz="1200" b="0" kern="1400" dirty="0">
                          <a:ln>
                            <a:noFill/>
                          </a:ln>
                          <a:solidFill>
                            <a:srgbClr val="212120"/>
                          </a:solidFill>
                          <a:effectLst/>
                          <a:latin typeface="Cambria" panose="02040503050406030204" pitchFamily="18" charset="0"/>
                        </a:rPr>
                        <a:t>$4,000/$8,000</a:t>
                      </a:r>
                    </a:p>
                  </a:txBody>
                  <a:tcPr marL="20229" marR="20229" marT="20229" marB="20229"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60000"/>
                        <a:lumOff val="40000"/>
                      </a:schemeClr>
                    </a:solidFill>
                  </a:tcPr>
                </a:tc>
                <a:tc>
                  <a:txBody>
                    <a:bodyPr/>
                    <a:lstStyle/>
                    <a:p>
                      <a:pPr algn="ctr"/>
                      <a:r>
                        <a:rPr lang="en-US" sz="1200" b="0" dirty="0">
                          <a:latin typeface="Cambria" panose="02040503050406030204" pitchFamily="18" charset="0"/>
                        </a:rPr>
                        <a:t>$5,350/$10,700</a:t>
                      </a:r>
                    </a:p>
                  </a:txBody>
                  <a:tcPr marL="20229" marR="20229" marT="20229" marB="20229"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3"/>
                  </a:ext>
                </a:extLst>
              </a:tr>
              <a:tr h="225366">
                <a:tc>
                  <a:txBody>
                    <a:bodyPr/>
                    <a:lstStyle/>
                    <a:p>
                      <a:pPr marR="0" indent="0" algn="l" rtl="0">
                        <a:spcBef>
                          <a:spcPts val="0"/>
                        </a:spcBef>
                        <a:spcAft>
                          <a:spcPts val="0"/>
                        </a:spcAft>
                      </a:pPr>
                      <a:r>
                        <a:rPr lang="en-US" sz="1200" b="1" kern="1400" dirty="0">
                          <a:ln>
                            <a:noFill/>
                          </a:ln>
                          <a:solidFill>
                            <a:srgbClr val="212120"/>
                          </a:solidFill>
                          <a:effectLst/>
                          <a:latin typeface="Cambria" panose="02040503050406030204" pitchFamily="18" charset="0"/>
                        </a:rPr>
                        <a:t>Physician Office Visits</a:t>
                      </a:r>
                      <a:endParaRPr lang="en-US" sz="1200" kern="1400" dirty="0">
                        <a:ln>
                          <a:noFill/>
                        </a:ln>
                        <a:solidFill>
                          <a:srgbClr val="212120"/>
                        </a:solidFill>
                        <a:effectLst/>
                        <a:latin typeface="Cambria" panose="02040503050406030204" pitchFamily="18" charset="0"/>
                      </a:endParaRPr>
                    </a:p>
                  </a:txBody>
                  <a:tcPr marL="20229" marR="20229" marT="20229" marB="20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2D487B"/>
                      </a:solidFill>
                      <a:prstDash val="solid"/>
                      <a:round/>
                      <a:headEnd type="none" w="med" len="med"/>
                      <a:tailEnd type="none" w="med" len="med"/>
                    </a:lnT>
                    <a:lnB w="6350" cap="flat" cmpd="sng" algn="ctr">
                      <a:solidFill>
                        <a:srgbClr val="2D487B"/>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b="0" kern="1400" dirty="0">
                          <a:ln>
                            <a:noFill/>
                          </a:ln>
                          <a:solidFill>
                            <a:srgbClr val="212120"/>
                          </a:solidFill>
                          <a:effectLst/>
                          <a:latin typeface="Cambria" panose="02040503050406030204" pitchFamily="18" charset="0"/>
                        </a:rPr>
                        <a:t>20%</a:t>
                      </a:r>
                    </a:p>
                  </a:txBody>
                  <a:tcPr marL="20229" marR="20229" marT="20229" marB="20229"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R="0" indent="0" algn="ctr" rtl="0">
                        <a:spcBef>
                          <a:spcPts val="0"/>
                        </a:spcBef>
                        <a:spcAft>
                          <a:spcPts val="0"/>
                        </a:spcAft>
                      </a:pPr>
                      <a:r>
                        <a:rPr lang="en-US" sz="1200" b="0" kern="1400" dirty="0">
                          <a:ln>
                            <a:noFill/>
                          </a:ln>
                          <a:solidFill>
                            <a:srgbClr val="212120"/>
                          </a:solidFill>
                          <a:effectLst/>
                          <a:latin typeface="Cambria" panose="02040503050406030204" pitchFamily="18" charset="0"/>
                        </a:rPr>
                        <a:t>$25</a:t>
                      </a:r>
                      <a:r>
                        <a:rPr lang="en-US" sz="1200" b="0" kern="1400" baseline="0" dirty="0">
                          <a:ln>
                            <a:noFill/>
                          </a:ln>
                          <a:solidFill>
                            <a:srgbClr val="212120"/>
                          </a:solidFill>
                          <a:effectLst/>
                          <a:latin typeface="Cambria" panose="02040503050406030204" pitchFamily="18" charset="0"/>
                        </a:rPr>
                        <a:t> Copay</a:t>
                      </a:r>
                      <a:endParaRPr lang="en-US" sz="1200" b="0" kern="1400" dirty="0">
                        <a:ln>
                          <a:noFill/>
                        </a:ln>
                        <a:solidFill>
                          <a:srgbClr val="212120"/>
                        </a:solidFill>
                        <a:effectLst/>
                        <a:latin typeface="Cambria" panose="02040503050406030204" pitchFamily="18" charset="0"/>
                      </a:endParaRPr>
                    </a:p>
                  </a:txBody>
                  <a:tcPr marL="20229" marR="20229" marT="20229" marB="20229"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R="0" indent="0" algn="ctr" rtl="0">
                        <a:spcBef>
                          <a:spcPts val="0"/>
                        </a:spcBef>
                        <a:spcAft>
                          <a:spcPts val="0"/>
                        </a:spcAft>
                      </a:pPr>
                      <a:r>
                        <a:rPr lang="en-US" sz="1200" b="0" kern="1400" dirty="0">
                          <a:ln>
                            <a:noFill/>
                          </a:ln>
                          <a:solidFill>
                            <a:srgbClr val="212120"/>
                          </a:solidFill>
                          <a:effectLst/>
                          <a:latin typeface="Cambria" panose="02040503050406030204" pitchFamily="18" charset="0"/>
                        </a:rPr>
                        <a:t>$35 Copay</a:t>
                      </a:r>
                    </a:p>
                  </a:txBody>
                  <a:tcPr marL="20229" marR="20229" marT="20229" marB="20229"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225366">
                <a:tc>
                  <a:txBody>
                    <a:bodyPr/>
                    <a:lstStyle/>
                    <a:p>
                      <a:pPr marL="0" marR="0" lvl="0" indent="0" algn="l" defTabSz="914134" rtl="0" eaLnBrk="1" fontAlgn="auto" latinLnBrk="0" hangingPunct="1">
                        <a:lnSpc>
                          <a:spcPct val="100000"/>
                        </a:lnSpc>
                        <a:spcBef>
                          <a:spcPts val="0"/>
                        </a:spcBef>
                        <a:spcAft>
                          <a:spcPts val="0"/>
                        </a:spcAft>
                        <a:buClrTx/>
                        <a:buSzTx/>
                        <a:buFontTx/>
                        <a:buNone/>
                        <a:tabLst/>
                        <a:defRPr/>
                      </a:pPr>
                      <a:r>
                        <a:rPr lang="en-US" sz="1200" b="1" kern="1400" dirty="0">
                          <a:ln>
                            <a:noFill/>
                          </a:ln>
                          <a:solidFill>
                            <a:srgbClr val="212120"/>
                          </a:solidFill>
                          <a:effectLst/>
                          <a:latin typeface="Cambria" panose="02040503050406030204" pitchFamily="18" charset="0"/>
                        </a:rPr>
                        <a:t>Specialist</a:t>
                      </a:r>
                      <a:r>
                        <a:rPr lang="en-US" sz="1200" b="1" kern="1400" baseline="0" dirty="0">
                          <a:ln>
                            <a:noFill/>
                          </a:ln>
                          <a:solidFill>
                            <a:srgbClr val="212120"/>
                          </a:solidFill>
                          <a:effectLst/>
                          <a:latin typeface="Cambria" panose="02040503050406030204" pitchFamily="18" charset="0"/>
                        </a:rPr>
                        <a:t> </a:t>
                      </a:r>
                      <a:r>
                        <a:rPr lang="en-US" sz="1200" b="1" kern="1400" dirty="0">
                          <a:ln>
                            <a:noFill/>
                          </a:ln>
                          <a:solidFill>
                            <a:srgbClr val="212120"/>
                          </a:solidFill>
                          <a:effectLst/>
                          <a:latin typeface="Cambria" panose="02040503050406030204" pitchFamily="18" charset="0"/>
                        </a:rPr>
                        <a:t>Office Visits</a:t>
                      </a:r>
                      <a:endParaRPr lang="en-US" sz="1200" kern="1400" dirty="0">
                        <a:ln>
                          <a:noFill/>
                        </a:ln>
                        <a:solidFill>
                          <a:srgbClr val="212120"/>
                        </a:solidFill>
                        <a:effectLst/>
                        <a:latin typeface="Cambria" panose="02040503050406030204" pitchFamily="18" charset="0"/>
                      </a:endParaRPr>
                    </a:p>
                  </a:txBody>
                  <a:tcPr marL="20229" marR="20229" marT="20229" marB="20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2D487B"/>
                      </a:solidFill>
                      <a:prstDash val="solid"/>
                      <a:round/>
                      <a:headEnd type="none" w="med" len="med"/>
                      <a:tailEnd type="none" w="med" len="med"/>
                    </a:lnT>
                    <a:lnB w="6350" cap="flat" cmpd="sng" algn="ctr">
                      <a:solidFill>
                        <a:srgbClr val="2D487B"/>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b="0" kern="1400" dirty="0">
                          <a:ln>
                            <a:noFill/>
                          </a:ln>
                          <a:solidFill>
                            <a:srgbClr val="212120"/>
                          </a:solidFill>
                          <a:effectLst/>
                          <a:latin typeface="Cambria" panose="02040503050406030204" pitchFamily="18" charset="0"/>
                        </a:rPr>
                        <a:t>20%</a:t>
                      </a:r>
                    </a:p>
                  </a:txBody>
                  <a:tcPr marL="20229" marR="20229" marT="20229" marB="20229"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R="0" indent="0" algn="ctr" rtl="0">
                        <a:spcBef>
                          <a:spcPts val="0"/>
                        </a:spcBef>
                        <a:spcAft>
                          <a:spcPts val="0"/>
                        </a:spcAft>
                      </a:pPr>
                      <a:r>
                        <a:rPr lang="en-US" sz="1200" b="0" kern="1400" dirty="0">
                          <a:ln>
                            <a:noFill/>
                          </a:ln>
                          <a:solidFill>
                            <a:srgbClr val="212120"/>
                          </a:solidFill>
                          <a:effectLst/>
                          <a:latin typeface="Cambria" panose="02040503050406030204" pitchFamily="18" charset="0"/>
                        </a:rPr>
                        <a:t>$50 Copay</a:t>
                      </a:r>
                    </a:p>
                  </a:txBody>
                  <a:tcPr marL="20229" marR="20229" marT="20229" marB="20229"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R="0" indent="0" algn="ctr" rtl="0">
                        <a:spcBef>
                          <a:spcPts val="0"/>
                        </a:spcBef>
                        <a:spcAft>
                          <a:spcPts val="0"/>
                        </a:spcAft>
                      </a:pPr>
                      <a:r>
                        <a:rPr lang="en-US" sz="1200" b="0" kern="1400" dirty="0">
                          <a:ln>
                            <a:noFill/>
                          </a:ln>
                          <a:solidFill>
                            <a:srgbClr val="212120"/>
                          </a:solidFill>
                          <a:effectLst/>
                          <a:latin typeface="Cambria" panose="02040503050406030204" pitchFamily="18" charset="0"/>
                        </a:rPr>
                        <a:t>$70 Copay</a:t>
                      </a:r>
                    </a:p>
                  </a:txBody>
                  <a:tcPr marL="20229" marR="20229" marT="20229" marB="20229"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225366">
                <a:tc>
                  <a:txBody>
                    <a:bodyPr/>
                    <a:lstStyle/>
                    <a:p>
                      <a:pPr marL="0" marR="0" lvl="0" indent="0" algn="l" defTabSz="914134" rtl="0" eaLnBrk="1" fontAlgn="auto" latinLnBrk="0" hangingPunct="1">
                        <a:lnSpc>
                          <a:spcPct val="100000"/>
                        </a:lnSpc>
                        <a:spcBef>
                          <a:spcPts val="0"/>
                        </a:spcBef>
                        <a:spcAft>
                          <a:spcPts val="0"/>
                        </a:spcAft>
                        <a:buClrTx/>
                        <a:buSzTx/>
                        <a:buFontTx/>
                        <a:buNone/>
                        <a:tabLst/>
                        <a:defRPr/>
                      </a:pPr>
                      <a:r>
                        <a:rPr lang="en-US" sz="1200" b="1" kern="1400" dirty="0">
                          <a:ln>
                            <a:noFill/>
                          </a:ln>
                          <a:solidFill>
                            <a:srgbClr val="212120"/>
                          </a:solidFill>
                          <a:effectLst/>
                          <a:latin typeface="Cambria" panose="02040503050406030204" pitchFamily="18" charset="0"/>
                        </a:rPr>
                        <a:t>Urgent Care Center</a:t>
                      </a:r>
                      <a:endParaRPr lang="en-US" sz="1200" kern="1400" dirty="0">
                        <a:ln>
                          <a:noFill/>
                        </a:ln>
                        <a:solidFill>
                          <a:srgbClr val="212120"/>
                        </a:solidFill>
                        <a:effectLst/>
                        <a:latin typeface="Cambria" panose="02040503050406030204" pitchFamily="18" charset="0"/>
                      </a:endParaRPr>
                    </a:p>
                  </a:txBody>
                  <a:tcPr marL="20229" marR="20229" marT="20229" marB="20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2D487B"/>
                      </a:solidFill>
                      <a:prstDash val="solid"/>
                      <a:round/>
                      <a:headEnd type="none" w="med" len="med"/>
                      <a:tailEnd type="none" w="med" len="med"/>
                    </a:lnT>
                    <a:lnB w="6350" cap="flat" cmpd="sng" algn="ctr">
                      <a:solidFill>
                        <a:srgbClr val="2D487B"/>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b="0" kern="1400" dirty="0">
                          <a:ln>
                            <a:noFill/>
                          </a:ln>
                          <a:solidFill>
                            <a:srgbClr val="212120"/>
                          </a:solidFill>
                          <a:effectLst/>
                          <a:latin typeface="Cambria" panose="02040503050406030204" pitchFamily="18" charset="0"/>
                        </a:rPr>
                        <a:t>$30 Copay </a:t>
                      </a:r>
                    </a:p>
                  </a:txBody>
                  <a:tcPr marL="20229" marR="20229" marT="20229" marB="20229"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R="0" indent="0" algn="ctr" rtl="0">
                        <a:spcBef>
                          <a:spcPts val="0"/>
                        </a:spcBef>
                        <a:spcAft>
                          <a:spcPts val="0"/>
                        </a:spcAft>
                      </a:pPr>
                      <a:r>
                        <a:rPr lang="en-US" sz="1200" b="0" kern="1400" dirty="0">
                          <a:ln>
                            <a:noFill/>
                          </a:ln>
                          <a:solidFill>
                            <a:srgbClr val="212120"/>
                          </a:solidFill>
                          <a:effectLst/>
                          <a:latin typeface="Cambria" panose="02040503050406030204" pitchFamily="18" charset="0"/>
                        </a:rPr>
                        <a:t>$50 Copay</a:t>
                      </a:r>
                    </a:p>
                  </a:txBody>
                  <a:tcPr marL="20229" marR="20229" marT="20229" marB="20229"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R="0" indent="0" algn="ctr" rtl="0">
                        <a:spcBef>
                          <a:spcPts val="0"/>
                        </a:spcBef>
                        <a:spcAft>
                          <a:spcPts val="0"/>
                        </a:spcAft>
                      </a:pPr>
                      <a:r>
                        <a:rPr lang="en-US" sz="1200" b="0" kern="1400" dirty="0">
                          <a:ln>
                            <a:noFill/>
                          </a:ln>
                          <a:solidFill>
                            <a:srgbClr val="212120"/>
                          </a:solidFill>
                          <a:effectLst/>
                          <a:latin typeface="Cambria" panose="02040503050406030204" pitchFamily="18" charset="0"/>
                        </a:rPr>
                        <a:t>$70 Copay</a:t>
                      </a:r>
                    </a:p>
                  </a:txBody>
                  <a:tcPr marL="20229" marR="20229" marT="20229" marB="20229"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225366">
                <a:tc>
                  <a:txBody>
                    <a:bodyPr/>
                    <a:lstStyle/>
                    <a:p>
                      <a:pPr marR="0" indent="0" algn="l" rtl="0">
                        <a:spcBef>
                          <a:spcPts val="0"/>
                        </a:spcBef>
                        <a:spcAft>
                          <a:spcPts val="0"/>
                        </a:spcAft>
                      </a:pPr>
                      <a:r>
                        <a:rPr lang="en-US" sz="1200" b="1" kern="1400" dirty="0">
                          <a:ln>
                            <a:noFill/>
                          </a:ln>
                          <a:solidFill>
                            <a:srgbClr val="212120"/>
                          </a:solidFill>
                          <a:effectLst/>
                          <a:latin typeface="Cambria" panose="02040503050406030204" pitchFamily="18" charset="0"/>
                        </a:rPr>
                        <a:t>Outpatient Therapy - PT, ST and OT</a:t>
                      </a:r>
                    </a:p>
                  </a:txBody>
                  <a:tcPr marL="20229" marR="20229" marT="20229" marB="20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2D487B"/>
                      </a:solidFill>
                      <a:prstDash val="solid"/>
                      <a:round/>
                      <a:headEnd type="none" w="med" len="med"/>
                      <a:tailEnd type="none" w="med" len="med"/>
                    </a:lnT>
                    <a:lnB w="6350" cap="flat" cmpd="sng" algn="ctr">
                      <a:solidFill>
                        <a:srgbClr val="2D487B"/>
                      </a:solidFill>
                      <a:prstDash val="solid"/>
                      <a:round/>
                      <a:headEnd type="none" w="med" len="med"/>
                      <a:tailEnd type="none" w="med" len="med"/>
                    </a:lnB>
                    <a:solidFill>
                      <a:schemeClr val="bg1"/>
                    </a:solidFill>
                  </a:tcPr>
                </a:tc>
                <a:tc>
                  <a:txBody>
                    <a:bodyPr/>
                    <a:lstStyle/>
                    <a:p>
                      <a:pPr marL="0" marR="0" lvl="0" indent="0" algn="ctr" defTabSz="914134" rtl="0" eaLnBrk="1" fontAlgn="auto" latinLnBrk="0" hangingPunct="1">
                        <a:lnSpc>
                          <a:spcPct val="100000"/>
                        </a:lnSpc>
                        <a:spcBef>
                          <a:spcPts val="0"/>
                        </a:spcBef>
                        <a:spcAft>
                          <a:spcPts val="0"/>
                        </a:spcAft>
                        <a:buClrTx/>
                        <a:buSzTx/>
                        <a:buFontTx/>
                        <a:buNone/>
                        <a:tabLst/>
                        <a:defRPr/>
                      </a:pPr>
                      <a:r>
                        <a:rPr lang="en-US" sz="1200" b="0" kern="1400" dirty="0">
                          <a:ln>
                            <a:noFill/>
                          </a:ln>
                          <a:solidFill>
                            <a:srgbClr val="212120"/>
                          </a:solidFill>
                          <a:effectLst/>
                          <a:latin typeface="Cambria" panose="02040503050406030204" pitchFamily="18" charset="0"/>
                        </a:rPr>
                        <a:t>20% </a:t>
                      </a:r>
                    </a:p>
                  </a:txBody>
                  <a:tcPr marL="20229" marR="20229" marT="20229" marB="20229"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US" sz="1200" b="0" u="none" strike="noStrike" kern="1200" dirty="0">
                          <a:solidFill>
                            <a:schemeClr val="dk1"/>
                          </a:solidFill>
                          <a:effectLst/>
                          <a:latin typeface="Cambria" panose="02040503050406030204" pitchFamily="18" charset="0"/>
                          <a:ea typeface="+mn-ea"/>
                          <a:cs typeface="+mn-cs"/>
                        </a:rPr>
                        <a:t>$30 Copay</a:t>
                      </a:r>
                    </a:p>
                  </a:txBody>
                  <a:tcPr marL="20229" marR="20229" marT="20229" marB="20229"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R="0" indent="0" algn="ctr" rtl="0">
                        <a:spcBef>
                          <a:spcPts val="0"/>
                        </a:spcBef>
                        <a:spcAft>
                          <a:spcPts val="0"/>
                        </a:spcAft>
                      </a:pPr>
                      <a:r>
                        <a:rPr lang="en-US" sz="1200" b="0" kern="1400" dirty="0">
                          <a:ln>
                            <a:noFill/>
                          </a:ln>
                          <a:solidFill>
                            <a:srgbClr val="212120"/>
                          </a:solidFill>
                          <a:effectLst/>
                          <a:latin typeface="Cambria" panose="02040503050406030204" pitchFamily="18" charset="0"/>
                        </a:rPr>
                        <a:t>$40 Copay</a:t>
                      </a:r>
                    </a:p>
                  </a:txBody>
                  <a:tcPr marL="20229" marR="20229" marT="20229" marB="20229"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225366">
                <a:tc>
                  <a:txBody>
                    <a:bodyPr/>
                    <a:lstStyle/>
                    <a:p>
                      <a:pPr marL="0" marR="0" lvl="0" indent="0" algn="l" defTabSz="914134" rtl="0" eaLnBrk="1" fontAlgn="auto" latinLnBrk="0" hangingPunct="1">
                        <a:lnSpc>
                          <a:spcPct val="100000"/>
                        </a:lnSpc>
                        <a:spcBef>
                          <a:spcPts val="0"/>
                        </a:spcBef>
                        <a:spcAft>
                          <a:spcPts val="0"/>
                        </a:spcAft>
                        <a:buClrTx/>
                        <a:buSzTx/>
                        <a:buFontTx/>
                        <a:buNone/>
                        <a:tabLst/>
                        <a:defRPr/>
                      </a:pPr>
                      <a:r>
                        <a:rPr lang="en-US" sz="1200" b="1" kern="1400" dirty="0">
                          <a:ln>
                            <a:noFill/>
                          </a:ln>
                          <a:solidFill>
                            <a:srgbClr val="212120"/>
                          </a:solidFill>
                          <a:effectLst/>
                          <a:latin typeface="Cambria" panose="02040503050406030204" pitchFamily="18" charset="0"/>
                        </a:rPr>
                        <a:t>Emergency Room Services </a:t>
                      </a:r>
                      <a:r>
                        <a:rPr lang="en-US" sz="1200" b="0" i="1" kern="1400" dirty="0">
                          <a:ln>
                            <a:noFill/>
                          </a:ln>
                          <a:solidFill>
                            <a:srgbClr val="212120"/>
                          </a:solidFill>
                          <a:effectLst/>
                          <a:latin typeface="Cambria" panose="02040503050406030204" pitchFamily="18" charset="0"/>
                        </a:rPr>
                        <a:t>(Copay waived if admitted)</a:t>
                      </a:r>
                    </a:p>
                  </a:txBody>
                  <a:tcPr marL="20229" marR="20229" marT="20229" marB="20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2D487B"/>
                      </a:solidFill>
                      <a:prstDash val="solid"/>
                      <a:round/>
                      <a:headEnd type="none" w="med" len="med"/>
                      <a:tailEnd type="none" w="med" len="med"/>
                    </a:lnT>
                    <a:lnB w="6350" cap="flat" cmpd="sng" algn="ctr">
                      <a:solidFill>
                        <a:srgbClr val="2D487B"/>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b="0" kern="1400" dirty="0">
                          <a:ln>
                            <a:noFill/>
                          </a:ln>
                          <a:solidFill>
                            <a:srgbClr val="212120"/>
                          </a:solidFill>
                          <a:effectLst/>
                          <a:latin typeface="Cambria" panose="02040503050406030204" pitchFamily="18" charset="0"/>
                        </a:rPr>
                        <a:t>$300 Copay</a:t>
                      </a:r>
                      <a:endParaRPr lang="en-US" sz="1200" b="0" i="1" kern="1400" dirty="0">
                        <a:ln>
                          <a:noFill/>
                        </a:ln>
                        <a:solidFill>
                          <a:srgbClr val="212120"/>
                        </a:solidFill>
                        <a:effectLst/>
                        <a:latin typeface="Cambria" panose="02040503050406030204" pitchFamily="18" charset="0"/>
                      </a:endParaRPr>
                    </a:p>
                  </a:txBody>
                  <a:tcPr marL="20229" marR="20229" marT="20229" marB="20229"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kern="1400" dirty="0">
                          <a:ln>
                            <a:noFill/>
                          </a:ln>
                          <a:solidFill>
                            <a:srgbClr val="212120"/>
                          </a:solidFill>
                          <a:effectLst/>
                          <a:latin typeface="Cambria" panose="02040503050406030204" pitchFamily="18" charset="0"/>
                        </a:rPr>
                        <a:t>$300 Copay </a:t>
                      </a:r>
                      <a:endParaRPr lang="en-US" sz="1200" b="0" i="1" kern="1400" dirty="0">
                        <a:ln>
                          <a:noFill/>
                        </a:ln>
                        <a:solidFill>
                          <a:srgbClr val="212120"/>
                        </a:solidFill>
                        <a:effectLst/>
                        <a:latin typeface="Cambria" panose="02040503050406030204" pitchFamily="18" charset="0"/>
                      </a:endParaRPr>
                    </a:p>
                  </a:txBody>
                  <a:tcPr marL="20229" marR="20229" marT="20229" marB="20229"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ctr" defTabSz="914134" rtl="0" eaLnBrk="1" fontAlgn="auto" latinLnBrk="0" hangingPunct="1">
                        <a:lnSpc>
                          <a:spcPct val="100000"/>
                        </a:lnSpc>
                        <a:spcBef>
                          <a:spcPts val="0"/>
                        </a:spcBef>
                        <a:spcAft>
                          <a:spcPts val="0"/>
                        </a:spcAft>
                        <a:buClrTx/>
                        <a:buSzTx/>
                        <a:buFontTx/>
                        <a:buNone/>
                        <a:tabLst/>
                        <a:defRPr/>
                      </a:pPr>
                      <a:r>
                        <a:rPr lang="en-US" sz="1200" b="0" kern="1400" dirty="0">
                          <a:ln>
                            <a:noFill/>
                          </a:ln>
                          <a:solidFill>
                            <a:srgbClr val="212120"/>
                          </a:solidFill>
                          <a:effectLst/>
                          <a:latin typeface="Cambria" panose="02040503050406030204" pitchFamily="18" charset="0"/>
                        </a:rPr>
                        <a:t>$500 Copay </a:t>
                      </a:r>
                      <a:endParaRPr lang="en-US" sz="1200" b="0" i="1" kern="1400" dirty="0">
                        <a:ln>
                          <a:noFill/>
                        </a:ln>
                        <a:solidFill>
                          <a:srgbClr val="212120"/>
                        </a:solidFill>
                        <a:effectLst/>
                        <a:latin typeface="Cambria" panose="02040503050406030204" pitchFamily="18" charset="0"/>
                      </a:endParaRPr>
                    </a:p>
                  </a:txBody>
                  <a:tcPr marL="20229" marR="20229" marT="20229" marB="20229"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r h="225366">
                <a:tc>
                  <a:txBody>
                    <a:bodyPr/>
                    <a:lstStyle/>
                    <a:p>
                      <a:pPr marR="0" indent="0" algn="l" rtl="0">
                        <a:spcBef>
                          <a:spcPts val="0"/>
                        </a:spcBef>
                        <a:spcAft>
                          <a:spcPts val="0"/>
                        </a:spcAft>
                      </a:pPr>
                      <a:r>
                        <a:rPr lang="en-US" sz="1200" b="1" kern="1400" dirty="0">
                          <a:ln>
                            <a:noFill/>
                          </a:ln>
                          <a:solidFill>
                            <a:srgbClr val="212120"/>
                          </a:solidFill>
                          <a:effectLst/>
                          <a:latin typeface="Cambria" panose="02040503050406030204" pitchFamily="18" charset="0"/>
                        </a:rPr>
                        <a:t>Durable Medical Equipment</a:t>
                      </a:r>
                      <a:r>
                        <a:rPr lang="en-US" sz="1200" b="1" kern="1400" baseline="0" dirty="0">
                          <a:ln>
                            <a:noFill/>
                          </a:ln>
                          <a:solidFill>
                            <a:srgbClr val="212120"/>
                          </a:solidFill>
                          <a:effectLst/>
                          <a:latin typeface="Cambria" panose="02040503050406030204" pitchFamily="18" charset="0"/>
                        </a:rPr>
                        <a:t> and Prosthetic Appliances</a:t>
                      </a:r>
                      <a:endParaRPr lang="en-US" sz="1200" b="1" kern="1400" dirty="0">
                        <a:ln>
                          <a:noFill/>
                        </a:ln>
                        <a:solidFill>
                          <a:srgbClr val="212120"/>
                        </a:solidFill>
                        <a:effectLst/>
                        <a:latin typeface="Cambria" panose="02040503050406030204" pitchFamily="18" charset="0"/>
                      </a:endParaRPr>
                    </a:p>
                  </a:txBody>
                  <a:tcPr marL="20229" marR="20229" marT="20229" marB="20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2D487B"/>
                      </a:solidFill>
                      <a:prstDash val="solid"/>
                      <a:round/>
                      <a:headEnd type="none" w="med" len="med"/>
                      <a:tailEnd type="none" w="med" len="med"/>
                    </a:lnT>
                    <a:lnB w="6350" cap="flat" cmpd="sng" algn="ctr">
                      <a:solidFill>
                        <a:srgbClr val="2D487B"/>
                      </a:solidFill>
                      <a:prstDash val="solid"/>
                      <a:round/>
                      <a:headEnd type="none" w="med" len="med"/>
                      <a:tailEnd type="none" w="med" len="med"/>
                    </a:lnB>
                    <a:solidFill>
                      <a:schemeClr val="bg1"/>
                    </a:solidFill>
                  </a:tcPr>
                </a:tc>
                <a:tc>
                  <a:txBody>
                    <a:bodyPr/>
                    <a:lstStyle/>
                    <a:p>
                      <a:pPr marL="0" marR="0" lvl="0" indent="0" algn="ctr" defTabSz="914134" rtl="0" eaLnBrk="1" fontAlgn="auto" latinLnBrk="0" hangingPunct="1">
                        <a:lnSpc>
                          <a:spcPct val="100000"/>
                        </a:lnSpc>
                        <a:spcBef>
                          <a:spcPts val="0"/>
                        </a:spcBef>
                        <a:spcAft>
                          <a:spcPts val="0"/>
                        </a:spcAft>
                        <a:buClrTx/>
                        <a:buSzTx/>
                        <a:buFontTx/>
                        <a:buNone/>
                        <a:tabLst/>
                        <a:defRPr/>
                      </a:pPr>
                      <a:r>
                        <a:rPr lang="en-US" sz="1200" b="0" kern="1400" dirty="0">
                          <a:ln>
                            <a:noFill/>
                          </a:ln>
                          <a:solidFill>
                            <a:srgbClr val="212120"/>
                          </a:solidFill>
                          <a:effectLst/>
                          <a:latin typeface="Cambria" panose="02040503050406030204" pitchFamily="18" charset="0"/>
                        </a:rPr>
                        <a:t>20% AD*</a:t>
                      </a:r>
                    </a:p>
                  </a:txBody>
                  <a:tcPr marL="20229" marR="20229" marT="20229" marB="20229"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ctr" defTabSz="914134" rtl="0" eaLnBrk="1" fontAlgn="auto" latinLnBrk="0" hangingPunct="1">
                        <a:lnSpc>
                          <a:spcPct val="100000"/>
                        </a:lnSpc>
                        <a:spcBef>
                          <a:spcPts val="0"/>
                        </a:spcBef>
                        <a:spcAft>
                          <a:spcPts val="0"/>
                        </a:spcAft>
                        <a:buClrTx/>
                        <a:buSzTx/>
                        <a:buFontTx/>
                        <a:buNone/>
                        <a:tabLst/>
                        <a:defRPr/>
                      </a:pPr>
                      <a:r>
                        <a:rPr lang="en-US" sz="1200" b="0" kern="1400" dirty="0">
                          <a:ln>
                            <a:noFill/>
                          </a:ln>
                          <a:solidFill>
                            <a:srgbClr val="212120"/>
                          </a:solidFill>
                          <a:effectLst/>
                          <a:latin typeface="Cambria" panose="02040503050406030204" pitchFamily="18" charset="0"/>
                        </a:rPr>
                        <a:t>20% AD*</a:t>
                      </a:r>
                    </a:p>
                  </a:txBody>
                  <a:tcPr marL="20229" marR="20229" marT="20229" marB="20229"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R="0" indent="0" algn="ctr" rtl="0">
                        <a:spcBef>
                          <a:spcPts val="0"/>
                        </a:spcBef>
                        <a:spcAft>
                          <a:spcPts val="0"/>
                        </a:spcAft>
                      </a:pPr>
                      <a:r>
                        <a:rPr lang="en-US" sz="1200" b="0" kern="1400" dirty="0">
                          <a:ln>
                            <a:noFill/>
                          </a:ln>
                          <a:solidFill>
                            <a:srgbClr val="212120"/>
                          </a:solidFill>
                          <a:effectLst/>
                          <a:latin typeface="Cambria" panose="02040503050406030204" pitchFamily="18" charset="0"/>
                        </a:rPr>
                        <a:t>30%</a:t>
                      </a:r>
                      <a:r>
                        <a:rPr lang="en-US" sz="1200" b="0" kern="1400" baseline="0" dirty="0">
                          <a:ln>
                            <a:noFill/>
                          </a:ln>
                          <a:solidFill>
                            <a:srgbClr val="212120"/>
                          </a:solidFill>
                          <a:effectLst/>
                          <a:latin typeface="Cambria" panose="02040503050406030204" pitchFamily="18" charset="0"/>
                        </a:rPr>
                        <a:t> ALD**</a:t>
                      </a:r>
                      <a:endParaRPr lang="en-US" sz="1200" b="0" kern="1400" dirty="0">
                        <a:ln>
                          <a:noFill/>
                        </a:ln>
                        <a:solidFill>
                          <a:srgbClr val="212120"/>
                        </a:solidFill>
                        <a:effectLst/>
                        <a:latin typeface="Cambria" panose="02040503050406030204" pitchFamily="18" charset="0"/>
                      </a:endParaRPr>
                    </a:p>
                  </a:txBody>
                  <a:tcPr marL="20229" marR="20229" marT="20229" marB="20229"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9"/>
                  </a:ext>
                </a:extLst>
              </a:tr>
              <a:tr h="225366">
                <a:tc>
                  <a:txBody>
                    <a:bodyPr/>
                    <a:lstStyle/>
                    <a:p>
                      <a:pPr marR="0" indent="0" algn="l" rtl="0">
                        <a:spcBef>
                          <a:spcPts val="0"/>
                        </a:spcBef>
                        <a:spcAft>
                          <a:spcPts val="0"/>
                        </a:spcAft>
                      </a:pPr>
                      <a:r>
                        <a:rPr lang="en-US" sz="1200" b="1" kern="1400" dirty="0">
                          <a:ln>
                            <a:noFill/>
                          </a:ln>
                          <a:solidFill>
                            <a:srgbClr val="212120"/>
                          </a:solidFill>
                          <a:effectLst/>
                          <a:latin typeface="Cambria" panose="02040503050406030204" pitchFamily="18" charset="0"/>
                        </a:rPr>
                        <a:t>Hospital Inpatient</a:t>
                      </a:r>
                      <a:endParaRPr lang="en-US" sz="1200" kern="1400" dirty="0">
                        <a:ln>
                          <a:noFill/>
                        </a:ln>
                        <a:solidFill>
                          <a:srgbClr val="212120"/>
                        </a:solidFill>
                        <a:effectLst/>
                        <a:latin typeface="Cambria" panose="02040503050406030204" pitchFamily="18" charset="0"/>
                      </a:endParaRPr>
                    </a:p>
                  </a:txBody>
                  <a:tcPr marL="20229" marR="20229" marT="20229" marB="20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2D487B"/>
                      </a:solidFill>
                      <a:prstDash val="solid"/>
                      <a:round/>
                      <a:headEnd type="none" w="med" len="med"/>
                      <a:tailEnd type="none" w="med" len="med"/>
                    </a:lnT>
                    <a:lnB w="6350" cap="flat" cmpd="sng" algn="ctr">
                      <a:solidFill>
                        <a:srgbClr val="2D487B"/>
                      </a:solidFill>
                      <a:prstDash val="solid"/>
                      <a:round/>
                      <a:headEnd type="none" w="med" len="med"/>
                      <a:tailEnd type="none" w="med" len="med"/>
                    </a:lnB>
                    <a:solidFill>
                      <a:schemeClr val="bg1"/>
                    </a:solidFill>
                  </a:tcPr>
                </a:tc>
                <a:tc>
                  <a:txBody>
                    <a:bodyPr/>
                    <a:lstStyle/>
                    <a:p>
                      <a:pPr marL="0" marR="0" lvl="0" indent="0" algn="ctr" defTabSz="914134" rtl="0" eaLnBrk="1" fontAlgn="auto" latinLnBrk="0" hangingPunct="1">
                        <a:lnSpc>
                          <a:spcPct val="100000"/>
                        </a:lnSpc>
                        <a:spcBef>
                          <a:spcPts val="0"/>
                        </a:spcBef>
                        <a:spcAft>
                          <a:spcPts val="0"/>
                        </a:spcAft>
                        <a:buClrTx/>
                        <a:buSzTx/>
                        <a:buFontTx/>
                        <a:buNone/>
                        <a:tabLst/>
                        <a:defRPr/>
                      </a:pPr>
                      <a:r>
                        <a:rPr lang="en-US" sz="1200" b="0" kern="1400" dirty="0">
                          <a:ln>
                            <a:noFill/>
                          </a:ln>
                          <a:solidFill>
                            <a:srgbClr val="212120"/>
                          </a:solidFill>
                          <a:effectLst/>
                          <a:latin typeface="Cambria" panose="02040503050406030204" pitchFamily="18" charset="0"/>
                        </a:rPr>
                        <a:t>20% AD*</a:t>
                      </a:r>
                    </a:p>
                  </a:txBody>
                  <a:tcPr marL="20229" marR="20229" marT="20229" marB="20229"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kern="1400" dirty="0">
                          <a:ln>
                            <a:noFill/>
                          </a:ln>
                          <a:solidFill>
                            <a:srgbClr val="212120"/>
                          </a:solidFill>
                          <a:effectLst/>
                          <a:latin typeface="Cambria" panose="02040503050406030204" pitchFamily="18" charset="0"/>
                        </a:rPr>
                        <a:t>20% AD*</a:t>
                      </a:r>
                    </a:p>
                  </a:txBody>
                  <a:tcPr marL="20229" marR="20229" marT="20229" marB="20229"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R="0" indent="0" algn="ctr" rtl="0">
                        <a:spcBef>
                          <a:spcPts val="0"/>
                        </a:spcBef>
                        <a:spcAft>
                          <a:spcPts val="0"/>
                        </a:spcAft>
                      </a:pPr>
                      <a:r>
                        <a:rPr lang="en-US" sz="1200" b="0" kern="1400" dirty="0">
                          <a:ln>
                            <a:noFill/>
                          </a:ln>
                          <a:solidFill>
                            <a:srgbClr val="212120"/>
                          </a:solidFill>
                          <a:effectLst/>
                          <a:latin typeface="Cambria" panose="02040503050406030204" pitchFamily="18" charset="0"/>
                        </a:rPr>
                        <a:t>30% AD*</a:t>
                      </a:r>
                    </a:p>
                  </a:txBody>
                  <a:tcPr marL="20229" marR="20229" marT="20229" marB="20229"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0"/>
                  </a:ext>
                </a:extLst>
              </a:tr>
              <a:tr h="573889">
                <a:tc>
                  <a:txBody>
                    <a:bodyPr/>
                    <a:lstStyle/>
                    <a:p>
                      <a:pPr marR="0" indent="0" algn="l" rtl="0">
                        <a:spcBef>
                          <a:spcPts val="0"/>
                        </a:spcBef>
                        <a:spcAft>
                          <a:spcPts val="0"/>
                        </a:spcAft>
                      </a:pPr>
                      <a:r>
                        <a:rPr lang="en-US" sz="1200" b="1" kern="1400" dirty="0">
                          <a:ln>
                            <a:noFill/>
                          </a:ln>
                          <a:solidFill>
                            <a:srgbClr val="212120"/>
                          </a:solidFill>
                          <a:effectLst/>
                          <a:latin typeface="Cambria" panose="02040503050406030204" pitchFamily="18" charset="0"/>
                        </a:rPr>
                        <a:t>Independent Clinical Labs </a:t>
                      </a:r>
                      <a:r>
                        <a:rPr lang="en-US" sz="1050" kern="1400" dirty="0">
                          <a:ln>
                            <a:noFill/>
                          </a:ln>
                          <a:solidFill>
                            <a:srgbClr val="212120"/>
                          </a:solidFill>
                          <a:effectLst/>
                          <a:latin typeface="Cambria" panose="02040503050406030204" pitchFamily="18" charset="0"/>
                        </a:rPr>
                        <a:t>(free standing facilities and office visits)</a:t>
                      </a:r>
                    </a:p>
                  </a:txBody>
                  <a:tcPr marL="20229" marR="20229" marT="20229" marB="20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2D487B"/>
                      </a:solidFill>
                      <a:prstDash val="solid"/>
                      <a:round/>
                      <a:headEnd type="none" w="med" len="med"/>
                      <a:tailEnd type="none" w="med" len="med"/>
                    </a:lnT>
                    <a:lnB w="6350" cap="flat" cmpd="sng" algn="ctr">
                      <a:solidFill>
                        <a:srgbClr val="2D487B"/>
                      </a:solidFill>
                      <a:prstDash val="solid"/>
                      <a:round/>
                      <a:headEnd type="none" w="med" len="med"/>
                      <a:tailEnd type="none" w="med" len="med"/>
                    </a:lnB>
                    <a:solidFill>
                      <a:schemeClr val="bg1"/>
                    </a:solidFill>
                  </a:tcPr>
                </a:tc>
                <a:tc>
                  <a:txBody>
                    <a:bodyPr/>
                    <a:lstStyle/>
                    <a:p>
                      <a:pPr marR="0" indent="0" algn="ctr" rtl="0">
                        <a:spcBef>
                          <a:spcPts val="0"/>
                        </a:spcBef>
                        <a:spcAft>
                          <a:spcPts val="0"/>
                        </a:spcAft>
                      </a:pPr>
                      <a:r>
                        <a:rPr lang="en-US" sz="1200" b="0" kern="1400" dirty="0">
                          <a:ln>
                            <a:noFill/>
                          </a:ln>
                          <a:solidFill>
                            <a:srgbClr val="212120"/>
                          </a:solidFill>
                          <a:effectLst/>
                          <a:latin typeface="Cambria" panose="02040503050406030204" pitchFamily="18" charset="0"/>
                        </a:rPr>
                        <a:t>0% - Quest</a:t>
                      </a:r>
                    </a:p>
                    <a:p>
                      <a:pPr marR="0" indent="0" algn="ctr" rtl="0">
                        <a:spcBef>
                          <a:spcPts val="0"/>
                        </a:spcBef>
                        <a:spcAft>
                          <a:spcPts val="0"/>
                        </a:spcAft>
                      </a:pPr>
                      <a:r>
                        <a:rPr lang="en-US" sz="1200" b="0" i="1" kern="1400" dirty="0">
                          <a:ln>
                            <a:noFill/>
                          </a:ln>
                          <a:solidFill>
                            <a:srgbClr val="212120"/>
                          </a:solidFill>
                          <a:effectLst/>
                          <a:latin typeface="Cambria" panose="02040503050406030204" pitchFamily="18" charset="0"/>
                        </a:rPr>
                        <a:t>20%</a:t>
                      </a:r>
                      <a:r>
                        <a:rPr lang="en-US" sz="1200" b="0" i="1" kern="1400" baseline="0" dirty="0">
                          <a:ln>
                            <a:noFill/>
                          </a:ln>
                          <a:solidFill>
                            <a:srgbClr val="212120"/>
                          </a:solidFill>
                          <a:effectLst/>
                          <a:latin typeface="Cambria" panose="02040503050406030204" pitchFamily="18" charset="0"/>
                        </a:rPr>
                        <a:t> - Outpatient Setting</a:t>
                      </a:r>
                      <a:endParaRPr lang="en-US" sz="1200" b="0" i="1" kern="1400" dirty="0">
                        <a:ln>
                          <a:noFill/>
                        </a:ln>
                        <a:solidFill>
                          <a:srgbClr val="212120"/>
                        </a:solidFill>
                        <a:effectLst/>
                        <a:latin typeface="Cambria" panose="02040503050406030204" pitchFamily="18" charset="0"/>
                      </a:endParaRPr>
                    </a:p>
                  </a:txBody>
                  <a:tcPr marL="20229" marR="20229" marT="20229" marB="20229"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R="0" indent="0" algn="ctr" rtl="0">
                        <a:spcBef>
                          <a:spcPts val="0"/>
                        </a:spcBef>
                        <a:spcAft>
                          <a:spcPts val="0"/>
                        </a:spcAft>
                      </a:pPr>
                      <a:r>
                        <a:rPr lang="en-US" sz="1200" b="0" kern="1400" dirty="0">
                          <a:ln>
                            <a:noFill/>
                          </a:ln>
                          <a:solidFill>
                            <a:srgbClr val="212120"/>
                          </a:solidFill>
                          <a:effectLst/>
                          <a:latin typeface="Cambria" panose="02040503050406030204" pitchFamily="18" charset="0"/>
                        </a:rPr>
                        <a:t>0% - Quest</a:t>
                      </a:r>
                    </a:p>
                    <a:p>
                      <a:pPr marR="0" indent="0" algn="ctr" rtl="0">
                        <a:spcBef>
                          <a:spcPts val="0"/>
                        </a:spcBef>
                        <a:spcAft>
                          <a:spcPts val="0"/>
                        </a:spcAft>
                      </a:pPr>
                      <a:r>
                        <a:rPr lang="en-US" sz="1200" b="0" i="1" kern="1400" dirty="0">
                          <a:ln>
                            <a:noFill/>
                          </a:ln>
                          <a:solidFill>
                            <a:srgbClr val="212120"/>
                          </a:solidFill>
                          <a:effectLst/>
                          <a:latin typeface="Cambria" panose="02040503050406030204" pitchFamily="18" charset="0"/>
                        </a:rPr>
                        <a:t>20%</a:t>
                      </a:r>
                      <a:r>
                        <a:rPr lang="en-US" sz="1200" b="0" i="1" kern="1400" baseline="0" dirty="0">
                          <a:ln>
                            <a:noFill/>
                          </a:ln>
                          <a:solidFill>
                            <a:srgbClr val="212120"/>
                          </a:solidFill>
                          <a:effectLst/>
                          <a:latin typeface="Cambria" panose="02040503050406030204" pitchFamily="18" charset="0"/>
                        </a:rPr>
                        <a:t> - Outpatient Setting</a:t>
                      </a:r>
                      <a:endParaRPr lang="en-US" sz="1200" b="0" i="1" kern="1400" dirty="0">
                        <a:ln>
                          <a:noFill/>
                        </a:ln>
                        <a:solidFill>
                          <a:srgbClr val="212120"/>
                        </a:solidFill>
                        <a:effectLst/>
                        <a:latin typeface="Cambria" panose="02040503050406030204" pitchFamily="18" charset="0"/>
                      </a:endParaRPr>
                    </a:p>
                  </a:txBody>
                  <a:tcPr marL="20229" marR="20229" marT="20229" marB="20229"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marR="0" lvl="0" indent="0" algn="ctr" defTabSz="914134" rtl="0" eaLnBrk="1" fontAlgn="auto" latinLnBrk="0" hangingPunct="1">
                        <a:lnSpc>
                          <a:spcPct val="100000"/>
                        </a:lnSpc>
                        <a:spcBef>
                          <a:spcPts val="0"/>
                        </a:spcBef>
                        <a:spcAft>
                          <a:spcPts val="0"/>
                        </a:spcAft>
                        <a:buClrTx/>
                        <a:buSzTx/>
                        <a:buFontTx/>
                        <a:buNone/>
                        <a:tabLst/>
                        <a:defRPr/>
                      </a:pPr>
                      <a:r>
                        <a:rPr kumimoji="0" lang="en-US" sz="1200" b="0" i="0" u="none" strike="noStrike" kern="1400" cap="none" spc="0" normalizeH="0" baseline="0" noProof="0" dirty="0">
                          <a:ln>
                            <a:noFill/>
                          </a:ln>
                          <a:solidFill>
                            <a:srgbClr val="212120"/>
                          </a:solidFill>
                          <a:effectLst/>
                          <a:uLnTx/>
                          <a:uFillTx/>
                          <a:latin typeface="Cambria" panose="02040503050406030204" pitchFamily="18" charset="0"/>
                          <a:ea typeface="+mn-ea"/>
                          <a:cs typeface="+mn-cs"/>
                        </a:rPr>
                        <a:t>0% - Quest</a:t>
                      </a:r>
                    </a:p>
                    <a:p>
                      <a:pPr marL="0" marR="0" lvl="0" indent="0" algn="ctr" defTabSz="914134" rtl="0" eaLnBrk="1" fontAlgn="auto" latinLnBrk="0" hangingPunct="1">
                        <a:lnSpc>
                          <a:spcPct val="100000"/>
                        </a:lnSpc>
                        <a:spcBef>
                          <a:spcPts val="0"/>
                        </a:spcBef>
                        <a:spcAft>
                          <a:spcPts val="0"/>
                        </a:spcAft>
                        <a:buClrTx/>
                        <a:buSzTx/>
                        <a:buFontTx/>
                        <a:buNone/>
                        <a:tabLst/>
                        <a:defRPr/>
                      </a:pPr>
                      <a:r>
                        <a:rPr kumimoji="0" lang="en-US" sz="1200" b="0" i="1" u="none" strike="noStrike" kern="1400" cap="none" spc="0" normalizeH="0" baseline="0" noProof="0" dirty="0">
                          <a:ln>
                            <a:noFill/>
                          </a:ln>
                          <a:solidFill>
                            <a:srgbClr val="212120"/>
                          </a:solidFill>
                          <a:effectLst/>
                          <a:uLnTx/>
                          <a:uFillTx/>
                          <a:latin typeface="Cambria" panose="02040503050406030204" pitchFamily="18" charset="0"/>
                          <a:ea typeface="+mn-ea"/>
                          <a:cs typeface="+mn-cs"/>
                        </a:rPr>
                        <a:t>30% - Outpatient Setting</a:t>
                      </a:r>
                    </a:p>
                  </a:txBody>
                  <a:tcPr marL="20229" marR="20229" marT="20229" marB="20229"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1"/>
                  </a:ext>
                </a:extLst>
              </a:tr>
              <a:tr h="581543">
                <a:tc>
                  <a:txBody>
                    <a:bodyPr/>
                    <a:lstStyle/>
                    <a:p>
                      <a:pPr marR="0" indent="0" algn="l" rtl="0">
                        <a:spcBef>
                          <a:spcPts val="0"/>
                        </a:spcBef>
                        <a:spcAft>
                          <a:spcPts val="0"/>
                        </a:spcAft>
                      </a:pPr>
                      <a:r>
                        <a:rPr lang="en-US" sz="1200" b="1" kern="1400" dirty="0">
                          <a:ln>
                            <a:noFill/>
                          </a:ln>
                          <a:solidFill>
                            <a:srgbClr val="212120"/>
                          </a:solidFill>
                          <a:effectLst/>
                          <a:latin typeface="Cambria" panose="02040503050406030204" pitchFamily="18" charset="0"/>
                        </a:rPr>
                        <a:t>Mental Health &amp; Substance Abuse</a:t>
                      </a:r>
                    </a:p>
                    <a:p>
                      <a:pPr marR="0" indent="0" algn="l" rtl="0">
                        <a:spcBef>
                          <a:spcPts val="0"/>
                        </a:spcBef>
                        <a:spcAft>
                          <a:spcPts val="0"/>
                        </a:spcAft>
                      </a:pPr>
                      <a:r>
                        <a:rPr lang="en-US" sz="1200" b="0" kern="1400" dirty="0">
                          <a:ln>
                            <a:noFill/>
                          </a:ln>
                          <a:solidFill>
                            <a:srgbClr val="212120"/>
                          </a:solidFill>
                          <a:effectLst/>
                          <a:latin typeface="Cambria" panose="02040503050406030204" pitchFamily="18" charset="0"/>
                        </a:rPr>
                        <a:t>   Inpatient</a:t>
                      </a:r>
                    </a:p>
                    <a:p>
                      <a:pPr marR="0" indent="0" algn="l" rtl="0">
                        <a:spcBef>
                          <a:spcPts val="0"/>
                        </a:spcBef>
                        <a:spcAft>
                          <a:spcPts val="0"/>
                        </a:spcAft>
                      </a:pPr>
                      <a:r>
                        <a:rPr lang="en-US" sz="1200" b="0" kern="1400" dirty="0">
                          <a:ln>
                            <a:noFill/>
                          </a:ln>
                          <a:solidFill>
                            <a:srgbClr val="212120"/>
                          </a:solidFill>
                          <a:effectLst/>
                          <a:latin typeface="Cambria" panose="02040503050406030204" pitchFamily="18" charset="0"/>
                        </a:rPr>
                        <a:t>   Outpatient</a:t>
                      </a:r>
                    </a:p>
                  </a:txBody>
                  <a:tcPr marL="20229" marR="20229" marT="20229" marB="20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2D487B"/>
                      </a:solidFill>
                      <a:prstDash val="solid"/>
                      <a:round/>
                      <a:headEnd type="none" w="med" len="med"/>
                      <a:tailEnd type="none" w="med" len="med"/>
                    </a:lnT>
                    <a:lnB w="6350" cap="flat" cmpd="sng" algn="ctr">
                      <a:solidFill>
                        <a:srgbClr val="2D487B"/>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200" b="0" u="none" strike="noStrike" kern="1200" dirty="0">
                          <a:solidFill>
                            <a:schemeClr val="dk1"/>
                          </a:solidFill>
                          <a:effectLst/>
                          <a:latin typeface="Cambria" panose="02040503050406030204" pitchFamily="18" charset="0"/>
                          <a:ea typeface="+mn-ea"/>
                          <a:cs typeface="+mn-cs"/>
                        </a:rPr>
                        <a:t>20% AD*</a:t>
                      </a:r>
                    </a:p>
                    <a:p>
                      <a:pPr marL="0" algn="ctr" defTabSz="914400" rtl="0" eaLnBrk="1" fontAlgn="b" latinLnBrk="0" hangingPunct="1"/>
                      <a:r>
                        <a:rPr lang="en-US" sz="1200" b="0" u="none" strike="noStrike" kern="1200" dirty="0">
                          <a:solidFill>
                            <a:schemeClr val="tx1"/>
                          </a:solidFill>
                          <a:effectLst/>
                          <a:latin typeface="Cambria" panose="02040503050406030204" pitchFamily="18" charset="0"/>
                          <a:ea typeface="+mn-ea"/>
                          <a:cs typeface="+mn-cs"/>
                        </a:rPr>
                        <a:t>20%</a:t>
                      </a:r>
                    </a:p>
                  </a:txBody>
                  <a:tcPr marL="5705" marR="5705" marT="5705" marB="0" anchor="b">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US" sz="1200" b="0" u="none" strike="noStrike" kern="1200" dirty="0">
                          <a:solidFill>
                            <a:schemeClr val="dk1"/>
                          </a:solidFill>
                          <a:effectLst/>
                          <a:latin typeface="Cambria" panose="02040503050406030204" pitchFamily="18" charset="0"/>
                          <a:ea typeface="+mn-ea"/>
                          <a:cs typeface="+mn-cs"/>
                        </a:rPr>
                        <a:t>20% AD*</a:t>
                      </a:r>
                    </a:p>
                    <a:p>
                      <a:pPr marL="0" algn="ctr" defTabSz="914400" rtl="0" eaLnBrk="1" fontAlgn="b" latinLnBrk="0" hangingPunct="1"/>
                      <a:r>
                        <a:rPr lang="en-US" sz="1200" b="0" u="none" strike="noStrike" kern="1200" dirty="0">
                          <a:solidFill>
                            <a:schemeClr val="tx1"/>
                          </a:solidFill>
                          <a:effectLst/>
                          <a:latin typeface="Cambria" panose="02040503050406030204" pitchFamily="18" charset="0"/>
                          <a:ea typeface="+mn-ea"/>
                          <a:cs typeface="+mn-cs"/>
                        </a:rPr>
                        <a:t>$</a:t>
                      </a:r>
                      <a:r>
                        <a:rPr lang="en-US" sz="1200" b="0" u="none" strike="noStrike" kern="1200" baseline="0" dirty="0">
                          <a:solidFill>
                            <a:schemeClr val="tx1"/>
                          </a:solidFill>
                          <a:effectLst/>
                          <a:latin typeface="Cambria" panose="02040503050406030204" pitchFamily="18" charset="0"/>
                          <a:ea typeface="+mn-ea"/>
                          <a:cs typeface="+mn-cs"/>
                        </a:rPr>
                        <a:t>25 Copay</a:t>
                      </a:r>
                      <a:endParaRPr lang="en-US" sz="1200" b="0" u="none" strike="noStrike" kern="1200" dirty="0">
                        <a:solidFill>
                          <a:schemeClr val="tx1"/>
                        </a:solidFill>
                        <a:effectLst/>
                        <a:latin typeface="Cambria" panose="02040503050406030204" pitchFamily="18" charset="0"/>
                        <a:ea typeface="+mn-ea"/>
                        <a:cs typeface="+mn-cs"/>
                      </a:endParaRPr>
                    </a:p>
                  </a:txBody>
                  <a:tcPr marL="5705" marR="5705" marT="570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endParaRPr lang="en-US" sz="1200" b="0" u="none" strike="noStrike" kern="1200" dirty="0">
                        <a:solidFill>
                          <a:schemeClr val="dk1"/>
                        </a:solidFill>
                        <a:effectLst/>
                        <a:latin typeface="Cambria" panose="02040503050406030204" pitchFamily="18" charset="0"/>
                        <a:ea typeface="+mn-ea"/>
                        <a:cs typeface="+mn-cs"/>
                      </a:endParaRPr>
                    </a:p>
                    <a:p>
                      <a:pPr marL="0" algn="ctr" defTabSz="914400" rtl="0" eaLnBrk="1" fontAlgn="b" latinLnBrk="0" hangingPunct="1"/>
                      <a:r>
                        <a:rPr lang="en-US" sz="1200" b="0" u="none" strike="noStrike" kern="1200" dirty="0">
                          <a:solidFill>
                            <a:schemeClr val="dk1"/>
                          </a:solidFill>
                          <a:effectLst/>
                          <a:latin typeface="Cambria" panose="02040503050406030204" pitchFamily="18" charset="0"/>
                          <a:ea typeface="+mn-ea"/>
                          <a:cs typeface="+mn-cs"/>
                        </a:rPr>
                        <a:t>30% AD*</a:t>
                      </a:r>
                    </a:p>
                    <a:p>
                      <a:pPr marL="0" algn="ctr" defTabSz="914400" rtl="0" eaLnBrk="1" fontAlgn="b" latinLnBrk="0" hangingPunct="1"/>
                      <a:r>
                        <a:rPr lang="en-US" sz="1200" b="0" u="none" strike="noStrike" kern="1200" dirty="0">
                          <a:solidFill>
                            <a:schemeClr val="tx1"/>
                          </a:solidFill>
                          <a:effectLst/>
                          <a:latin typeface="Cambria" panose="02040503050406030204" pitchFamily="18" charset="0"/>
                          <a:ea typeface="+mn-ea"/>
                          <a:cs typeface="+mn-cs"/>
                        </a:rPr>
                        <a:t>$35</a:t>
                      </a:r>
                      <a:r>
                        <a:rPr lang="en-US" sz="1200" b="0" u="none" strike="noStrike" kern="1200" baseline="0" dirty="0">
                          <a:solidFill>
                            <a:schemeClr val="tx1"/>
                          </a:solidFill>
                          <a:effectLst/>
                          <a:latin typeface="Cambria" panose="02040503050406030204" pitchFamily="18" charset="0"/>
                          <a:ea typeface="+mn-ea"/>
                          <a:cs typeface="+mn-cs"/>
                        </a:rPr>
                        <a:t> Copay</a:t>
                      </a:r>
                      <a:endParaRPr lang="en-US" sz="1200" b="0" u="none" strike="noStrike" kern="1200" dirty="0">
                        <a:solidFill>
                          <a:schemeClr val="tx1"/>
                        </a:solidFill>
                        <a:effectLst/>
                        <a:latin typeface="Cambria" panose="02040503050406030204" pitchFamily="18" charset="0"/>
                        <a:ea typeface="+mn-ea"/>
                        <a:cs typeface="+mn-cs"/>
                      </a:endParaRPr>
                    </a:p>
                  </a:txBody>
                  <a:tcPr marL="5705" marR="5705" marT="5705" marB="0"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12"/>
                  </a:ext>
                </a:extLst>
              </a:tr>
              <a:tr h="225366">
                <a:tc>
                  <a:txBody>
                    <a:bodyPr/>
                    <a:lstStyle/>
                    <a:p>
                      <a:pPr marR="0" indent="0" algn="l" rtl="0">
                        <a:spcBef>
                          <a:spcPts val="0"/>
                        </a:spcBef>
                        <a:spcAft>
                          <a:spcPts val="0"/>
                        </a:spcAft>
                      </a:pPr>
                      <a:r>
                        <a:rPr lang="en-US" sz="1200" b="1" kern="1400" dirty="0">
                          <a:ln>
                            <a:noFill/>
                          </a:ln>
                          <a:solidFill>
                            <a:srgbClr val="212120"/>
                          </a:solidFill>
                          <a:effectLst/>
                          <a:latin typeface="Cambria" panose="02040503050406030204" pitchFamily="18" charset="0"/>
                        </a:rPr>
                        <a:t>Blue Distinction</a:t>
                      </a:r>
                      <a:r>
                        <a:rPr lang="en-US" sz="1200" b="1" kern="1400" baseline="0" dirty="0">
                          <a:ln>
                            <a:noFill/>
                          </a:ln>
                          <a:solidFill>
                            <a:srgbClr val="212120"/>
                          </a:solidFill>
                          <a:effectLst/>
                          <a:latin typeface="Cambria" panose="02040503050406030204" pitchFamily="18" charset="0"/>
                        </a:rPr>
                        <a:t> Total Care PCP</a:t>
                      </a:r>
                      <a:endParaRPr lang="en-US" sz="1200" b="1" kern="1400" dirty="0">
                        <a:ln>
                          <a:noFill/>
                        </a:ln>
                        <a:solidFill>
                          <a:srgbClr val="212120"/>
                        </a:solidFill>
                        <a:effectLst/>
                        <a:latin typeface="Cambria" panose="02040503050406030204" pitchFamily="18" charset="0"/>
                      </a:endParaRPr>
                    </a:p>
                  </a:txBody>
                  <a:tcPr marL="20229" marR="20229" marT="20229" marB="20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2D487B"/>
                      </a:solidFill>
                      <a:prstDash val="solid"/>
                      <a:round/>
                      <a:headEnd type="none" w="med" len="med"/>
                      <a:tailEnd type="none" w="med" len="med"/>
                    </a:lnT>
                    <a:lnB w="6350" cap="flat" cmpd="sng" algn="ctr">
                      <a:solidFill>
                        <a:srgbClr val="2D487B"/>
                      </a:solidFill>
                      <a:prstDash val="solid"/>
                      <a:round/>
                      <a:headEnd type="none" w="med" len="med"/>
                      <a:tailEnd type="none" w="med" len="med"/>
                    </a:lnB>
                    <a:solidFill>
                      <a:schemeClr val="bg1"/>
                    </a:solidFill>
                  </a:tcPr>
                </a:tc>
                <a:tc gridSpan="3">
                  <a:txBody>
                    <a:bodyPr/>
                    <a:lstStyle/>
                    <a:p>
                      <a:pPr marR="0" indent="0" algn="ctr" rtl="0">
                        <a:spcBef>
                          <a:spcPts val="0"/>
                        </a:spcBef>
                        <a:spcAft>
                          <a:spcPts val="0"/>
                        </a:spcAft>
                      </a:pPr>
                      <a:r>
                        <a:rPr lang="en-US" sz="1200" b="0" kern="1400" dirty="0">
                          <a:ln>
                            <a:noFill/>
                          </a:ln>
                          <a:solidFill>
                            <a:srgbClr val="212120"/>
                          </a:solidFill>
                          <a:effectLst/>
                          <a:latin typeface="Cambria" panose="02040503050406030204" pitchFamily="18" charset="0"/>
                        </a:rPr>
                        <a:t>$0</a:t>
                      </a:r>
                    </a:p>
                  </a:txBody>
                  <a:tcPr marL="20229" marR="20229" marT="20229" marB="20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hMerge="1">
                  <a:txBody>
                    <a:bodyPr/>
                    <a:lstStyle/>
                    <a:p>
                      <a:pPr marR="0" indent="0" algn="ctr" rtl="0">
                        <a:spcBef>
                          <a:spcPts val="0"/>
                        </a:spcBef>
                        <a:spcAft>
                          <a:spcPts val="0"/>
                        </a:spcAft>
                      </a:pPr>
                      <a:endParaRPr lang="en-US" sz="1300" b="0" kern="1400" dirty="0">
                        <a:ln>
                          <a:noFill/>
                        </a:ln>
                        <a:solidFill>
                          <a:srgbClr val="212120"/>
                        </a:solidFill>
                        <a:effectLst/>
                        <a:latin typeface="Cambria" panose="02040503050406030204" pitchFamily="18" charset="0"/>
                      </a:endParaRPr>
                    </a:p>
                  </a:txBody>
                  <a:tcPr marL="26972" marR="26972" marT="26972" marB="2697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2F2F2"/>
                    </a:solidFill>
                  </a:tcPr>
                </a:tc>
                <a:tc hMerge="1">
                  <a:txBody>
                    <a:bodyPr/>
                    <a:lstStyle/>
                    <a:p>
                      <a:pPr marR="0" indent="0" algn="ctr" rtl="0">
                        <a:spcBef>
                          <a:spcPts val="0"/>
                        </a:spcBef>
                        <a:spcAft>
                          <a:spcPts val="0"/>
                        </a:spcAft>
                      </a:pPr>
                      <a:endParaRPr lang="en-US" sz="1300" b="0" kern="1400" dirty="0">
                        <a:ln>
                          <a:noFill/>
                        </a:ln>
                        <a:solidFill>
                          <a:srgbClr val="212120"/>
                        </a:solidFill>
                        <a:effectLst/>
                        <a:latin typeface="Cambria" panose="02040503050406030204" pitchFamily="18" charset="0"/>
                      </a:endParaRPr>
                    </a:p>
                  </a:txBody>
                  <a:tcPr marL="26972" marR="26972" marT="26972" marB="26972"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2F2F2"/>
                    </a:solidFill>
                  </a:tcPr>
                </a:tc>
                <a:extLst>
                  <a:ext uri="{0D108BD9-81ED-4DB2-BD59-A6C34878D82A}">
                    <a16:rowId xmlns:a16="http://schemas.microsoft.com/office/drawing/2014/main" val="10013"/>
                  </a:ext>
                </a:extLst>
              </a:tr>
              <a:tr h="225366">
                <a:tc>
                  <a:txBody>
                    <a:bodyPr/>
                    <a:lstStyle/>
                    <a:p>
                      <a:pPr marR="0" indent="0" algn="l" rtl="0">
                        <a:spcBef>
                          <a:spcPts val="0"/>
                        </a:spcBef>
                        <a:spcAft>
                          <a:spcPts val="0"/>
                        </a:spcAft>
                      </a:pPr>
                      <a:r>
                        <a:rPr lang="en-US" sz="1200" b="1" kern="1400" dirty="0">
                          <a:ln>
                            <a:noFill/>
                          </a:ln>
                          <a:solidFill>
                            <a:srgbClr val="212120"/>
                          </a:solidFill>
                          <a:effectLst/>
                          <a:latin typeface="Cambria" panose="02040503050406030204" pitchFamily="18" charset="0"/>
                        </a:rPr>
                        <a:t>Teladoc </a:t>
                      </a:r>
                      <a:r>
                        <a:rPr lang="en-US" sz="1200" b="1" kern="1400" baseline="0" dirty="0">
                          <a:ln>
                            <a:noFill/>
                          </a:ln>
                          <a:solidFill>
                            <a:srgbClr val="212120"/>
                          </a:solidFill>
                          <a:effectLst/>
                          <a:latin typeface="Cambria" panose="02040503050406030204" pitchFamily="18" charset="0"/>
                        </a:rPr>
                        <a:t>(1-800-Teladoc)</a:t>
                      </a:r>
                      <a:endParaRPr lang="en-US" sz="1200" b="1" kern="1400" dirty="0">
                        <a:ln>
                          <a:noFill/>
                        </a:ln>
                        <a:solidFill>
                          <a:srgbClr val="212120"/>
                        </a:solidFill>
                        <a:effectLst/>
                        <a:latin typeface="Cambria" panose="02040503050406030204" pitchFamily="18" charset="0"/>
                      </a:endParaRPr>
                    </a:p>
                  </a:txBody>
                  <a:tcPr marL="20229" marR="20229" marT="20229" marB="20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2D487B"/>
                      </a:solidFill>
                      <a:prstDash val="solid"/>
                      <a:round/>
                      <a:headEnd type="none" w="med" len="med"/>
                      <a:tailEnd type="none" w="med" len="med"/>
                    </a:lnT>
                    <a:lnB w="6350" cap="flat" cmpd="sng" algn="ctr">
                      <a:solidFill>
                        <a:srgbClr val="2D487B"/>
                      </a:solidFill>
                      <a:prstDash val="solid"/>
                      <a:round/>
                      <a:headEnd type="none" w="med" len="med"/>
                      <a:tailEnd type="none" w="med" len="med"/>
                    </a:lnB>
                    <a:solidFill>
                      <a:schemeClr val="bg1"/>
                    </a:solidFill>
                  </a:tcPr>
                </a:tc>
                <a:tc gridSpan="3">
                  <a:txBody>
                    <a:bodyPr/>
                    <a:lstStyle/>
                    <a:p>
                      <a:pPr marR="0" indent="0" algn="ctr" rtl="0">
                        <a:spcBef>
                          <a:spcPts val="0"/>
                        </a:spcBef>
                        <a:spcAft>
                          <a:spcPts val="0"/>
                        </a:spcAft>
                      </a:pPr>
                      <a:r>
                        <a:rPr lang="en-US" sz="1200" b="0" kern="1400" dirty="0">
                          <a:ln>
                            <a:noFill/>
                          </a:ln>
                          <a:solidFill>
                            <a:srgbClr val="212120"/>
                          </a:solidFill>
                          <a:effectLst/>
                          <a:latin typeface="Cambria" panose="02040503050406030204" pitchFamily="18" charset="0"/>
                        </a:rPr>
                        <a:t>$5 Copay </a:t>
                      </a:r>
                    </a:p>
                  </a:txBody>
                  <a:tcPr marL="20229" marR="20229" marT="20229" marB="20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4"/>
                  </a:ext>
                </a:extLst>
              </a:tr>
              <a:tr h="225366">
                <a:tc>
                  <a:txBody>
                    <a:bodyPr/>
                    <a:lstStyle/>
                    <a:p>
                      <a:pPr marR="0" indent="0" algn="l" rtl="0">
                        <a:spcBef>
                          <a:spcPts val="0"/>
                        </a:spcBef>
                        <a:spcAft>
                          <a:spcPts val="0"/>
                        </a:spcAft>
                      </a:pPr>
                      <a:r>
                        <a:rPr lang="en-US" sz="1200" b="1" kern="1400" dirty="0">
                          <a:ln>
                            <a:noFill/>
                          </a:ln>
                          <a:solidFill>
                            <a:srgbClr val="212120"/>
                          </a:solidFill>
                          <a:effectLst/>
                          <a:latin typeface="Cambria" panose="02040503050406030204" pitchFamily="18" charset="0"/>
                        </a:rPr>
                        <a:t>Convenient Care Clinics</a:t>
                      </a:r>
                      <a:endParaRPr lang="en-US" sz="1200" kern="1400" dirty="0">
                        <a:ln>
                          <a:noFill/>
                        </a:ln>
                        <a:solidFill>
                          <a:srgbClr val="212120"/>
                        </a:solidFill>
                        <a:effectLst/>
                        <a:latin typeface="Cambria" panose="02040503050406030204" pitchFamily="18" charset="0"/>
                      </a:endParaRPr>
                    </a:p>
                  </a:txBody>
                  <a:tcPr marL="20229" marR="20229" marT="20229" marB="20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2D487B"/>
                      </a:solidFill>
                      <a:prstDash val="solid"/>
                      <a:round/>
                      <a:headEnd type="none" w="med" len="med"/>
                      <a:tailEnd type="none" w="med" len="med"/>
                    </a:lnT>
                    <a:lnB w="6350" cap="flat" cmpd="sng" algn="ctr">
                      <a:solidFill>
                        <a:srgbClr val="2D487B"/>
                      </a:solidFill>
                      <a:prstDash val="solid"/>
                      <a:round/>
                      <a:headEnd type="none" w="med" len="med"/>
                      <a:tailEnd type="none" w="med" len="med"/>
                    </a:lnB>
                    <a:solidFill>
                      <a:schemeClr val="bg1"/>
                    </a:solidFill>
                  </a:tcPr>
                </a:tc>
                <a:tc gridSpan="3">
                  <a:txBody>
                    <a:bodyPr/>
                    <a:lstStyle/>
                    <a:p>
                      <a:pPr marR="0" indent="0" algn="ctr" rtl="0">
                        <a:spcBef>
                          <a:spcPts val="0"/>
                        </a:spcBef>
                        <a:spcAft>
                          <a:spcPts val="0"/>
                        </a:spcAft>
                      </a:pPr>
                      <a:r>
                        <a:rPr lang="en-US" sz="1200" b="0" kern="1400" dirty="0">
                          <a:ln>
                            <a:noFill/>
                          </a:ln>
                          <a:solidFill>
                            <a:srgbClr val="212120"/>
                          </a:solidFill>
                          <a:effectLst/>
                          <a:latin typeface="Cambria" panose="02040503050406030204" pitchFamily="18" charset="0"/>
                        </a:rPr>
                        <a:t>$10 Copay </a:t>
                      </a:r>
                    </a:p>
                  </a:txBody>
                  <a:tcPr marL="20229" marR="20229" marT="20229" marB="20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5"/>
                  </a:ext>
                </a:extLst>
              </a:tr>
              <a:tr h="225366">
                <a:tc>
                  <a:txBody>
                    <a:bodyPr/>
                    <a:lstStyle/>
                    <a:p>
                      <a:pPr marR="0" indent="0" algn="l" rtl="0">
                        <a:spcBef>
                          <a:spcPts val="0"/>
                        </a:spcBef>
                        <a:spcAft>
                          <a:spcPts val="0"/>
                        </a:spcAft>
                      </a:pPr>
                      <a:r>
                        <a:rPr lang="en-US" sz="1200" b="1" kern="1400" dirty="0">
                          <a:ln>
                            <a:noFill/>
                          </a:ln>
                          <a:solidFill>
                            <a:srgbClr val="212120"/>
                          </a:solidFill>
                          <a:effectLst/>
                          <a:latin typeface="Cambria" panose="02040503050406030204" pitchFamily="18" charset="0"/>
                        </a:rPr>
                        <a:t>Preventive Care</a:t>
                      </a:r>
                      <a:endParaRPr lang="en-US" sz="1200" kern="1400" dirty="0">
                        <a:ln>
                          <a:noFill/>
                        </a:ln>
                        <a:solidFill>
                          <a:srgbClr val="212120"/>
                        </a:solidFill>
                        <a:effectLst/>
                        <a:latin typeface="Cambria" panose="02040503050406030204" pitchFamily="18" charset="0"/>
                      </a:endParaRPr>
                    </a:p>
                  </a:txBody>
                  <a:tcPr marL="20229" marR="20229" marT="20229" marB="20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2D487B"/>
                      </a:solidFill>
                      <a:prstDash val="solid"/>
                      <a:round/>
                      <a:headEnd type="none" w="med" len="med"/>
                      <a:tailEnd type="none" w="med" len="med"/>
                    </a:lnT>
                    <a:lnB w="6350" cap="flat" cmpd="sng" algn="ctr">
                      <a:solidFill>
                        <a:srgbClr val="2D487B"/>
                      </a:solidFill>
                      <a:prstDash val="solid"/>
                      <a:round/>
                      <a:headEnd type="none" w="med" len="med"/>
                      <a:tailEnd type="none" w="med" len="med"/>
                    </a:lnB>
                    <a:solidFill>
                      <a:schemeClr val="bg1"/>
                    </a:solidFill>
                  </a:tcPr>
                </a:tc>
                <a:tc gridSpan="3">
                  <a:txBody>
                    <a:bodyPr/>
                    <a:lstStyle/>
                    <a:p>
                      <a:pPr marR="0" indent="0" algn="ctr" rtl="0">
                        <a:spcBef>
                          <a:spcPts val="0"/>
                        </a:spcBef>
                        <a:spcAft>
                          <a:spcPts val="0"/>
                        </a:spcAft>
                      </a:pPr>
                      <a:r>
                        <a:rPr lang="en-US" sz="1200" b="0" kern="1400" dirty="0">
                          <a:ln>
                            <a:noFill/>
                          </a:ln>
                          <a:solidFill>
                            <a:srgbClr val="212120"/>
                          </a:solidFill>
                          <a:effectLst/>
                          <a:latin typeface="Cambria" panose="02040503050406030204" pitchFamily="18" charset="0"/>
                        </a:rPr>
                        <a:t>0%</a:t>
                      </a:r>
                    </a:p>
                  </a:txBody>
                  <a:tcPr marL="20229" marR="20229" marT="20229" marB="20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hMerge="1">
                  <a:txBody>
                    <a:bodyPr/>
                    <a:lstStyle/>
                    <a:p>
                      <a:pPr marR="0" indent="0" algn="ctr" rtl="0">
                        <a:spcBef>
                          <a:spcPts val="0"/>
                        </a:spcBef>
                        <a:spcAft>
                          <a:spcPts val="0"/>
                        </a:spcAft>
                      </a:pPr>
                      <a:endParaRPr lang="en-US" sz="1300" b="0" kern="1400" dirty="0">
                        <a:ln>
                          <a:noFill/>
                        </a:ln>
                        <a:solidFill>
                          <a:srgbClr val="212120"/>
                        </a:solidFill>
                        <a:effectLst/>
                        <a:latin typeface="Cambria" panose="02040503050406030204" pitchFamily="18" charset="0"/>
                      </a:endParaRPr>
                    </a:p>
                  </a:txBody>
                  <a:tcPr marL="26972" marR="26972" marT="26972" marB="2697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hMerge="1">
                  <a:txBody>
                    <a:bodyPr/>
                    <a:lstStyle/>
                    <a:p>
                      <a:pPr marR="0" indent="0" algn="ctr" rtl="0">
                        <a:spcBef>
                          <a:spcPts val="0"/>
                        </a:spcBef>
                        <a:spcAft>
                          <a:spcPts val="0"/>
                        </a:spcAft>
                      </a:pPr>
                      <a:endParaRPr lang="en-US" sz="1300" b="0" kern="1400" dirty="0">
                        <a:ln>
                          <a:noFill/>
                        </a:ln>
                        <a:solidFill>
                          <a:srgbClr val="212120"/>
                        </a:solidFill>
                        <a:effectLst/>
                        <a:latin typeface="Cambria" panose="02040503050406030204" pitchFamily="18" charset="0"/>
                      </a:endParaRPr>
                    </a:p>
                  </a:txBody>
                  <a:tcPr marL="26972" marR="26972" marT="26972" marB="26972"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16"/>
                  </a:ext>
                </a:extLst>
              </a:tr>
              <a:tr h="373460">
                <a:tc>
                  <a:txBody>
                    <a:bodyPr/>
                    <a:lstStyle/>
                    <a:p>
                      <a:pPr marR="0" indent="0" algn="l" rtl="0">
                        <a:spcBef>
                          <a:spcPts val="0"/>
                        </a:spcBef>
                        <a:spcAft>
                          <a:spcPts val="0"/>
                        </a:spcAft>
                      </a:pPr>
                      <a:r>
                        <a:rPr lang="en-US" sz="1200" b="1" kern="1400" dirty="0">
                          <a:ln>
                            <a:noFill/>
                          </a:ln>
                          <a:solidFill>
                            <a:srgbClr val="212120"/>
                          </a:solidFill>
                          <a:effectLst/>
                          <a:latin typeface="Cambria" panose="02040503050406030204" pitchFamily="18" charset="0"/>
                        </a:rPr>
                        <a:t>Outpatient Diagnostic Imaging </a:t>
                      </a:r>
                      <a:r>
                        <a:rPr lang="en-US" sz="1050" kern="1400" dirty="0">
                          <a:ln>
                            <a:noFill/>
                          </a:ln>
                          <a:solidFill>
                            <a:srgbClr val="212120"/>
                          </a:solidFill>
                          <a:effectLst/>
                          <a:latin typeface="Cambria" panose="02040503050406030204" pitchFamily="18" charset="0"/>
                        </a:rPr>
                        <a:t>(MRI, MRA, CAT Scan, PET Scan)</a:t>
                      </a:r>
                    </a:p>
                  </a:txBody>
                  <a:tcPr marL="20229" marR="20229" marT="20229" marB="20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2D487B"/>
                      </a:solidFill>
                      <a:prstDash val="solid"/>
                      <a:round/>
                      <a:headEnd type="none" w="med" len="med"/>
                      <a:tailEnd type="none" w="med" len="med"/>
                    </a:lnT>
                    <a:lnB w="6350" cap="flat" cmpd="sng" algn="ctr">
                      <a:solidFill>
                        <a:srgbClr val="2D487B"/>
                      </a:solidFill>
                      <a:prstDash val="solid"/>
                      <a:round/>
                      <a:headEnd type="none" w="med" len="med"/>
                      <a:tailEnd type="none" w="med" len="med"/>
                    </a:lnB>
                    <a:noFill/>
                  </a:tcPr>
                </a:tc>
                <a:tc gridSpan="3">
                  <a:txBody>
                    <a:bodyPr/>
                    <a:lstStyle/>
                    <a:p>
                      <a:pPr marR="0" indent="0" algn="ctr" rtl="0">
                        <a:spcBef>
                          <a:spcPts val="0"/>
                        </a:spcBef>
                        <a:spcAft>
                          <a:spcPts val="0"/>
                        </a:spcAft>
                      </a:pPr>
                      <a:r>
                        <a:rPr lang="en-US" sz="1200" b="0" i="0" u="none" kern="1400" dirty="0">
                          <a:ln>
                            <a:noFill/>
                          </a:ln>
                          <a:solidFill>
                            <a:srgbClr val="212120"/>
                          </a:solidFill>
                          <a:effectLst/>
                          <a:latin typeface="Cambria" panose="02040503050406030204" pitchFamily="18" charset="0"/>
                        </a:rPr>
                        <a:t>Up</a:t>
                      </a:r>
                      <a:r>
                        <a:rPr lang="en-US" sz="1200" b="0" i="0" u="none" kern="1400" baseline="0" dirty="0">
                          <a:ln>
                            <a:noFill/>
                          </a:ln>
                          <a:solidFill>
                            <a:srgbClr val="212120"/>
                          </a:solidFill>
                          <a:effectLst/>
                          <a:latin typeface="Cambria" panose="02040503050406030204" pitchFamily="18" charset="0"/>
                        </a:rPr>
                        <a:t> to $500 Copay</a:t>
                      </a:r>
                      <a:endParaRPr lang="en-US" sz="1200" b="0" i="0" u="none" kern="1400" dirty="0">
                        <a:ln>
                          <a:noFill/>
                        </a:ln>
                        <a:solidFill>
                          <a:srgbClr val="212120"/>
                        </a:solidFill>
                        <a:effectLst/>
                        <a:latin typeface="Cambria" panose="02040503050406030204" pitchFamily="18" charset="0"/>
                      </a:endParaRPr>
                    </a:p>
                  </a:txBody>
                  <a:tcPr marL="20229" marR="20229" marT="20229" marB="20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lumMod val="95000"/>
                      </a:schemeClr>
                    </a:solidFill>
                  </a:tcPr>
                </a:tc>
                <a:tc hMerge="1">
                  <a:txBody>
                    <a:bodyPr/>
                    <a:lstStyle/>
                    <a:p>
                      <a:pPr marR="0" indent="0" algn="ctr" rtl="0">
                        <a:spcBef>
                          <a:spcPts val="0"/>
                        </a:spcBef>
                        <a:spcAft>
                          <a:spcPts val="0"/>
                        </a:spcAft>
                      </a:pPr>
                      <a:endParaRPr lang="en-US" sz="1300" b="0" i="0" kern="1400" dirty="0">
                        <a:ln>
                          <a:noFill/>
                        </a:ln>
                        <a:solidFill>
                          <a:srgbClr val="212120"/>
                        </a:solidFill>
                        <a:effectLst/>
                        <a:latin typeface="Cambria" panose="02040503050406030204" pitchFamily="18" charset="0"/>
                      </a:endParaRPr>
                    </a:p>
                  </a:txBody>
                  <a:tcPr marL="26972" marR="26972" marT="26972" marB="2697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tc hMerge="1">
                  <a:txBody>
                    <a:bodyPr/>
                    <a:lstStyle/>
                    <a:p>
                      <a:pPr marR="0" indent="0" algn="ctr" rtl="0">
                        <a:spcBef>
                          <a:spcPts val="0"/>
                        </a:spcBef>
                        <a:spcAft>
                          <a:spcPts val="0"/>
                        </a:spcAft>
                      </a:pPr>
                      <a:endParaRPr lang="en-US" sz="1300" b="0" i="0" kern="1400" dirty="0">
                        <a:ln>
                          <a:noFill/>
                        </a:ln>
                        <a:solidFill>
                          <a:srgbClr val="212120"/>
                        </a:solidFill>
                        <a:effectLst/>
                        <a:latin typeface="Cambria" panose="02040503050406030204" pitchFamily="18" charset="0"/>
                      </a:endParaRPr>
                    </a:p>
                  </a:txBody>
                  <a:tcPr marL="26972" marR="26972" marT="26972" marB="26972" anchor="ctr">
                    <a:lnL w="12700" cap="flat" cmpd="sng" algn="ctr">
                      <a:solidFill>
                        <a:schemeClr val="bg1">
                          <a:lumMod val="6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17"/>
                  </a:ext>
                </a:extLst>
              </a:tr>
              <a:tr h="225366">
                <a:tc>
                  <a:txBody>
                    <a:bodyPr/>
                    <a:lstStyle/>
                    <a:p>
                      <a:pPr marR="0" indent="0" algn="l" rtl="0">
                        <a:spcBef>
                          <a:spcPts val="0"/>
                        </a:spcBef>
                        <a:spcAft>
                          <a:spcPts val="0"/>
                        </a:spcAft>
                      </a:pPr>
                      <a:r>
                        <a:rPr lang="en-US" sz="1200" b="1" kern="1400" dirty="0">
                          <a:ln>
                            <a:noFill/>
                          </a:ln>
                          <a:solidFill>
                            <a:srgbClr val="212120"/>
                          </a:solidFill>
                          <a:effectLst/>
                          <a:latin typeface="Cambria" panose="02040503050406030204" pitchFamily="18" charset="0"/>
                        </a:rPr>
                        <a:t>Ambulance</a:t>
                      </a:r>
                      <a:endParaRPr lang="en-US" sz="1200" kern="1400" dirty="0">
                        <a:ln>
                          <a:noFill/>
                        </a:ln>
                        <a:solidFill>
                          <a:srgbClr val="212120"/>
                        </a:solidFill>
                        <a:effectLst/>
                        <a:latin typeface="Cambria" panose="02040503050406030204" pitchFamily="18" charset="0"/>
                      </a:endParaRPr>
                    </a:p>
                  </a:txBody>
                  <a:tcPr marL="20229" marR="20229" marT="20229" marB="20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2D487B"/>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R="0" indent="0" algn="ctr" rtl="0">
                        <a:spcBef>
                          <a:spcPts val="0"/>
                        </a:spcBef>
                        <a:spcAft>
                          <a:spcPts val="0"/>
                        </a:spcAft>
                      </a:pPr>
                      <a:r>
                        <a:rPr lang="en-US" sz="1200" b="0" kern="1400" dirty="0">
                          <a:ln>
                            <a:noFill/>
                          </a:ln>
                          <a:solidFill>
                            <a:srgbClr val="212120"/>
                          </a:solidFill>
                          <a:effectLst/>
                          <a:latin typeface="Cambria" panose="02040503050406030204" pitchFamily="18" charset="0"/>
                        </a:rPr>
                        <a:t>$250 Copay</a:t>
                      </a:r>
                    </a:p>
                  </a:txBody>
                  <a:tcPr marL="20229" marR="20229" marT="20229" marB="202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18"/>
                  </a:ext>
                </a:extLst>
              </a:tr>
            </a:tbl>
          </a:graphicData>
        </a:graphic>
      </p:graphicFrame>
      <p:pic>
        <p:nvPicPr>
          <p:cNvPr id="8" name="Picture 4" descr="http://www.communityplans.net/portals/0/Vendors/OPTUMlogo.jpg">
            <a:extLst>
              <a:ext uri="{FF2B5EF4-FFF2-40B4-BE49-F238E27FC236}">
                <a16:creationId xmlns:a16="http://schemas.microsoft.com/office/drawing/2014/main" id="{264F4740-FDA0-447E-B756-74654AFEDC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4246" y="3222172"/>
            <a:ext cx="1134529" cy="4136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az811846.vo.msecnd.net/dpcontent/Areas/s2/Content/Images/plan/logosm_familybluec.png?v=1.1">
            <a:extLst>
              <a:ext uri="{FF2B5EF4-FFF2-40B4-BE49-F238E27FC236}">
                <a16:creationId xmlns:a16="http://schemas.microsoft.com/office/drawing/2014/main" id="{F1046C8E-B6A3-471A-B4D0-E4CF1FB32E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94257" y="328488"/>
            <a:ext cx="921847" cy="60339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561DB52-31E6-4B72-A1FE-0DBC8D3B40FC}"/>
              </a:ext>
            </a:extLst>
          </p:cNvPr>
          <p:cNvSpPr txBox="1"/>
          <p:nvPr/>
        </p:nvSpPr>
        <p:spPr>
          <a:xfrm>
            <a:off x="1623755" y="6611836"/>
            <a:ext cx="5400554" cy="219291"/>
          </a:xfrm>
          <a:prstGeom prst="rect">
            <a:avLst/>
          </a:prstGeom>
          <a:noFill/>
        </p:spPr>
        <p:txBody>
          <a:bodyPr wrap="square" rtlCol="0">
            <a:spAutoFit/>
          </a:bodyPr>
          <a:lstStyle/>
          <a:p>
            <a:pPr defTabSz="342900"/>
            <a:r>
              <a:rPr lang="en-US" sz="825" i="1" dirty="0">
                <a:solidFill>
                  <a:prstClr val="black"/>
                </a:solidFill>
                <a:latin typeface="Calibri"/>
              </a:rPr>
              <a:t>* After Deductible    ** After Limited Deductible: $2,000 of the $4,000 Individual Deductible</a:t>
            </a:r>
          </a:p>
        </p:txBody>
      </p:sp>
    </p:spTree>
    <p:extLst>
      <p:ext uri="{BB962C8B-B14F-4D97-AF65-F5344CB8AC3E}">
        <p14:creationId xmlns:p14="http://schemas.microsoft.com/office/powerpoint/2010/main" val="1694142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6FD004F-D956-4A01-BDA2-68A2782D5D3A}"/>
              </a:ext>
            </a:extLst>
          </p:cNvPr>
          <p:cNvGraphicFramePr>
            <a:graphicFrameLocks noGrp="1"/>
          </p:cNvGraphicFramePr>
          <p:nvPr/>
        </p:nvGraphicFramePr>
        <p:xfrm>
          <a:off x="381001" y="4953000"/>
          <a:ext cx="11219546" cy="1615440"/>
        </p:xfrm>
        <a:graphic>
          <a:graphicData uri="http://schemas.openxmlformats.org/drawingml/2006/table">
            <a:tbl>
              <a:tblPr firstRow="1" bandRow="1">
                <a:tableStyleId>{5C22544A-7EE6-4342-B048-85BDC9FD1C3A}</a:tableStyleId>
              </a:tblPr>
              <a:tblGrid>
                <a:gridCol w="7383229">
                  <a:extLst>
                    <a:ext uri="{9D8B030D-6E8A-4147-A177-3AD203B41FA5}">
                      <a16:colId xmlns:a16="http://schemas.microsoft.com/office/drawing/2014/main" val="2618176722"/>
                    </a:ext>
                  </a:extLst>
                </a:gridCol>
                <a:gridCol w="3836317">
                  <a:extLst>
                    <a:ext uri="{9D8B030D-6E8A-4147-A177-3AD203B41FA5}">
                      <a16:colId xmlns:a16="http://schemas.microsoft.com/office/drawing/2014/main" val="3045261429"/>
                    </a:ext>
                  </a:extLst>
                </a:gridCol>
              </a:tblGrid>
              <a:tr h="1493429">
                <a:tc>
                  <a:txBody>
                    <a:bodyPr/>
                    <a:lstStyle/>
                    <a:p>
                      <a:pPr marL="0" marR="0" lvl="0" indent="0" algn="l" defTabSz="914134" rtl="0" eaLnBrk="1" fontAlgn="auto" latinLnBrk="0" hangingPunct="1">
                        <a:lnSpc>
                          <a:spcPct val="100000"/>
                        </a:lnSpc>
                        <a:spcBef>
                          <a:spcPts val="0"/>
                        </a:spcBef>
                        <a:spcAft>
                          <a:spcPts val="0"/>
                        </a:spcAft>
                        <a:buClrTx/>
                        <a:buSzTx/>
                        <a:buFontTx/>
                        <a:buNone/>
                        <a:tabLst/>
                        <a:defRPr/>
                      </a:pPr>
                      <a:r>
                        <a:rPr lang="en-US" sz="2000" b="1" dirty="0">
                          <a:solidFill>
                            <a:srgbClr val="E87722"/>
                          </a:solidFill>
                          <a:latin typeface="Cambria" panose="02040503050406030204" pitchFamily="18" charset="0"/>
                          <a:cs typeface="Arial" pitchFamily="34" charset="0"/>
                        </a:rPr>
                        <a:t>Prescription Drug </a:t>
                      </a:r>
                      <a:r>
                        <a:rPr lang="en-US" sz="2000" b="1" dirty="0">
                          <a:solidFill>
                            <a:srgbClr val="F37D25"/>
                          </a:solidFill>
                          <a:latin typeface="Cambria" panose="02040503050406030204" pitchFamily="18" charset="0"/>
                          <a:ea typeface="Cambria" panose="02040503050406030204" pitchFamily="18" charset="0"/>
                        </a:rPr>
                        <a:t>FREEBIES!</a:t>
                      </a:r>
                    </a:p>
                    <a:p>
                      <a:pPr marL="0" marR="0" lvl="0" indent="0" algn="l" defTabSz="914134"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Cambria" panose="02040503050406030204" pitchFamily="18" charset="0"/>
                          <a:ea typeface="Cambria" panose="02040503050406030204" pitchFamily="18" charset="0"/>
                        </a:rPr>
                        <a:t>Prescribed diabetic supplies including meters, lancing devices, lancets, test strips, control solution, needles, and syringes; prescribed Aspirin for adults, prescribed generic folic acid and generic prenatal vitamins for pregnancy and prescribed generic statins </a:t>
                      </a:r>
                      <a:r>
                        <a:rPr lang="en-US" sz="1600" b="0" i="1" dirty="0">
                          <a:solidFill>
                            <a:schemeClr val="tx1"/>
                          </a:solidFill>
                          <a:latin typeface="Cambria" panose="02040503050406030204" pitchFamily="18" charset="0"/>
                          <a:ea typeface="Cambria" panose="02040503050406030204" pitchFamily="18" charset="0"/>
                        </a:rPr>
                        <a:t>(if eligible)</a:t>
                      </a:r>
                      <a:endParaRPr lang="en-US" sz="1600" b="0" dirty="0">
                        <a:solidFill>
                          <a:schemeClr val="tx1"/>
                        </a:solidFill>
                      </a:endParaRPr>
                    </a:p>
                  </a:txBody>
                  <a:tcPr marL="137160" marR="137160" marT="137160" marB="137160">
                    <a:lnL w="12700" cmpd="sng">
                      <a:noFill/>
                    </a:lnL>
                    <a:lnR w="12700" cap="flat" cmpd="sng" algn="ctr">
                      <a:solidFill>
                        <a:schemeClr val="bg1">
                          <a:lumMod val="65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defTabSz="914400"/>
                      <a:r>
                        <a:rPr lang="en-US" sz="2000" b="1" dirty="0">
                          <a:solidFill>
                            <a:srgbClr val="E87722"/>
                          </a:solidFill>
                          <a:latin typeface="Cambria" panose="02040503050406030204" pitchFamily="18" charset="0"/>
                          <a:cs typeface="Arial" pitchFamily="34" charset="0"/>
                        </a:rPr>
                        <a:t>Prescription Drug </a:t>
                      </a:r>
                    </a:p>
                    <a:p>
                      <a:pPr defTabSz="914400"/>
                      <a:r>
                        <a:rPr lang="en-US" sz="2000" b="1" dirty="0">
                          <a:solidFill>
                            <a:srgbClr val="E87722"/>
                          </a:solidFill>
                          <a:latin typeface="Cambria" panose="02040503050406030204" pitchFamily="18" charset="0"/>
                          <a:cs typeface="Arial" pitchFamily="34" charset="0"/>
                        </a:rPr>
                        <a:t>Out of Pocket Maximum </a:t>
                      </a:r>
                      <a:endParaRPr lang="en-US" sz="2000" b="1" dirty="0">
                        <a:solidFill>
                          <a:schemeClr val="tx1"/>
                        </a:solidFill>
                        <a:latin typeface="Cambria" panose="02040503050406030204" pitchFamily="18" charset="0"/>
                        <a:cs typeface="Arial" pitchFamily="34" charset="0"/>
                      </a:endParaRPr>
                    </a:p>
                    <a:p>
                      <a:pPr defTabSz="914400"/>
                      <a:r>
                        <a:rPr lang="en-US" sz="1600" b="0" dirty="0">
                          <a:solidFill>
                            <a:schemeClr val="tx1"/>
                          </a:solidFill>
                          <a:latin typeface="Cambria" panose="02040503050406030204" pitchFamily="18" charset="0"/>
                          <a:cs typeface="Arial" pitchFamily="34" charset="0"/>
                        </a:rPr>
                        <a:t>In-network Rx copays will be applied toward an individual maximum out-of-pocket of $2,000 and $4,000 for family.</a:t>
                      </a:r>
                    </a:p>
                  </a:txBody>
                  <a:tcPr marL="137160" marR="137160" marT="137160" marB="137160">
                    <a:lnL w="12700" cap="flat" cmpd="sng" algn="ctr">
                      <a:solidFill>
                        <a:schemeClr val="bg1">
                          <a:lumMod val="65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3945573"/>
                  </a:ext>
                </a:extLst>
              </a:tr>
            </a:tbl>
          </a:graphicData>
        </a:graphic>
      </p:graphicFrame>
      <p:sp>
        <p:nvSpPr>
          <p:cNvPr id="15" name="Freeform 25"/>
          <p:cNvSpPr>
            <a:spLocks/>
          </p:cNvSpPr>
          <p:nvPr/>
        </p:nvSpPr>
        <p:spPr bwMode="auto">
          <a:xfrm>
            <a:off x="11067145" y="5089288"/>
            <a:ext cx="743854" cy="701912"/>
          </a:xfrm>
          <a:custGeom>
            <a:avLst/>
            <a:gdLst>
              <a:gd name="T0" fmla="*/ 385 w 402"/>
              <a:gd name="T1" fmla="*/ 171 h 401"/>
              <a:gd name="T2" fmla="*/ 385 w 402"/>
              <a:gd name="T3" fmla="*/ 231 h 401"/>
              <a:gd name="T4" fmla="*/ 231 w 402"/>
              <a:gd name="T5" fmla="*/ 385 h 401"/>
              <a:gd name="T6" fmla="*/ 171 w 402"/>
              <a:gd name="T7" fmla="*/ 385 h 401"/>
              <a:gd name="T8" fmla="*/ 17 w 402"/>
              <a:gd name="T9" fmla="*/ 231 h 401"/>
              <a:gd name="T10" fmla="*/ 17 w 402"/>
              <a:gd name="T11" fmla="*/ 171 h 401"/>
              <a:gd name="T12" fmla="*/ 171 w 402"/>
              <a:gd name="T13" fmla="*/ 17 h 401"/>
              <a:gd name="T14" fmla="*/ 231 w 402"/>
              <a:gd name="T15" fmla="*/ 17 h 401"/>
              <a:gd name="T16" fmla="*/ 385 w 402"/>
              <a:gd name="T17" fmla="*/ 17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2" h="401">
                <a:moveTo>
                  <a:pt x="385" y="171"/>
                </a:moveTo>
                <a:cubicBezTo>
                  <a:pt x="402" y="187"/>
                  <a:pt x="402" y="214"/>
                  <a:pt x="385" y="231"/>
                </a:cubicBezTo>
                <a:cubicBezTo>
                  <a:pt x="231" y="385"/>
                  <a:pt x="231" y="385"/>
                  <a:pt x="231" y="385"/>
                </a:cubicBezTo>
                <a:cubicBezTo>
                  <a:pt x="214" y="401"/>
                  <a:pt x="187" y="401"/>
                  <a:pt x="171" y="385"/>
                </a:cubicBezTo>
                <a:cubicBezTo>
                  <a:pt x="17" y="231"/>
                  <a:pt x="17" y="231"/>
                  <a:pt x="17" y="231"/>
                </a:cubicBezTo>
                <a:cubicBezTo>
                  <a:pt x="0" y="214"/>
                  <a:pt x="0" y="187"/>
                  <a:pt x="17" y="171"/>
                </a:cubicBezTo>
                <a:cubicBezTo>
                  <a:pt x="171" y="17"/>
                  <a:pt x="171" y="17"/>
                  <a:pt x="171" y="17"/>
                </a:cubicBezTo>
                <a:cubicBezTo>
                  <a:pt x="187" y="0"/>
                  <a:pt x="214" y="0"/>
                  <a:pt x="231" y="17"/>
                </a:cubicBezTo>
                <a:lnTo>
                  <a:pt x="385" y="171"/>
                </a:lnTo>
                <a:close/>
              </a:path>
            </a:pathLst>
          </a:custGeom>
          <a:solidFill>
            <a:srgbClr val="F37D25"/>
          </a:solidFill>
          <a:ln>
            <a:noFill/>
          </a:ln>
        </p:spPr>
        <p:txBody>
          <a:bodyPr vert="horz" wrap="square" lIns="91440" tIns="45720" rIns="91440" bIns="45720" numCol="1" anchor="ctr" anchorCtr="0" compatLnSpc="1">
            <a:prstTxWarp prst="textNoShape">
              <a:avLst/>
            </a:prstTxWarp>
          </a:bodyPr>
          <a:lstStyle/>
          <a:p>
            <a:pPr algn="ctr" defTabSz="914400">
              <a:defRPr/>
            </a:pPr>
            <a:r>
              <a:rPr lang="en-US" sz="3200" kern="0" dirty="0">
                <a:solidFill>
                  <a:schemeClr val="bg1"/>
                </a:solidFill>
                <a:latin typeface="Cambria" panose="02040503050406030204" pitchFamily="18" charset="0"/>
              </a:rPr>
              <a:t>$</a:t>
            </a:r>
            <a:endParaRPr lang="en-US" sz="4400" kern="0" dirty="0">
              <a:solidFill>
                <a:schemeClr val="bg1"/>
              </a:solidFill>
              <a:latin typeface="Cambria" panose="02040503050406030204" pitchFamily="18" charset="0"/>
            </a:endParaRPr>
          </a:p>
        </p:txBody>
      </p:sp>
      <p:sp>
        <p:nvSpPr>
          <p:cNvPr id="2" name="Title 1"/>
          <p:cNvSpPr>
            <a:spLocks noGrp="1"/>
          </p:cNvSpPr>
          <p:nvPr>
            <p:ph type="title"/>
          </p:nvPr>
        </p:nvSpPr>
        <p:spPr>
          <a:xfrm>
            <a:off x="627744" y="289560"/>
            <a:ext cx="10972801" cy="711081"/>
          </a:xfrm>
          <a:noFill/>
        </p:spPr>
        <p:txBody>
          <a:bodyPr anchor="ctr"/>
          <a:lstStyle/>
          <a:p>
            <a:r>
              <a:rPr lang="en-US" dirty="0">
                <a:latin typeface="Segoe UI" panose="020B0502040204020203" pitchFamily="34" charset="0"/>
                <a:cs typeface="Segoe UI" panose="020B0502040204020203" pitchFamily="34" charset="0"/>
              </a:rPr>
              <a:t>ICUBA Prescription Drug Plan</a:t>
            </a:r>
          </a:p>
        </p:txBody>
      </p:sp>
      <p:graphicFrame>
        <p:nvGraphicFramePr>
          <p:cNvPr id="13" name="Table 12"/>
          <p:cNvGraphicFramePr>
            <a:graphicFrameLocks noGrp="1"/>
          </p:cNvGraphicFramePr>
          <p:nvPr/>
        </p:nvGraphicFramePr>
        <p:xfrm>
          <a:off x="627744" y="1205011"/>
          <a:ext cx="10972801" cy="3457450"/>
        </p:xfrm>
        <a:graphic>
          <a:graphicData uri="http://schemas.openxmlformats.org/drawingml/2006/table">
            <a:tbl>
              <a:tblPr firstRow="1" firstCol="1" lastRow="1" lastCol="1" bandRow="1" bandCol="1">
                <a:effectLst/>
                <a:tableStyleId>{C083E6E3-FA7D-4D7B-A595-EF9225AFEA82}</a:tableStyleId>
              </a:tblPr>
              <a:tblGrid>
                <a:gridCol w="5314582">
                  <a:extLst>
                    <a:ext uri="{9D8B030D-6E8A-4147-A177-3AD203B41FA5}">
                      <a16:colId xmlns:a16="http://schemas.microsoft.com/office/drawing/2014/main" val="20000"/>
                    </a:ext>
                  </a:extLst>
                </a:gridCol>
                <a:gridCol w="1873629">
                  <a:extLst>
                    <a:ext uri="{9D8B030D-6E8A-4147-A177-3AD203B41FA5}">
                      <a16:colId xmlns:a16="http://schemas.microsoft.com/office/drawing/2014/main" val="20001"/>
                    </a:ext>
                  </a:extLst>
                </a:gridCol>
                <a:gridCol w="2094056">
                  <a:extLst>
                    <a:ext uri="{9D8B030D-6E8A-4147-A177-3AD203B41FA5}">
                      <a16:colId xmlns:a16="http://schemas.microsoft.com/office/drawing/2014/main" val="20002"/>
                    </a:ext>
                  </a:extLst>
                </a:gridCol>
                <a:gridCol w="1690534">
                  <a:extLst>
                    <a:ext uri="{9D8B030D-6E8A-4147-A177-3AD203B41FA5}">
                      <a16:colId xmlns:a16="http://schemas.microsoft.com/office/drawing/2014/main" val="20003"/>
                    </a:ext>
                  </a:extLst>
                </a:gridCol>
              </a:tblGrid>
              <a:tr h="457710">
                <a:tc>
                  <a:txBody>
                    <a:bodyPr/>
                    <a:lstStyle/>
                    <a:p>
                      <a:pPr marL="0" marR="1136015" algn="l">
                        <a:lnSpc>
                          <a:spcPct val="100000"/>
                        </a:lnSpc>
                        <a:spcBef>
                          <a:spcPts val="0"/>
                        </a:spcBef>
                        <a:spcAft>
                          <a:spcPts val="0"/>
                        </a:spcAft>
                      </a:pPr>
                      <a:endParaRPr lang="en-US" sz="2000" b="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60"/>
                        </a:spcBef>
                        <a:spcAft>
                          <a:spcPts val="0"/>
                        </a:spcAft>
                      </a:pPr>
                      <a:endParaRPr lang="en-US" sz="2000" b="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0" marR="0" marT="0" marB="0" anchor="ctr">
                    <a:lnL w="3175" cap="flat" cmpd="sng" algn="ctr">
                      <a:noFill/>
                      <a:prstDash val="solid"/>
                      <a:round/>
                      <a:headEnd type="none" w="med" len="med"/>
                      <a:tailEnd type="none" w="med" len="med"/>
                    </a:lnL>
                    <a:lnR w="38100" cap="flat" cmpd="sng" algn="ctr">
                      <a:solidFill>
                        <a:srgbClr val="008770"/>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defTabSz="914400"/>
                      <a:r>
                        <a:rPr lang="en-US" sz="2000" b="1" dirty="0">
                          <a:solidFill>
                            <a:srgbClr val="008770"/>
                          </a:solidFill>
                          <a:latin typeface="Cambria" panose="02040503050406030204" pitchFamily="18" charset="0"/>
                        </a:rPr>
                        <a:t>90-Day saves $$$!</a:t>
                      </a:r>
                    </a:p>
                  </a:txBody>
                  <a:tcPr marL="0" marR="0" marT="0" marB="0" anchor="ctr">
                    <a:lnL w="38100" cap="flat" cmpd="sng" algn="ctr">
                      <a:solidFill>
                        <a:srgbClr val="008770"/>
                      </a:solidFill>
                      <a:prstDash val="solid"/>
                      <a:round/>
                      <a:headEnd type="none" w="med" len="med"/>
                      <a:tailEnd type="none" w="med" len="med"/>
                    </a:lnL>
                    <a:lnR w="38100" cap="flat" cmpd="sng" algn="ctr">
                      <a:solidFill>
                        <a:srgbClr val="008770"/>
                      </a:solidFill>
                      <a:prstDash val="solid"/>
                      <a:round/>
                      <a:headEnd type="none" w="med" len="med"/>
                      <a:tailEnd type="none" w="med" len="med"/>
                    </a:lnR>
                    <a:lnT w="38100" cap="flat" cmpd="sng" algn="ctr">
                      <a:solidFill>
                        <a:srgbClr val="00877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0000"/>
                        </a:lnSpc>
                        <a:spcBef>
                          <a:spcPts val="95"/>
                        </a:spcBef>
                        <a:spcAft>
                          <a:spcPts val="0"/>
                        </a:spcAft>
                      </a:pPr>
                      <a:endParaRPr lang="en-US" sz="2400" b="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0" marR="0" marT="0" marB="0" anchor="ctr">
                    <a:lnL w="3175" cap="flat" cmpd="sng" algn="ctr">
                      <a:noFill/>
                      <a:prstDash val="solid"/>
                      <a:round/>
                      <a:headEnd type="none" w="med" len="med"/>
                      <a:tailEnd type="none" w="med" len="med"/>
                    </a:lnL>
                    <a:lnR w="38100" cap="flat" cmpd="sng" algn="ctr">
                      <a:solidFill>
                        <a:srgbClr val="008770"/>
                      </a:solidFill>
                      <a:prstDash val="solid"/>
                      <a:round/>
                      <a:headEnd type="none" w="med" len="med"/>
                      <a:tailEnd type="none" w="med" len="med"/>
                    </a:lnR>
                    <a:lnT w="38100" cap="flat" cmpd="sng" algn="ctr">
                      <a:solidFill>
                        <a:srgbClr val="00877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83077">
                <a:tc>
                  <a:txBody>
                    <a:bodyPr/>
                    <a:lstStyle/>
                    <a:p>
                      <a:pPr marL="0" marR="1136015" algn="l">
                        <a:lnSpc>
                          <a:spcPct val="100000"/>
                        </a:lnSpc>
                        <a:spcBef>
                          <a:spcPts val="0"/>
                        </a:spcBef>
                        <a:spcAft>
                          <a:spcPts val="0"/>
                        </a:spcAft>
                      </a:pPr>
                      <a:r>
                        <a:rPr lang="en-US" sz="2000" b="0" dirty="0">
                          <a:solidFill>
                            <a:schemeClr val="bg1"/>
                          </a:solidFill>
                          <a:effectLst/>
                          <a:latin typeface="Cambria" panose="02040503050406030204" pitchFamily="18" charset="0"/>
                        </a:rPr>
                        <a:t>  Tier</a:t>
                      </a:r>
                      <a:endParaRPr lang="en-US" sz="2000" b="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algn="ctr">
                        <a:lnSpc>
                          <a:spcPct val="100000"/>
                        </a:lnSpc>
                        <a:spcBef>
                          <a:spcPts val="60"/>
                        </a:spcBef>
                        <a:spcAft>
                          <a:spcPts val="0"/>
                        </a:spcAft>
                      </a:pPr>
                      <a:r>
                        <a:rPr lang="en-US" sz="2000" b="0" dirty="0">
                          <a:solidFill>
                            <a:schemeClr val="bg1"/>
                          </a:solidFill>
                          <a:effectLst/>
                          <a:latin typeface="Cambria" panose="02040503050406030204" pitchFamily="18" charset="0"/>
                        </a:rPr>
                        <a:t>30-day</a:t>
                      </a:r>
                    </a:p>
                    <a:p>
                      <a:pPr marL="0" marR="0" algn="ctr">
                        <a:lnSpc>
                          <a:spcPct val="100000"/>
                        </a:lnSpc>
                        <a:spcBef>
                          <a:spcPts val="60"/>
                        </a:spcBef>
                        <a:spcAft>
                          <a:spcPts val="0"/>
                        </a:spcAft>
                      </a:pPr>
                      <a:r>
                        <a:rPr lang="en-US" sz="2000" b="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rPr>
                        <a:t>(Retail</a:t>
                      </a:r>
                      <a:r>
                        <a:rPr lang="en-US" sz="2000" b="0" baseline="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rPr>
                        <a:t> Only)</a:t>
                      </a:r>
                      <a:endParaRPr lang="en-US" sz="2000" b="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0" marR="0" marT="0" marB="0" anchor="ctr">
                    <a:lnL w="3175" cap="flat" cmpd="sng" algn="ctr">
                      <a:noFill/>
                      <a:prstDash val="solid"/>
                      <a:round/>
                      <a:headEnd type="none" w="med" len="med"/>
                      <a:tailEnd type="none" w="med" len="med"/>
                    </a:lnL>
                    <a:lnR w="38100" cap="flat" cmpd="sng" algn="ctr">
                      <a:solidFill>
                        <a:srgbClr val="008770"/>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algn="ctr">
                        <a:lnSpc>
                          <a:spcPct val="100000"/>
                        </a:lnSpc>
                        <a:spcBef>
                          <a:spcPts val="60"/>
                        </a:spcBef>
                        <a:spcAft>
                          <a:spcPts val="0"/>
                        </a:spcAft>
                      </a:pPr>
                      <a:r>
                        <a:rPr lang="en-US" sz="2000" b="0" dirty="0">
                          <a:solidFill>
                            <a:schemeClr val="bg1"/>
                          </a:solidFill>
                          <a:effectLst/>
                          <a:latin typeface="Cambria" panose="02040503050406030204" pitchFamily="18" charset="0"/>
                        </a:rPr>
                        <a:t>90-day</a:t>
                      </a:r>
                    </a:p>
                    <a:p>
                      <a:pPr marL="0" marR="0" algn="ctr">
                        <a:lnSpc>
                          <a:spcPct val="100000"/>
                        </a:lnSpc>
                        <a:spcBef>
                          <a:spcPts val="60"/>
                        </a:spcBef>
                        <a:spcAft>
                          <a:spcPts val="0"/>
                        </a:spcAft>
                      </a:pPr>
                      <a:r>
                        <a:rPr lang="en-US" sz="2000" b="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rPr>
                        <a:t>(Retail &amp;</a:t>
                      </a:r>
                      <a:r>
                        <a:rPr lang="en-US" sz="2000" b="0" baseline="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rPr>
                        <a:t> Mail)</a:t>
                      </a:r>
                      <a:endParaRPr lang="en-US" sz="2000" b="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0" marR="0" marT="0" marB="0" anchor="ctr">
                    <a:lnL w="38100" cap="flat" cmpd="sng" algn="ctr">
                      <a:solidFill>
                        <a:srgbClr val="008770"/>
                      </a:solidFill>
                      <a:prstDash val="solid"/>
                      <a:round/>
                      <a:headEnd type="none" w="med" len="med"/>
                      <a:tailEnd type="none" w="med" len="med"/>
                    </a:lnL>
                    <a:lnR w="3175" cap="flat" cmpd="sng" algn="ctr">
                      <a:noFill/>
                      <a:prstDash val="solid"/>
                      <a:round/>
                      <a:headEnd type="none" w="med" len="med"/>
                      <a:tailEnd type="none" w="med" len="med"/>
                    </a:lnR>
                    <a:lnT w="381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tc>
                  <a:txBody>
                    <a:bodyPr/>
                    <a:lstStyle/>
                    <a:p>
                      <a:pPr marL="0" marR="0" algn="ctr">
                        <a:lnSpc>
                          <a:spcPct val="100000"/>
                        </a:lnSpc>
                        <a:spcBef>
                          <a:spcPts val="95"/>
                        </a:spcBef>
                        <a:spcAft>
                          <a:spcPts val="0"/>
                        </a:spcAft>
                      </a:pPr>
                      <a:r>
                        <a:rPr lang="en-US" sz="2000" b="0" dirty="0">
                          <a:solidFill>
                            <a:schemeClr val="bg1"/>
                          </a:solidFill>
                          <a:effectLst/>
                          <a:latin typeface="Cambria" panose="02040503050406030204" pitchFamily="18" charset="0"/>
                        </a:rPr>
                        <a:t>90-Day </a:t>
                      </a:r>
                    </a:p>
                    <a:p>
                      <a:pPr marL="0" marR="0" algn="ctr">
                        <a:lnSpc>
                          <a:spcPct val="100000"/>
                        </a:lnSpc>
                        <a:spcBef>
                          <a:spcPts val="95"/>
                        </a:spcBef>
                        <a:spcAft>
                          <a:spcPts val="0"/>
                        </a:spcAft>
                      </a:pPr>
                      <a:r>
                        <a:rPr lang="en-US" sz="2000" b="0" dirty="0">
                          <a:solidFill>
                            <a:schemeClr val="bg1"/>
                          </a:solidFill>
                          <a:effectLst/>
                          <a:latin typeface="Cambria" panose="02040503050406030204" pitchFamily="18" charset="0"/>
                        </a:rPr>
                        <a:t>(Mail Only)</a:t>
                      </a:r>
                      <a:endParaRPr lang="en-US" sz="2000" b="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0" marR="0" marT="0" marB="0" anchor="ctr">
                    <a:lnL w="3175" cap="flat" cmpd="sng" algn="ctr">
                      <a:noFill/>
                      <a:prstDash val="solid"/>
                      <a:round/>
                      <a:headEnd type="none" w="med" len="med"/>
                      <a:tailEnd type="none" w="med" len="med"/>
                    </a:lnL>
                    <a:lnR w="38100" cap="flat" cmpd="sng" algn="ctr">
                      <a:solidFill>
                        <a:srgbClr val="008770"/>
                      </a:solidFill>
                      <a:prstDash val="solid"/>
                      <a:round/>
                      <a:headEnd type="none" w="med" len="med"/>
                      <a:tailEnd type="none" w="med" len="med"/>
                    </a:lnR>
                    <a:lnT w="38100"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0000"/>
                  </a:ext>
                </a:extLst>
              </a:tr>
              <a:tr h="354071">
                <a:tc>
                  <a:txBody>
                    <a:bodyPr/>
                    <a:lstStyle/>
                    <a:p>
                      <a:pPr marL="44450" marR="0">
                        <a:lnSpc>
                          <a:spcPct val="100000"/>
                        </a:lnSpc>
                        <a:spcBef>
                          <a:spcPts val="150"/>
                        </a:spcBef>
                        <a:spcAft>
                          <a:spcPts val="0"/>
                        </a:spcAft>
                      </a:pPr>
                      <a:r>
                        <a:rPr lang="en-US" sz="2000" b="0" dirty="0">
                          <a:effectLst/>
                          <a:latin typeface="Cambria" panose="02040503050406030204" pitchFamily="18" charset="0"/>
                        </a:rPr>
                        <a:t>Preferred Generics at NSU Pharmacy</a:t>
                      </a:r>
                      <a:endParaRPr lang="en-US" sz="2000" b="0" dirty="0">
                        <a:effectLst/>
                        <a:latin typeface="Cambria" panose="02040503050406030204" pitchFamily="18" charset="0"/>
                        <a:ea typeface="Calibri" panose="020F0502020204030204" pitchFamily="34" charset="0"/>
                        <a:cs typeface="Times New Roman" panose="02020603050405020304" pitchFamily="18" charset="0"/>
                      </a:endParaRP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2000" b="0" dirty="0">
                          <a:effectLst/>
                          <a:latin typeface="Cambria" panose="02040503050406030204" pitchFamily="18" charset="0"/>
                        </a:rPr>
                        <a:t>$0</a:t>
                      </a:r>
                      <a:endParaRPr lang="en-US" sz="2000" b="0" dirty="0">
                        <a:effectLst/>
                        <a:latin typeface="Cambria" panose="02040503050406030204" pitchFamily="18" charset="0"/>
                        <a:ea typeface="Calibri" panose="020F0502020204030204" pitchFamily="34" charset="0"/>
                        <a:cs typeface="Times New Roman" panose="02020603050405020304" pitchFamily="18" charset="0"/>
                      </a:endParaRPr>
                    </a:p>
                  </a:txBody>
                  <a:tcPr marL="45720" marR="45720" anchor="ctr">
                    <a:lnL w="3175" cap="flat" cmpd="sng" algn="ctr">
                      <a:noFill/>
                      <a:prstDash val="solid"/>
                      <a:round/>
                      <a:headEnd type="none" w="med" len="med"/>
                      <a:tailEnd type="none" w="med" len="med"/>
                    </a:lnL>
                    <a:lnR w="38100" cap="flat" cmpd="sng" algn="ctr">
                      <a:solidFill>
                        <a:srgbClr val="008770"/>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2000" b="0" dirty="0">
                          <a:effectLst/>
                          <a:latin typeface="Cambria" panose="02040503050406030204" pitchFamily="18" charset="0"/>
                        </a:rPr>
                        <a:t>$0</a:t>
                      </a:r>
                      <a:endParaRPr lang="en-US" sz="2000" b="0" dirty="0">
                        <a:effectLst/>
                        <a:latin typeface="Cambria" panose="02040503050406030204" pitchFamily="18" charset="0"/>
                        <a:ea typeface="Calibri" panose="020F0502020204030204" pitchFamily="34" charset="0"/>
                        <a:cs typeface="Times New Roman" panose="02020603050405020304" pitchFamily="18" charset="0"/>
                      </a:endParaRPr>
                    </a:p>
                  </a:txBody>
                  <a:tcPr marL="45720" marR="45720" anchor="ctr">
                    <a:lnL w="38100" cap="flat" cmpd="sng" algn="ctr">
                      <a:solidFill>
                        <a:srgbClr val="008770"/>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2000" b="0" dirty="0">
                          <a:effectLst/>
                          <a:latin typeface="Cambria" panose="02040503050406030204" pitchFamily="18" charset="0"/>
                        </a:rPr>
                        <a:t>N/A</a:t>
                      </a:r>
                      <a:endParaRPr lang="en-US" sz="2000" b="0" dirty="0">
                        <a:effectLst/>
                        <a:latin typeface="Cambria" panose="02040503050406030204" pitchFamily="18" charset="0"/>
                        <a:ea typeface="Calibri" panose="020F0502020204030204" pitchFamily="34" charset="0"/>
                        <a:cs typeface="Times New Roman" panose="02020603050405020304" pitchFamily="18" charset="0"/>
                      </a:endParaRPr>
                    </a:p>
                  </a:txBody>
                  <a:tcPr marL="45720" marR="45720" anchor="ctr">
                    <a:lnL w="3175" cap="flat" cmpd="sng" algn="ctr">
                      <a:noFill/>
                      <a:prstDash val="solid"/>
                      <a:round/>
                      <a:headEnd type="none" w="med" len="med"/>
                      <a:tailEnd type="none" w="med" len="med"/>
                    </a:lnL>
                    <a:lnR w="38100" cap="flat" cmpd="sng" algn="ctr">
                      <a:solidFill>
                        <a:srgbClr val="008770"/>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54071">
                <a:tc>
                  <a:txBody>
                    <a:bodyPr/>
                    <a:lstStyle/>
                    <a:p>
                      <a:pPr marL="44450" marR="0">
                        <a:lnSpc>
                          <a:spcPct val="100000"/>
                        </a:lnSpc>
                        <a:spcBef>
                          <a:spcPts val="150"/>
                        </a:spcBef>
                        <a:spcAft>
                          <a:spcPts val="0"/>
                        </a:spcAft>
                      </a:pPr>
                      <a:r>
                        <a:rPr lang="en-US" sz="2000" b="0" dirty="0">
                          <a:effectLst/>
                          <a:latin typeface="Cambria" panose="02040503050406030204" pitchFamily="18" charset="0"/>
                        </a:rPr>
                        <a:t>Preferred Generics</a:t>
                      </a:r>
                      <a:endParaRPr lang="en-US" sz="2000" b="0" dirty="0">
                        <a:effectLst/>
                        <a:latin typeface="Cambria" panose="02040503050406030204" pitchFamily="18" charset="0"/>
                        <a:ea typeface="Calibri" panose="020F0502020204030204" pitchFamily="34" charset="0"/>
                        <a:cs typeface="Times New Roman" panose="02020603050405020304" pitchFamily="18" charset="0"/>
                      </a:endParaRP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2000" b="0" dirty="0">
                          <a:effectLst/>
                          <a:latin typeface="Cambria" panose="02040503050406030204" pitchFamily="18" charset="0"/>
                        </a:rPr>
                        <a:t>$5</a:t>
                      </a:r>
                      <a:endParaRPr lang="en-US" sz="2000" b="0" dirty="0">
                        <a:effectLst/>
                        <a:latin typeface="Cambria" panose="02040503050406030204" pitchFamily="18" charset="0"/>
                        <a:ea typeface="Calibri" panose="020F0502020204030204" pitchFamily="34" charset="0"/>
                        <a:cs typeface="Times New Roman" panose="02020603050405020304" pitchFamily="18" charset="0"/>
                      </a:endParaRPr>
                    </a:p>
                  </a:txBody>
                  <a:tcPr marL="45720" marR="45720" anchor="ctr">
                    <a:lnL w="3175" cap="flat" cmpd="sng" algn="ctr">
                      <a:noFill/>
                      <a:prstDash val="solid"/>
                      <a:round/>
                      <a:headEnd type="none" w="med" len="med"/>
                      <a:tailEnd type="none" w="med" len="med"/>
                    </a:lnL>
                    <a:lnR w="38100" cap="flat" cmpd="sng" algn="ctr">
                      <a:solidFill>
                        <a:srgbClr val="008770"/>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2000" b="0" dirty="0">
                          <a:effectLst/>
                          <a:latin typeface="Cambria" panose="02040503050406030204" pitchFamily="18" charset="0"/>
                        </a:rPr>
                        <a:t>$10</a:t>
                      </a:r>
                      <a:endParaRPr lang="en-US" sz="2000" b="0" dirty="0">
                        <a:effectLst/>
                        <a:latin typeface="Cambria" panose="02040503050406030204" pitchFamily="18" charset="0"/>
                        <a:ea typeface="Calibri" panose="020F0502020204030204" pitchFamily="34" charset="0"/>
                        <a:cs typeface="Times New Roman" panose="02020603050405020304" pitchFamily="18" charset="0"/>
                      </a:endParaRPr>
                    </a:p>
                  </a:txBody>
                  <a:tcPr marL="45720" marR="45720" anchor="ctr">
                    <a:lnL w="38100" cap="flat" cmpd="sng" algn="ctr">
                      <a:solidFill>
                        <a:srgbClr val="008770"/>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2000" b="0" dirty="0">
                          <a:effectLst/>
                          <a:latin typeface="Cambria" panose="02040503050406030204" pitchFamily="18" charset="0"/>
                        </a:rPr>
                        <a:t>$10</a:t>
                      </a:r>
                      <a:endParaRPr lang="en-US" sz="2000" b="0" dirty="0">
                        <a:effectLst/>
                        <a:latin typeface="Cambria" panose="02040503050406030204" pitchFamily="18" charset="0"/>
                        <a:ea typeface="Calibri" panose="020F0502020204030204" pitchFamily="34" charset="0"/>
                        <a:cs typeface="Times New Roman" panose="02020603050405020304" pitchFamily="18" charset="0"/>
                      </a:endParaRPr>
                    </a:p>
                  </a:txBody>
                  <a:tcPr marL="45720" marR="45720" anchor="ctr">
                    <a:lnL w="3175" cap="flat" cmpd="sng" algn="ctr">
                      <a:noFill/>
                      <a:prstDash val="solid"/>
                      <a:round/>
                      <a:headEnd type="none" w="med" len="med"/>
                      <a:tailEnd type="none" w="med" len="med"/>
                    </a:lnL>
                    <a:lnR w="38100" cap="flat" cmpd="sng" algn="ctr">
                      <a:solidFill>
                        <a:srgbClr val="008770"/>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54071">
                <a:tc>
                  <a:txBody>
                    <a:bodyPr/>
                    <a:lstStyle/>
                    <a:p>
                      <a:pPr marL="44450" marR="0">
                        <a:lnSpc>
                          <a:spcPct val="100000"/>
                        </a:lnSpc>
                        <a:spcBef>
                          <a:spcPts val="150"/>
                        </a:spcBef>
                        <a:spcAft>
                          <a:spcPts val="0"/>
                        </a:spcAft>
                      </a:pPr>
                      <a:r>
                        <a:rPr lang="en-US" sz="2000" b="0" dirty="0">
                          <a:effectLst/>
                          <a:latin typeface="Cambria" panose="02040503050406030204" pitchFamily="18" charset="0"/>
                        </a:rPr>
                        <a:t>Non-Preferred Generics </a:t>
                      </a:r>
                      <a:endParaRPr lang="en-US" sz="2000" b="0" dirty="0">
                        <a:effectLst/>
                        <a:latin typeface="Cambria" panose="02040503050406030204" pitchFamily="18" charset="0"/>
                        <a:ea typeface="Calibri" panose="020F0502020204030204" pitchFamily="34" charset="0"/>
                        <a:cs typeface="Times New Roman" panose="02020603050405020304" pitchFamily="18" charset="0"/>
                      </a:endParaRP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2000" b="0" dirty="0">
                          <a:effectLst/>
                          <a:latin typeface="Cambria" panose="02040503050406030204" pitchFamily="18" charset="0"/>
                        </a:rPr>
                        <a:t>$10</a:t>
                      </a:r>
                      <a:endParaRPr lang="en-US" sz="2000" b="0" dirty="0">
                        <a:effectLst/>
                        <a:latin typeface="Cambria" panose="02040503050406030204" pitchFamily="18" charset="0"/>
                        <a:ea typeface="Calibri" panose="020F0502020204030204" pitchFamily="34" charset="0"/>
                        <a:cs typeface="Times New Roman" panose="02020603050405020304" pitchFamily="18" charset="0"/>
                      </a:endParaRPr>
                    </a:p>
                  </a:txBody>
                  <a:tcPr marL="45720" marR="45720" anchor="ctr">
                    <a:lnL w="3175" cap="flat" cmpd="sng" algn="ctr">
                      <a:noFill/>
                      <a:prstDash val="solid"/>
                      <a:round/>
                      <a:headEnd type="none" w="med" len="med"/>
                      <a:tailEnd type="none" w="med" len="med"/>
                    </a:lnL>
                    <a:lnR w="38100" cap="flat" cmpd="sng" algn="ctr">
                      <a:solidFill>
                        <a:srgbClr val="008770"/>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2000" b="0" dirty="0">
                          <a:effectLst/>
                          <a:latin typeface="Cambria" panose="02040503050406030204" pitchFamily="18" charset="0"/>
                        </a:rPr>
                        <a:t>$20</a:t>
                      </a:r>
                      <a:endParaRPr lang="en-US" sz="2000" b="0" dirty="0">
                        <a:effectLst/>
                        <a:latin typeface="Cambria" panose="02040503050406030204" pitchFamily="18" charset="0"/>
                        <a:ea typeface="Calibri" panose="020F0502020204030204" pitchFamily="34" charset="0"/>
                        <a:cs typeface="Times New Roman" panose="02020603050405020304" pitchFamily="18" charset="0"/>
                      </a:endParaRPr>
                    </a:p>
                  </a:txBody>
                  <a:tcPr marL="45720" marR="45720" anchor="ctr">
                    <a:lnL w="38100" cap="flat" cmpd="sng" algn="ctr">
                      <a:solidFill>
                        <a:srgbClr val="008770"/>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2000" b="0" dirty="0">
                          <a:effectLst/>
                          <a:latin typeface="Cambria" panose="02040503050406030204" pitchFamily="18" charset="0"/>
                        </a:rPr>
                        <a:t>$20</a:t>
                      </a:r>
                      <a:endParaRPr lang="en-US" sz="2000" b="0" dirty="0">
                        <a:effectLst/>
                        <a:latin typeface="Cambria" panose="02040503050406030204" pitchFamily="18" charset="0"/>
                        <a:ea typeface="Calibri" panose="020F0502020204030204" pitchFamily="34" charset="0"/>
                        <a:cs typeface="Times New Roman" panose="02020603050405020304" pitchFamily="18" charset="0"/>
                      </a:endParaRPr>
                    </a:p>
                  </a:txBody>
                  <a:tcPr marL="45720" marR="45720" anchor="ctr">
                    <a:lnL w="3175" cap="flat" cmpd="sng" algn="ctr">
                      <a:noFill/>
                      <a:prstDash val="solid"/>
                      <a:round/>
                      <a:headEnd type="none" w="med" len="med"/>
                      <a:tailEnd type="none" w="med" len="med"/>
                    </a:lnL>
                    <a:lnR w="38100" cap="flat" cmpd="sng" algn="ctr">
                      <a:solidFill>
                        <a:srgbClr val="008770"/>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54071">
                <a:tc>
                  <a:txBody>
                    <a:bodyPr/>
                    <a:lstStyle/>
                    <a:p>
                      <a:pPr marL="44450" marR="0">
                        <a:lnSpc>
                          <a:spcPct val="100000"/>
                        </a:lnSpc>
                        <a:spcBef>
                          <a:spcPts val="150"/>
                        </a:spcBef>
                        <a:spcAft>
                          <a:spcPts val="0"/>
                        </a:spcAft>
                      </a:pPr>
                      <a:r>
                        <a:rPr lang="en-US" sz="2000" b="0" dirty="0">
                          <a:effectLst/>
                          <a:latin typeface="Cambria" panose="02040503050406030204" pitchFamily="18" charset="0"/>
                        </a:rPr>
                        <a:t>Preferred Brands</a:t>
                      </a: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2000" b="0" dirty="0">
                          <a:effectLst/>
                          <a:latin typeface="Cambria" panose="02040503050406030204" pitchFamily="18" charset="0"/>
                        </a:rPr>
                        <a:t>$40</a:t>
                      </a:r>
                      <a:endParaRPr lang="en-US" sz="2000" b="0" dirty="0">
                        <a:effectLst/>
                        <a:latin typeface="Cambria" panose="02040503050406030204" pitchFamily="18" charset="0"/>
                        <a:ea typeface="Calibri" panose="020F0502020204030204" pitchFamily="34" charset="0"/>
                        <a:cs typeface="Times New Roman" panose="02020603050405020304" pitchFamily="18" charset="0"/>
                      </a:endParaRPr>
                    </a:p>
                  </a:txBody>
                  <a:tcPr marL="45720" marR="45720" anchor="ctr">
                    <a:lnL w="3175" cap="flat" cmpd="sng" algn="ctr">
                      <a:noFill/>
                      <a:prstDash val="solid"/>
                      <a:round/>
                      <a:headEnd type="none" w="med" len="med"/>
                      <a:tailEnd type="none" w="med" len="med"/>
                    </a:lnL>
                    <a:lnR w="38100" cap="flat" cmpd="sng" algn="ctr">
                      <a:solidFill>
                        <a:srgbClr val="008770"/>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2000" b="0" dirty="0">
                          <a:effectLst/>
                          <a:latin typeface="Cambria" panose="02040503050406030204" pitchFamily="18" charset="0"/>
                        </a:rPr>
                        <a:t>$80</a:t>
                      </a:r>
                      <a:endParaRPr lang="en-US" sz="2000" b="0" dirty="0">
                        <a:effectLst/>
                        <a:latin typeface="Cambria" panose="02040503050406030204" pitchFamily="18" charset="0"/>
                        <a:ea typeface="Calibri" panose="020F0502020204030204" pitchFamily="34" charset="0"/>
                        <a:cs typeface="Times New Roman" panose="02020603050405020304" pitchFamily="18" charset="0"/>
                      </a:endParaRPr>
                    </a:p>
                  </a:txBody>
                  <a:tcPr marL="45720" marR="45720" anchor="ctr">
                    <a:lnL w="38100" cap="flat" cmpd="sng" algn="ctr">
                      <a:solidFill>
                        <a:srgbClr val="008770"/>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2000" b="0" dirty="0">
                          <a:effectLst/>
                          <a:latin typeface="Cambria" panose="02040503050406030204" pitchFamily="18" charset="0"/>
                        </a:rPr>
                        <a:t>$80</a:t>
                      </a:r>
                      <a:endParaRPr lang="en-US" sz="2000" b="0" dirty="0">
                        <a:effectLst/>
                        <a:latin typeface="Cambria" panose="02040503050406030204" pitchFamily="18" charset="0"/>
                        <a:ea typeface="Calibri" panose="020F0502020204030204" pitchFamily="34" charset="0"/>
                        <a:cs typeface="Times New Roman" panose="02020603050405020304" pitchFamily="18" charset="0"/>
                      </a:endParaRPr>
                    </a:p>
                  </a:txBody>
                  <a:tcPr marL="45720" marR="45720" anchor="ctr">
                    <a:lnL w="3175" cap="flat" cmpd="sng" algn="ctr">
                      <a:noFill/>
                      <a:prstDash val="solid"/>
                      <a:round/>
                      <a:headEnd type="none" w="med" len="med"/>
                      <a:tailEnd type="none" w="med" len="med"/>
                    </a:lnL>
                    <a:lnR w="38100" cap="flat" cmpd="sng" algn="ctr">
                      <a:solidFill>
                        <a:srgbClr val="008770"/>
                      </a:solidFill>
                      <a:prstDash val="solid"/>
                      <a:round/>
                      <a:headEnd type="none" w="med" len="med"/>
                      <a:tailEnd type="none" w="med" len="med"/>
                    </a:lnR>
                    <a:lnT w="31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54071">
                <a:tc>
                  <a:txBody>
                    <a:bodyPr/>
                    <a:lstStyle/>
                    <a:p>
                      <a:pPr marL="44450" marR="0">
                        <a:lnSpc>
                          <a:spcPct val="100000"/>
                        </a:lnSpc>
                        <a:spcBef>
                          <a:spcPts val="150"/>
                        </a:spcBef>
                        <a:spcAft>
                          <a:spcPts val="0"/>
                        </a:spcAft>
                      </a:pPr>
                      <a:r>
                        <a:rPr lang="en-US" sz="2000" b="0" dirty="0">
                          <a:effectLst/>
                          <a:latin typeface="Cambria" panose="02040503050406030204" pitchFamily="18" charset="0"/>
                        </a:rPr>
                        <a:t>Non-Preferred Brands</a:t>
                      </a:r>
                      <a:endParaRPr lang="en-US" sz="2000" b="0" dirty="0">
                        <a:effectLst/>
                        <a:latin typeface="Cambria" panose="02040503050406030204" pitchFamily="18" charset="0"/>
                        <a:ea typeface="Calibri" panose="020F0502020204030204" pitchFamily="34" charset="0"/>
                        <a:cs typeface="Times New Roman" panose="02020603050405020304" pitchFamily="18" charset="0"/>
                      </a:endParaRP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2000" b="0" dirty="0">
                          <a:effectLst/>
                          <a:latin typeface="Cambria" panose="02040503050406030204" pitchFamily="18" charset="0"/>
                        </a:rPr>
                        <a:t>$75</a:t>
                      </a:r>
                      <a:endParaRPr lang="en-US" sz="2000" b="0" dirty="0">
                        <a:effectLst/>
                        <a:latin typeface="Cambria" panose="02040503050406030204" pitchFamily="18" charset="0"/>
                        <a:ea typeface="Calibri" panose="020F0502020204030204" pitchFamily="34" charset="0"/>
                        <a:cs typeface="Times New Roman" panose="02020603050405020304" pitchFamily="18" charset="0"/>
                      </a:endParaRPr>
                    </a:p>
                  </a:txBody>
                  <a:tcPr marL="45720" marR="45720" anchor="ctr">
                    <a:lnL w="3175" cap="flat" cmpd="sng" algn="ctr">
                      <a:noFill/>
                      <a:prstDash val="solid"/>
                      <a:round/>
                      <a:headEnd type="none" w="med" len="med"/>
                      <a:tailEnd type="none" w="med" len="med"/>
                    </a:lnL>
                    <a:lnR w="38100" cap="flat" cmpd="sng" algn="ctr">
                      <a:solidFill>
                        <a:srgbClr val="008770"/>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2000" b="0" dirty="0">
                          <a:effectLst/>
                          <a:latin typeface="Cambria" panose="02040503050406030204" pitchFamily="18" charset="0"/>
                        </a:rPr>
                        <a:t>$150</a:t>
                      </a:r>
                      <a:endParaRPr lang="en-US" sz="2000" b="0" dirty="0">
                        <a:effectLst/>
                        <a:latin typeface="Cambria" panose="02040503050406030204" pitchFamily="18" charset="0"/>
                        <a:ea typeface="Calibri" panose="020F0502020204030204" pitchFamily="34" charset="0"/>
                        <a:cs typeface="Times New Roman" panose="02020603050405020304" pitchFamily="18" charset="0"/>
                      </a:endParaRPr>
                    </a:p>
                  </a:txBody>
                  <a:tcPr marL="45720" marR="45720" anchor="ctr">
                    <a:lnL w="38100" cap="flat" cmpd="sng" algn="ctr">
                      <a:solidFill>
                        <a:srgbClr val="008770"/>
                      </a:solidFill>
                      <a:prstDash val="solid"/>
                      <a:round/>
                      <a:headEnd type="none" w="med" len="med"/>
                      <a:tailEnd type="none" w="med" len="med"/>
                    </a:lnL>
                    <a:lnR w="3175"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0087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0000"/>
                        </a:lnSpc>
                        <a:spcBef>
                          <a:spcPts val="0"/>
                        </a:spcBef>
                        <a:spcAft>
                          <a:spcPts val="0"/>
                        </a:spcAft>
                      </a:pPr>
                      <a:r>
                        <a:rPr lang="en-US" sz="2000" b="0" dirty="0">
                          <a:effectLst/>
                          <a:latin typeface="Cambria" panose="02040503050406030204" pitchFamily="18" charset="0"/>
                        </a:rPr>
                        <a:t>$150</a:t>
                      </a:r>
                      <a:endParaRPr lang="en-US" sz="2000" b="0" dirty="0">
                        <a:effectLst/>
                        <a:latin typeface="Cambria" panose="02040503050406030204" pitchFamily="18" charset="0"/>
                        <a:ea typeface="Calibri" panose="020F0502020204030204" pitchFamily="34" charset="0"/>
                        <a:cs typeface="Times New Roman" panose="02020603050405020304" pitchFamily="18" charset="0"/>
                      </a:endParaRPr>
                    </a:p>
                  </a:txBody>
                  <a:tcPr marL="45720" marR="45720" anchor="ctr">
                    <a:lnL w="3175" cap="flat" cmpd="sng" algn="ctr">
                      <a:noFill/>
                      <a:prstDash val="solid"/>
                      <a:round/>
                      <a:headEnd type="none" w="med" len="med"/>
                      <a:tailEnd type="none" w="med" len="med"/>
                    </a:lnL>
                    <a:lnR w="38100" cap="flat" cmpd="sng" algn="ctr">
                      <a:solidFill>
                        <a:srgbClr val="008770"/>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00877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54071">
                <a:tc>
                  <a:txBody>
                    <a:bodyPr/>
                    <a:lstStyle/>
                    <a:p>
                      <a:pPr marL="160020" marR="0" indent="-115570">
                        <a:lnSpc>
                          <a:spcPct val="100000"/>
                        </a:lnSpc>
                        <a:spcBef>
                          <a:spcPts val="105"/>
                        </a:spcBef>
                        <a:spcAft>
                          <a:spcPts val="0"/>
                        </a:spcAft>
                      </a:pPr>
                      <a:r>
                        <a:rPr lang="en-US" sz="2000" b="0" dirty="0">
                          <a:effectLst/>
                          <a:latin typeface="Cambria" panose="02040503050406030204" pitchFamily="18" charset="0"/>
                        </a:rPr>
                        <a:t>Specialty (Briova Rx)*</a:t>
                      </a:r>
                      <a:endParaRPr lang="en-US" sz="2000" b="0" dirty="0">
                        <a:effectLst/>
                        <a:latin typeface="Cambria" panose="02040503050406030204" pitchFamily="18" charset="0"/>
                        <a:ea typeface="Calibri" panose="020F0502020204030204" pitchFamily="34" charset="0"/>
                        <a:cs typeface="Times New Roman" panose="02020603050405020304" pitchFamily="18" charset="0"/>
                      </a:endParaRP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888B8D">
                        <a:alpha val="80000"/>
                      </a:srgbClr>
                    </a:solidFill>
                  </a:tcPr>
                </a:tc>
                <a:tc>
                  <a:txBody>
                    <a:bodyPr/>
                    <a:lstStyle/>
                    <a:p>
                      <a:pPr marL="0" marR="0" algn="ctr">
                        <a:lnSpc>
                          <a:spcPct val="100000"/>
                        </a:lnSpc>
                        <a:spcBef>
                          <a:spcPts val="0"/>
                        </a:spcBef>
                        <a:spcAft>
                          <a:spcPts val="0"/>
                        </a:spcAft>
                      </a:pPr>
                      <a:r>
                        <a:rPr lang="en-US" sz="2000" b="0" dirty="0">
                          <a:effectLst/>
                          <a:latin typeface="Cambria" panose="02040503050406030204" pitchFamily="18" charset="0"/>
                        </a:rPr>
                        <a:t>$75</a:t>
                      </a:r>
                      <a:endParaRPr lang="en-US" sz="2000" b="0" dirty="0">
                        <a:effectLst/>
                        <a:latin typeface="Cambria" panose="02040503050406030204" pitchFamily="18" charset="0"/>
                        <a:ea typeface="Calibri" panose="020F0502020204030204" pitchFamily="34" charset="0"/>
                        <a:cs typeface="Times New Roman" panose="02020603050405020304" pitchFamily="18" charset="0"/>
                      </a:endParaRP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888B8D">
                        <a:alpha val="80000"/>
                      </a:srgbClr>
                    </a:solidFill>
                  </a:tcPr>
                </a:tc>
                <a:tc>
                  <a:txBody>
                    <a:bodyPr/>
                    <a:lstStyle/>
                    <a:p>
                      <a:pPr marL="0" marR="0" algn="ctr">
                        <a:lnSpc>
                          <a:spcPct val="100000"/>
                        </a:lnSpc>
                        <a:spcBef>
                          <a:spcPts val="0"/>
                        </a:spcBef>
                        <a:spcAft>
                          <a:spcPts val="0"/>
                        </a:spcAft>
                      </a:pPr>
                      <a:r>
                        <a:rPr lang="en-US" sz="2000" b="0" dirty="0">
                          <a:effectLst/>
                          <a:latin typeface="Cambria" panose="02040503050406030204" pitchFamily="18" charset="0"/>
                        </a:rPr>
                        <a:t>N/A</a:t>
                      </a:r>
                      <a:endParaRPr lang="en-US" sz="2000" b="0" dirty="0">
                        <a:effectLst/>
                        <a:latin typeface="Cambria" panose="02040503050406030204" pitchFamily="18" charset="0"/>
                        <a:ea typeface="Calibri" panose="020F0502020204030204" pitchFamily="34" charset="0"/>
                        <a:cs typeface="Times New Roman" panose="02020603050405020304" pitchFamily="18" charset="0"/>
                      </a:endParaRP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8100" cap="flat" cmpd="sng" algn="ctr">
                      <a:solidFill>
                        <a:srgbClr val="00877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888B8D">
                        <a:alpha val="80000"/>
                      </a:srgbClr>
                    </a:solidFill>
                  </a:tcPr>
                </a:tc>
                <a:tc>
                  <a:txBody>
                    <a:bodyPr/>
                    <a:lstStyle/>
                    <a:p>
                      <a:pPr marL="0" marR="0" algn="ctr">
                        <a:lnSpc>
                          <a:spcPct val="100000"/>
                        </a:lnSpc>
                        <a:spcBef>
                          <a:spcPts val="0"/>
                        </a:spcBef>
                        <a:spcAft>
                          <a:spcPts val="0"/>
                        </a:spcAft>
                      </a:pPr>
                      <a:r>
                        <a:rPr lang="en-US" sz="2000" b="0" dirty="0">
                          <a:effectLst/>
                          <a:latin typeface="Cambria" panose="02040503050406030204" pitchFamily="18" charset="0"/>
                        </a:rPr>
                        <a:t>N/A</a:t>
                      </a:r>
                      <a:endParaRPr lang="en-US" sz="2000" b="0" dirty="0">
                        <a:effectLst/>
                        <a:latin typeface="Cambria" panose="02040503050406030204" pitchFamily="18" charset="0"/>
                        <a:ea typeface="Calibri" panose="020F0502020204030204" pitchFamily="34" charset="0"/>
                        <a:cs typeface="Times New Roman" panose="02020603050405020304" pitchFamily="18" charset="0"/>
                      </a:endParaRPr>
                    </a:p>
                  </a:txBody>
                  <a:tcPr marL="45720" marR="4572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8100" cap="flat" cmpd="sng" algn="ctr">
                      <a:solidFill>
                        <a:srgbClr val="00877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888B8D">
                        <a:alpha val="80000"/>
                      </a:srgbClr>
                    </a:solidFill>
                  </a:tcPr>
                </a:tc>
                <a:extLst>
                  <a:ext uri="{0D108BD9-81ED-4DB2-BD59-A6C34878D82A}">
                    <a16:rowId xmlns:a16="http://schemas.microsoft.com/office/drawing/2014/main" val="10006"/>
                  </a:ext>
                </a:extLst>
              </a:tr>
            </a:tbl>
          </a:graphicData>
        </a:graphic>
      </p:graphicFrame>
      <p:sp>
        <p:nvSpPr>
          <p:cNvPr id="17" name="TextBox 16"/>
          <p:cNvSpPr txBox="1"/>
          <p:nvPr/>
        </p:nvSpPr>
        <p:spPr>
          <a:xfrm>
            <a:off x="-6250424" y="1676400"/>
            <a:ext cx="5334000" cy="892552"/>
          </a:xfrm>
          <a:prstGeom prst="rect">
            <a:avLst/>
          </a:prstGeom>
          <a:noFill/>
        </p:spPr>
        <p:txBody>
          <a:bodyPr wrap="square" lIns="91440" tIns="45720" rIns="91440" bIns="45720" rtlCol="0" anchor="t">
            <a:spAutoFit/>
          </a:bodyPr>
          <a:lstStyle/>
          <a:p>
            <a:pPr defTabSz="914400"/>
            <a:r>
              <a:rPr lang="en-US" sz="2000" dirty="0">
                <a:solidFill>
                  <a:srgbClr val="E87722"/>
                </a:solidFill>
                <a:latin typeface="Cambria" panose="02040503050406030204" pitchFamily="18" charset="0"/>
                <a:cs typeface="Arial" pitchFamily="34" charset="0"/>
              </a:rPr>
              <a:t>Prescription Drug Out of Pocket Maximum </a:t>
            </a:r>
          </a:p>
          <a:p>
            <a:pPr defTabSz="914400"/>
            <a:r>
              <a:rPr lang="en-US" sz="1600" dirty="0">
                <a:latin typeface="Cambria" panose="02040503050406030204" pitchFamily="18" charset="0"/>
                <a:cs typeface="Arial" pitchFamily="34" charset="0"/>
              </a:rPr>
              <a:t>In-network Rx copays will be applied toward an individual maximum out-of-pocket of $2,000 and $4,000 for family.</a:t>
            </a:r>
          </a:p>
        </p:txBody>
      </p:sp>
      <p:sp>
        <p:nvSpPr>
          <p:cNvPr id="4" name="Slide Number Placeholder 3"/>
          <p:cNvSpPr>
            <a:spLocks noGrp="1"/>
          </p:cNvSpPr>
          <p:nvPr>
            <p:ph type="sldNum" sz="quarter" idx="12"/>
          </p:nvPr>
        </p:nvSpPr>
        <p:spPr/>
        <p:txBody>
          <a:bodyPr/>
          <a:lstStyle/>
          <a:p>
            <a:fld id="{5939B1FA-81F2-4940-9AF3-5EAFB5D6669B}" type="slidenum">
              <a:rPr lang="en-US" smtClean="0">
                <a:solidFill>
                  <a:prstClr val="black">
                    <a:tint val="75000"/>
                  </a:prstClr>
                </a:solidFill>
              </a:rPr>
              <a:pPr/>
              <a:t>9</a:t>
            </a:fld>
            <a:endParaRPr lang="en-US" dirty="0">
              <a:solidFill>
                <a:prstClr val="black">
                  <a:tint val="75000"/>
                </a:prstClr>
              </a:solidFill>
            </a:endParaRPr>
          </a:p>
        </p:txBody>
      </p:sp>
      <p:pic>
        <p:nvPicPr>
          <p:cNvPr id="9" name="Picture 2" descr="http://www.communityplans.net/portals/0/Vendors/OPTUM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1200" y="55357"/>
            <a:ext cx="2324432" cy="8475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6337" y="4648200"/>
            <a:ext cx="11036065" cy="246221"/>
          </a:xfrm>
          <a:prstGeom prst="rect">
            <a:avLst/>
          </a:prstGeom>
          <a:noFill/>
        </p:spPr>
        <p:txBody>
          <a:bodyPr wrap="square" rtlCol="0">
            <a:spAutoFit/>
          </a:bodyPr>
          <a:lstStyle/>
          <a:p>
            <a:r>
              <a:rPr lang="en-US" sz="1000" dirty="0"/>
              <a:t>*  Specialty medications are limited to a 30-day supply. Copay Assistance Cards are acceptable to Preferred Specialty products.  Please refer to Summary or contact Optum/ICUBAcares for more information.</a:t>
            </a:r>
          </a:p>
        </p:txBody>
      </p:sp>
      <p:sp>
        <p:nvSpPr>
          <p:cNvPr id="5" name="Rectangle 4">
            <a:extLst>
              <a:ext uri="{FF2B5EF4-FFF2-40B4-BE49-F238E27FC236}">
                <a16:creationId xmlns:a16="http://schemas.microsoft.com/office/drawing/2014/main" id="{0BB4AA0C-F27E-4B68-89F6-E302496B51B8}"/>
              </a:ext>
            </a:extLst>
          </p:cNvPr>
          <p:cNvSpPr/>
          <p:nvPr/>
        </p:nvSpPr>
        <p:spPr>
          <a:xfrm>
            <a:off x="-6324600" y="2808744"/>
            <a:ext cx="6096000" cy="2677656"/>
          </a:xfrm>
          <a:prstGeom prst="rect">
            <a:avLst/>
          </a:prstGeom>
        </p:spPr>
        <p:txBody>
          <a:bodyPr>
            <a:spAutoFit/>
          </a:bodyPr>
          <a:lstStyle/>
          <a:p>
            <a:pPr marL="285750" indent="-285750">
              <a:buFont typeface="Arial" panose="020B0604020202020204" pitchFamily="34" charset="0"/>
              <a:buChar char="•"/>
            </a:pPr>
            <a:r>
              <a:rPr lang="en-US" dirty="0">
                <a:highlight>
                  <a:srgbClr val="FFFF00"/>
                </a:highlight>
              </a:rPr>
              <a:t>Prescribed diabetic supplies including meters, lancing devices, lancets, test strips, control solution, needles, and syringes; prescribed Aspirin for adults, prescribed generic folic acid and generic prenatal vitamins for pregnancy, prescribed generic statins </a:t>
            </a:r>
            <a:r>
              <a:rPr lang="en-US" i="1" dirty="0">
                <a:highlight>
                  <a:srgbClr val="FFFF00"/>
                </a:highlight>
              </a:rPr>
              <a:t>(if eligible)</a:t>
            </a:r>
          </a:p>
        </p:txBody>
      </p:sp>
    </p:spTree>
    <p:extLst>
      <p:ext uri="{BB962C8B-B14F-4D97-AF65-F5344CB8AC3E}">
        <p14:creationId xmlns:p14="http://schemas.microsoft.com/office/powerpoint/2010/main" val="14240917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6.1|46.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s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ver and End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10004</TotalTime>
  <Words>4557</Words>
  <Application>Microsoft Office PowerPoint</Application>
  <PresentationFormat>Widescreen</PresentationFormat>
  <Paragraphs>609</Paragraphs>
  <Slides>34</Slides>
  <Notes>26</Notes>
  <HiddenSlides>0</HiddenSlides>
  <MMClips>8</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2</vt:i4>
      </vt:variant>
      <vt:variant>
        <vt:lpstr>Slide Titles</vt:lpstr>
      </vt:variant>
      <vt:variant>
        <vt:i4>34</vt:i4>
      </vt:variant>
    </vt:vector>
  </HeadingPairs>
  <TitlesOfParts>
    <vt:vector size="46" baseType="lpstr">
      <vt:lpstr>Arial</vt:lpstr>
      <vt:lpstr>Calibri</vt:lpstr>
      <vt:lpstr>Calibri Light</vt:lpstr>
      <vt:lpstr>Cambria</vt:lpstr>
      <vt:lpstr>Segoe UI</vt:lpstr>
      <vt:lpstr>Tw Cen MT</vt:lpstr>
      <vt:lpstr>Office Theme</vt:lpstr>
      <vt:lpstr>1_Office Theme</vt:lpstr>
      <vt:lpstr>Inside</vt:lpstr>
      <vt:lpstr>Cover and End Cover</vt:lpstr>
      <vt:lpstr>Worksheet</vt:lpstr>
      <vt:lpstr>Microsoft Excel Worksheet</vt:lpstr>
      <vt:lpstr>PowerPoint Presentation</vt:lpstr>
      <vt:lpstr>TOPICS OF DISCUSSION</vt:lpstr>
      <vt:lpstr>QUALIFYING FOR RETIREE BENEFITS through ICUBA</vt:lpstr>
      <vt:lpstr>RETIREE ENROLLMENT OPTIONS</vt:lpstr>
      <vt:lpstr>PowerPoint Presentation</vt:lpstr>
      <vt:lpstr>PowerPoint Presentation</vt:lpstr>
      <vt:lpstr>RETIREE Medical, Prescription Drug &amp;  Behavioral Health Plans     </vt:lpstr>
      <vt:lpstr>ICUBA Medical Plan Highlights (In-Network Only)</vt:lpstr>
      <vt:lpstr>ICUBA Prescription Drug Plan</vt:lpstr>
      <vt:lpstr>Behavioral Health &amp; Substance Abuse Benefits</vt:lpstr>
      <vt:lpstr>PowerPoint Presentation</vt:lpstr>
      <vt:lpstr>ICUBAcares Pharmacist Advocate Program</vt:lpstr>
      <vt:lpstr>Take a doctor with you: 1-800-TELADOC!</vt:lpstr>
      <vt:lpstr> PRE-65 RETIREE MEDICAL PLAN COSTS </vt:lpstr>
      <vt:lpstr>RETIREE VOLUNTARY BENEFIT  PLAN OPTIONS</vt:lpstr>
      <vt:lpstr>Welcome to Delta Dental PPO – We've got you covered</vt:lpstr>
      <vt:lpstr>Your PPO coverage</vt:lpstr>
      <vt:lpstr>PowerPoint Presentation</vt:lpstr>
      <vt:lpstr>Coverage beyond Florida</vt:lpstr>
      <vt:lpstr>Your DeltaCare coverage</vt:lpstr>
      <vt:lpstr>PRE-65 RETIREE DELTA DENTAL PLAN COSTS </vt:lpstr>
      <vt:lpstr>EyeMed Vision Plans</vt:lpstr>
      <vt:lpstr>PRE-65 RETIREE EYEMED VISION PLAN COSTS </vt:lpstr>
      <vt:lpstr>            FAQ’s  &amp;  ADDITIONAL BENEFITS INFORMATION            </vt:lpstr>
      <vt:lpstr>            VESTING          </vt:lpstr>
      <vt:lpstr>PowerPoint Presentation</vt:lpstr>
      <vt:lpstr>PowerPoint Presentation</vt:lpstr>
      <vt:lpstr>PowerPoint Presentation</vt:lpstr>
      <vt:lpstr>PowerPoint Presentation</vt:lpstr>
      <vt:lpstr>PowerPoint Presentation</vt:lpstr>
      <vt:lpstr>PowerPoint Presentation</vt:lpstr>
      <vt:lpstr> RETIREE BRAND PARTNER CONTACT  INFORMATION</vt:lpstr>
      <vt:lpstr>ICUBA RETIREE DROPBOX</vt:lpstr>
      <vt:lpstr>THANK YOU, AND HAPPY RETIREMENT!  Additional Plan information can be found in the ICUBA Retiree Dropbox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Janelle Rivera</dc:creator>
  <cp:lastModifiedBy>Janelle Rivera</cp:lastModifiedBy>
  <cp:revision>19</cp:revision>
  <dcterms:created xsi:type="dcterms:W3CDTF">2020-03-04T22:09:23Z</dcterms:created>
  <dcterms:modified xsi:type="dcterms:W3CDTF">2021-03-31T17:54:09Z</dcterms:modified>
</cp:coreProperties>
</file>