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1904" r:id="rId2"/>
    <p:sldId id="275" r:id="rId3"/>
    <p:sldId id="25796" r:id="rId4"/>
    <p:sldId id="298" r:id="rId5"/>
    <p:sldId id="299" r:id="rId6"/>
    <p:sldId id="25831" r:id="rId7"/>
    <p:sldId id="25801" r:id="rId8"/>
    <p:sldId id="529" r:id="rId9"/>
    <p:sldId id="25818" r:id="rId10"/>
    <p:sldId id="25792" r:id="rId11"/>
    <p:sldId id="25819" r:id="rId12"/>
    <p:sldId id="25820" r:id="rId13"/>
    <p:sldId id="25821" r:id="rId14"/>
    <p:sldId id="25822" r:id="rId15"/>
    <p:sldId id="25823" r:id="rId16"/>
    <p:sldId id="25824" r:id="rId17"/>
    <p:sldId id="25816" r:id="rId18"/>
    <p:sldId id="25771" r:id="rId19"/>
    <p:sldId id="25775" r:id="rId20"/>
    <p:sldId id="2583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4" d="100"/>
          <a:sy n="44" d="100"/>
        </p:scale>
        <p:origin x="8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C5708-D26A-43C3-8EE0-FA05874E562F}" type="datetimeFigureOut">
              <a:rPr lang="en-US" smtClean="0"/>
              <a:t>5/25/2021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F8CC7-9FB0-4749-9ACB-6B5838FA314F}" type="slidenum">
              <a:rPr lang="en-US" smtClean="0"/>
              <a:t>‹#›</a:t>
            </a:fld>
            <a:endParaRPr lang="en-US"/>
          </a:p>
        </p:txBody>
      </p:sp>
    </p:spTree>
    <p:extLst>
      <p:ext uri="{BB962C8B-B14F-4D97-AF65-F5344CB8AC3E}">
        <p14:creationId xmlns:p14="http://schemas.microsoft.com/office/powerpoint/2010/main" val="1485355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ICUBA has also strategically paired the best</a:t>
            </a:r>
            <a:r>
              <a:rPr lang="en-US" baseline="0" dirty="0"/>
              <a:t> in class voluntary benefit carriers for best in class service to our members.</a:t>
            </a:r>
          </a:p>
          <a:p>
            <a:r>
              <a:rPr lang="en-US" baseline="0" dirty="0"/>
              <a:t>EyeMed administers our vision benefits and Humana administers the dental benefits.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691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next section we will review vesting and other important plan reminders.</a:t>
            </a:r>
          </a:p>
        </p:txBody>
      </p:sp>
      <p:sp>
        <p:nvSpPr>
          <p:cNvPr id="4" name="Slide Number Placeholder 3"/>
          <p:cNvSpPr>
            <a:spLocks noGrp="1"/>
          </p:cNvSpPr>
          <p:nvPr>
            <p:ph type="sldNum" sz="quarter" idx="5"/>
          </p:nvPr>
        </p:nvSpPr>
        <p:spPr/>
        <p:txBody>
          <a:bodyPr/>
          <a:lstStyle/>
          <a:p>
            <a:fld id="{8B480493-6BD1-46DB-A1EF-07C77FD119E0}" type="slidenum">
              <a:rPr lang="en-US" smtClean="0"/>
              <a:t>10</a:t>
            </a:fld>
            <a:endParaRPr lang="en-US"/>
          </a:p>
        </p:txBody>
      </p:sp>
    </p:spTree>
    <p:extLst>
      <p:ext uri="{BB962C8B-B14F-4D97-AF65-F5344CB8AC3E}">
        <p14:creationId xmlns:p14="http://schemas.microsoft.com/office/powerpoint/2010/main" val="2060120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Give retiree their schools Company Key during this slide</a:t>
            </a:r>
          </a:p>
        </p:txBody>
      </p:sp>
      <p:sp>
        <p:nvSpPr>
          <p:cNvPr id="4" name="Slide Number Placeholder 3"/>
          <p:cNvSpPr>
            <a:spLocks noGrp="1"/>
          </p:cNvSpPr>
          <p:nvPr>
            <p:ph type="sldNum" sz="quarter" idx="5"/>
          </p:nvPr>
        </p:nvSpPr>
        <p:spPr/>
        <p:txBody>
          <a:bodyPr/>
          <a:lstStyle/>
          <a:p>
            <a:fld id="{8B480493-6BD1-46DB-A1EF-07C77FD119E0}" type="slidenum">
              <a:rPr lang="en-US" smtClean="0"/>
              <a:t>11</a:t>
            </a:fld>
            <a:endParaRPr lang="en-US"/>
          </a:p>
        </p:txBody>
      </p:sp>
    </p:spTree>
    <p:extLst>
      <p:ext uri="{BB962C8B-B14F-4D97-AF65-F5344CB8AC3E}">
        <p14:creationId xmlns:p14="http://schemas.microsoft.com/office/powerpoint/2010/main" val="3862794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 directly…</a:t>
            </a:r>
          </a:p>
        </p:txBody>
      </p:sp>
      <p:sp>
        <p:nvSpPr>
          <p:cNvPr id="4" name="Slide Number Placeholder 3"/>
          <p:cNvSpPr>
            <a:spLocks noGrp="1"/>
          </p:cNvSpPr>
          <p:nvPr>
            <p:ph type="sldNum" sz="quarter" idx="5"/>
          </p:nvPr>
        </p:nvSpPr>
        <p:spPr/>
        <p:txBody>
          <a:bodyPr/>
          <a:lstStyle/>
          <a:p>
            <a:fld id="{8B480493-6BD1-46DB-A1EF-07C77FD119E0}" type="slidenum">
              <a:rPr lang="en-US" smtClean="0"/>
              <a:t>17</a:t>
            </a:fld>
            <a:endParaRPr lang="en-US"/>
          </a:p>
        </p:txBody>
      </p:sp>
    </p:spTree>
    <p:extLst>
      <p:ext uri="{BB962C8B-B14F-4D97-AF65-F5344CB8AC3E}">
        <p14:creationId xmlns:p14="http://schemas.microsoft.com/office/powerpoint/2010/main" val="3671662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The Delta Dental Difference</a:t>
            </a:r>
          </a:p>
          <a:p>
            <a:endParaRPr lang="en-US" i="0" dirty="0"/>
          </a:p>
          <a:p>
            <a:r>
              <a:rPr lang="en-US" sz="1200" kern="1200" dirty="0">
                <a:solidFill>
                  <a:schemeClr val="tx1"/>
                </a:solidFill>
                <a:effectLst/>
                <a:latin typeface="+mn-lt"/>
                <a:ea typeface="+mn-ea"/>
                <a:cs typeface="+mn-cs"/>
              </a:rPr>
              <a:t>The Delta Dental Difference is rooted in our vast network of PPO and Premier dentists. When you stay in-network and visit one of these dentists, you won’t get charged more than your expected share of the bill. </a:t>
            </a:r>
          </a:p>
          <a:p>
            <a:endParaRPr lang="en-US" i="0" dirty="0"/>
          </a:p>
          <a:p>
            <a:r>
              <a:rPr lang="en-US" i="0" dirty="0"/>
              <a:t>If you can’t find a PPO dentist, Delta Dental Premier dentists offer the next best opportunity to save. </a:t>
            </a:r>
            <a:r>
              <a:rPr lang="en-US" sz="1200" kern="1200" dirty="0">
                <a:solidFill>
                  <a:schemeClr val="tx1"/>
                </a:solidFill>
                <a:effectLst/>
                <a:latin typeface="+mn-lt"/>
                <a:ea typeface="+mn-ea"/>
                <a:cs typeface="+mn-cs"/>
              </a:rPr>
              <a:t>Premier dentists are usually cheaper than going to an out-of-network dentist because there is a limit to how much these dentists can charge.  </a:t>
            </a:r>
          </a:p>
          <a:p>
            <a:endParaRPr lang="en-US" i="0" dirty="0"/>
          </a:p>
          <a:p>
            <a:endParaRPr lang="en-US" i="0" dirty="0"/>
          </a:p>
          <a:p>
            <a:r>
              <a:rPr lang="en-US" i="0" dirty="0"/>
              <a:t>You can find a PPO dentist at </a:t>
            </a:r>
            <a:r>
              <a:rPr lang="en-US" b="1" i="0" dirty="0"/>
              <a:t>deltadentalins.com</a:t>
            </a:r>
            <a:r>
              <a:rPr lang="en-US" i="0" dirty="0"/>
              <a:t>.</a:t>
            </a:r>
          </a:p>
          <a:p>
            <a:endParaRPr lang="en-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F936A-DD95-D845-84A6-7EFE13B53795}" type="slidenum">
              <a:rPr kumimoji="0" lang="en-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654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AFD5372-AF87-4230-97F8-8DA4B68221CE}"/>
              </a:ext>
            </a:extLst>
          </p:cNvPr>
          <p:cNvSpPr>
            <a:spLocks noGrp="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a typeface="ＭＳ Ｐゴシック" charset="-128"/>
              </a:rPr>
              <a:t>Get to know your DeltaCare USA plan.</a:t>
            </a:r>
            <a:endParaRPr lang="en-US"/>
          </a:p>
          <a:p>
            <a:endParaRPr lang="en-MX"/>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F936A-DD95-D845-84A6-7EFE13B53795}" type="slidenum">
              <a:rPr kumimoji="0" lang="en-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293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F936A-DD95-D845-84A6-7EFE13B53795}" type="slidenum">
              <a:rPr kumimoji="0" lang="en-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072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b="1" dirty="0"/>
              <a:t>We’ve</a:t>
            </a:r>
            <a:r>
              <a:rPr lang="en-US" b="1" baseline="0" dirty="0"/>
              <a:t> got you covered</a:t>
            </a:r>
          </a:p>
          <a:p>
            <a:pPr>
              <a:lnSpc>
                <a:spcPct val="100000"/>
              </a:lnSpc>
            </a:pPr>
            <a:endParaRPr lang="en-US" dirty="0"/>
          </a:p>
          <a:p>
            <a:pPr>
              <a:lnSpc>
                <a:spcPct val="100000"/>
              </a:lnSpc>
            </a:pPr>
            <a:r>
              <a:rPr lang="en-US" dirty="0"/>
              <a:t>DeltaCare USA provides quality dental benefits at an affordable cost. This budget-friendly plan is easy to use and can help keep your smile healthy. Under this plan you’ll enjoy: </a:t>
            </a:r>
            <a:r>
              <a:rPr lang="en-US" b="1" dirty="0"/>
              <a:t>More than 300 covered procedures. </a:t>
            </a:r>
            <a:r>
              <a:rPr lang="en-US" b="0" dirty="0"/>
              <a:t>B</a:t>
            </a:r>
            <a:r>
              <a:rPr lang="en-US" dirty="0"/>
              <a:t>enefits include:</a:t>
            </a:r>
          </a:p>
          <a:p>
            <a:pPr marL="633293" lvl="1" indent="-172710">
              <a:lnSpc>
                <a:spcPct val="100000"/>
              </a:lnSpc>
              <a:buClr>
                <a:schemeClr val="bg1">
                  <a:lumMod val="95000"/>
                </a:schemeClr>
              </a:buClr>
              <a:buFont typeface="Arial" panose="020B0604020202020204" pitchFamily="34" charset="0"/>
              <a:buChar char="•"/>
            </a:pPr>
            <a:r>
              <a:rPr lang="en-US" dirty="0"/>
              <a:t>General anesthesia/IV sedation</a:t>
            </a:r>
          </a:p>
          <a:p>
            <a:pPr marL="633293" lvl="1" indent="-172710">
              <a:lnSpc>
                <a:spcPct val="100000"/>
              </a:lnSpc>
              <a:buClr>
                <a:schemeClr val="bg1">
                  <a:lumMod val="95000"/>
                </a:schemeClr>
              </a:buClr>
              <a:buFont typeface="Arial" panose="020B0604020202020204" pitchFamily="34" charset="0"/>
              <a:buChar char="•"/>
            </a:pPr>
            <a:r>
              <a:rPr lang="en-US" dirty="0"/>
              <a:t>Extractions for orthodontics</a:t>
            </a:r>
          </a:p>
          <a:p>
            <a:pPr marL="633293" lvl="1" indent="-172710">
              <a:lnSpc>
                <a:spcPct val="100000"/>
              </a:lnSpc>
              <a:buClr>
                <a:schemeClr val="bg1">
                  <a:lumMod val="95000"/>
                </a:schemeClr>
              </a:buClr>
              <a:buFont typeface="Arial" panose="020B0604020202020204" pitchFamily="34" charset="0"/>
              <a:buChar char="•"/>
            </a:pPr>
            <a:r>
              <a:rPr lang="en-US" dirty="0"/>
              <a:t>Occlusal guards and adjustments</a:t>
            </a:r>
          </a:p>
          <a:p>
            <a:pPr marL="633293" lvl="1" indent="-172710">
              <a:lnSpc>
                <a:spcPct val="100000"/>
              </a:lnSpc>
              <a:buClr>
                <a:schemeClr val="bg1">
                  <a:lumMod val="95000"/>
                </a:schemeClr>
              </a:buClr>
              <a:buFont typeface="Arial" panose="020B0604020202020204" pitchFamily="34" charset="0"/>
              <a:buChar char="•"/>
            </a:pPr>
            <a:r>
              <a:rPr lang="en-US" dirty="0"/>
              <a:t>Fixed bridgework</a:t>
            </a:r>
          </a:p>
          <a:p>
            <a:pPr marL="633293" lvl="1" indent="-172710">
              <a:lnSpc>
                <a:spcPct val="100000"/>
              </a:lnSpc>
              <a:buClr>
                <a:schemeClr val="bg1">
                  <a:lumMod val="95000"/>
                </a:schemeClr>
              </a:buClr>
              <a:buFont typeface="Arial" panose="020B0604020202020204" pitchFamily="34" charset="0"/>
              <a:buChar char="•"/>
            </a:pPr>
            <a:r>
              <a:rPr lang="en-US" dirty="0"/>
              <a:t>Highly utilized cosmetic procedures: Bleaching; Additional cleanings at a set copayment; Posterior composites</a:t>
            </a:r>
          </a:p>
          <a:p>
            <a:pPr marL="172719" indent="-172719">
              <a:lnSpc>
                <a:spcPct val="100000"/>
              </a:lnSpc>
              <a:spcBef>
                <a:spcPts val="1209"/>
              </a:spcBef>
              <a:buClr>
                <a:schemeClr val="bg1">
                  <a:lumMod val="95000"/>
                </a:schemeClr>
              </a:buClr>
              <a:buFont typeface="Arial" panose="020B0604020202020204" pitchFamily="34" charset="0"/>
              <a:buChar char="•"/>
            </a:pPr>
            <a:r>
              <a:rPr lang="en-US" b="1" dirty="0"/>
              <a:t>Predictable costs. </a:t>
            </a:r>
            <a:r>
              <a:rPr lang="en-US" sz="1200" dirty="0"/>
              <a:t>You’ll know your copayments for covered services, up front</a:t>
            </a:r>
            <a:r>
              <a:rPr lang="en-US" dirty="0"/>
              <a:t>.</a:t>
            </a:r>
          </a:p>
          <a:p>
            <a:pPr marL="633302" lvl="1" indent="-172719">
              <a:lnSpc>
                <a:spcPct val="100000"/>
              </a:lnSpc>
              <a:buClr>
                <a:schemeClr val="bg1">
                  <a:lumMod val="95000"/>
                </a:schemeClr>
              </a:buClr>
              <a:buFont typeface="Arial" panose="020B0604020202020204" pitchFamily="34" charset="0"/>
              <a:buChar char="•"/>
            </a:pPr>
            <a:r>
              <a:rPr lang="en-US" sz="1200" dirty="0">
                <a:ea typeface="ＭＳ Ｐゴシック" charset="-128"/>
                <a:cs typeface="ＭＳ Ｐゴシック" charset="-128"/>
              </a:rPr>
              <a:t>Receive many diagnostic and preventive services </a:t>
            </a:r>
            <a:r>
              <a:rPr lang="en-US" sz="1200" dirty="0">
                <a:ea typeface="ＭＳ Ｐゴシック" charset="-128"/>
              </a:rPr>
              <a:t>(including c</a:t>
            </a:r>
            <a:r>
              <a:rPr lang="en-US" sz="1200" dirty="0">
                <a:ea typeface="ＭＳ Ｐゴシック" charset="-128"/>
                <a:cs typeface="ＭＳ Ｐゴシック" charset="-128"/>
              </a:rPr>
              <a:t>leanings, x-rays and amalgam [silver] fillings) with n</a:t>
            </a:r>
            <a:r>
              <a:rPr lang="en-US" sz="1200" dirty="0">
                <a:ea typeface="ＭＳ Ｐゴシック" charset="-128"/>
              </a:rPr>
              <a:t>o or low copayments. </a:t>
            </a:r>
          </a:p>
          <a:p>
            <a:pPr marL="633302" lvl="1" indent="-172719">
              <a:lnSpc>
                <a:spcPct val="100000"/>
              </a:lnSpc>
              <a:buClr>
                <a:schemeClr val="bg1">
                  <a:lumMod val="95000"/>
                </a:schemeClr>
              </a:buClr>
              <a:buFont typeface="Arial" panose="020B0604020202020204" pitchFamily="34" charset="0"/>
              <a:buChar char="•"/>
            </a:pPr>
            <a:r>
              <a:rPr lang="en-US" dirty="0"/>
              <a:t>Pay only your copayment (if any) at the time of treatment.</a:t>
            </a:r>
          </a:p>
          <a:p>
            <a:pPr marL="633293" lvl="1" indent="-172710">
              <a:lnSpc>
                <a:spcPct val="100000"/>
              </a:lnSpc>
              <a:buClr>
                <a:schemeClr val="bg1">
                  <a:lumMod val="95000"/>
                </a:schemeClr>
              </a:buClr>
              <a:buFont typeface="Arial" panose="020B0604020202020204" pitchFamily="34" charset="0"/>
              <a:buChar char="•"/>
            </a:pPr>
            <a:r>
              <a:rPr lang="en-US" sz="1200" dirty="0">
                <a:ea typeface="ＭＳ Ｐゴシック" charset="-128"/>
              </a:rPr>
              <a:t>Receive covered services with no deductibles or maximums.*</a:t>
            </a:r>
            <a:endParaRPr lang="en-US" dirty="0"/>
          </a:p>
          <a:p>
            <a:pPr marL="172710" lvl="1" indent="-172710" defTabSz="460583">
              <a:lnSpc>
                <a:spcPct val="100000"/>
              </a:lnSpc>
              <a:spcBef>
                <a:spcPts val="1209"/>
              </a:spcBef>
              <a:buClr>
                <a:schemeClr val="bg1">
                  <a:lumMod val="95000"/>
                </a:schemeClr>
              </a:buClr>
              <a:buFont typeface="Arial" panose="020B0604020202020204" pitchFamily="34" charset="0"/>
              <a:buChar char="•"/>
              <a:defRPr/>
            </a:pPr>
            <a:r>
              <a:rPr lang="en-US" b="1" dirty="0"/>
              <a:t>No claim forms.</a:t>
            </a:r>
          </a:p>
          <a:p>
            <a:pPr marL="0" lvl="1" indent="0" defTabSz="460583">
              <a:lnSpc>
                <a:spcPct val="100000"/>
              </a:lnSpc>
              <a:spcBef>
                <a:spcPts val="1209"/>
              </a:spcBef>
              <a:buClr>
                <a:schemeClr val="bg1">
                  <a:lumMod val="95000"/>
                </a:schemeClr>
              </a:buClr>
              <a:buFont typeface="Arial" panose="020B0604020202020204" pitchFamily="34" charset="0"/>
              <a:buNone/>
              <a:defRPr/>
            </a:pPr>
            <a:endParaRPr lang="en-US" dirty="0"/>
          </a:p>
          <a:p>
            <a:pPr>
              <a:lnSpc>
                <a:spcPts val="2418"/>
              </a:lnSpc>
              <a:spcBef>
                <a:spcPts val="1209"/>
              </a:spcBef>
              <a:buClr>
                <a:schemeClr val="bg1">
                  <a:lumMod val="95000"/>
                </a:schemeClr>
              </a:buClr>
            </a:pPr>
            <a:endParaRPr lang="en-US" dirty="0"/>
          </a:p>
          <a:p>
            <a:pPr defTabSz="460583">
              <a:defRPr/>
            </a:pPr>
            <a:r>
              <a:rPr lang="en-US" dirty="0">
                <a:ea typeface="ＭＳ Ｐゴシック" charset="-128"/>
                <a:cs typeface="ＭＳ Ｐゴシック" charset="-128"/>
              </a:rPr>
              <a:t>-----------------------------------------</a:t>
            </a:r>
          </a:p>
          <a:p>
            <a:pPr defTabSz="949411">
              <a:defRPr/>
            </a:pPr>
            <a:r>
              <a:rPr lang="en-US" i="1" dirty="0">
                <a:ea typeface="ＭＳ Ｐゴシック" charset="-128"/>
                <a:cs typeface="ＭＳ Ｐゴシック" charset="-128"/>
              </a:rPr>
              <a:t>Last updated: 7/19</a:t>
            </a:r>
            <a:endParaRPr lang="en-US" dirty="0"/>
          </a:p>
          <a:p>
            <a:pPr>
              <a:lnSpc>
                <a:spcPts val="2418"/>
              </a:lnSpc>
              <a:spcBef>
                <a:spcPts val="1209"/>
              </a:spcBef>
              <a:buClr>
                <a:schemeClr val="bg1">
                  <a:lumMod val="95000"/>
                </a:schemeClr>
              </a:buClr>
            </a:pPr>
            <a:endParaRPr lang="en-US" dirty="0"/>
          </a:p>
          <a:p>
            <a:endParaRPr lang="en-US" dirty="0"/>
          </a:p>
          <a:p>
            <a:endParaRPr lang="en-US" dirty="0"/>
          </a:p>
          <a:p>
            <a:endParaRPr lang="en-US" dirty="0"/>
          </a:p>
          <a:p>
            <a:endParaRPr lang="en-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F936A-DD95-D845-84A6-7EFE13B53795}" type="slidenum">
              <a:rPr kumimoji="0" lang="en-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37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your 2021 dental plan rates</a:t>
            </a:r>
          </a:p>
        </p:txBody>
      </p:sp>
      <p:sp>
        <p:nvSpPr>
          <p:cNvPr id="4" name="Slide Number Placeholder 3"/>
          <p:cNvSpPr>
            <a:spLocks noGrp="1"/>
          </p:cNvSpPr>
          <p:nvPr>
            <p:ph type="sldNum" sz="quarter" idx="5"/>
          </p:nvPr>
        </p:nvSpPr>
        <p:spPr/>
        <p:txBody>
          <a:bodyPr/>
          <a:lstStyle/>
          <a:p>
            <a:fld id="{8B480493-6BD1-46DB-A1EF-07C77FD119E0}" type="slidenum">
              <a:rPr lang="en-US" smtClean="0"/>
              <a:t>7</a:t>
            </a:fld>
            <a:endParaRPr lang="en-US"/>
          </a:p>
        </p:txBody>
      </p:sp>
    </p:spTree>
    <p:extLst>
      <p:ext uri="{BB962C8B-B14F-4D97-AF65-F5344CB8AC3E}">
        <p14:creationId xmlns:p14="http://schemas.microsoft.com/office/powerpoint/2010/main" val="339091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coverage through EyeMed comes the availability of two plans the base and the buy-up, we will highlight for the </a:t>
            </a:r>
            <a:r>
              <a:rPr lang="en-US" dirty="0" err="1"/>
              <a:t>the</a:t>
            </a:r>
            <a:r>
              <a:rPr lang="en-US" dirty="0"/>
              <a:t> difference in the two plans….</a:t>
            </a:r>
          </a:p>
          <a:p>
            <a:r>
              <a:rPr lang="en-US" dirty="0"/>
              <a:t>REVIEW COVERAGE…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145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your 2021 Vision plan rates</a:t>
            </a:r>
          </a:p>
        </p:txBody>
      </p:sp>
      <p:sp>
        <p:nvSpPr>
          <p:cNvPr id="4" name="Slide Number Placeholder 3"/>
          <p:cNvSpPr>
            <a:spLocks noGrp="1"/>
          </p:cNvSpPr>
          <p:nvPr>
            <p:ph type="sldNum" sz="quarter" idx="5"/>
          </p:nvPr>
        </p:nvSpPr>
        <p:spPr/>
        <p:txBody>
          <a:bodyPr/>
          <a:lstStyle/>
          <a:p>
            <a:fld id="{8B480493-6BD1-46DB-A1EF-07C77FD119E0}" type="slidenum">
              <a:rPr lang="en-US" smtClean="0"/>
              <a:t>9</a:t>
            </a:fld>
            <a:endParaRPr lang="en-US"/>
          </a:p>
        </p:txBody>
      </p:sp>
    </p:spTree>
    <p:extLst>
      <p:ext uri="{BB962C8B-B14F-4D97-AF65-F5344CB8AC3E}">
        <p14:creationId xmlns:p14="http://schemas.microsoft.com/office/powerpoint/2010/main" val="806232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E12C-7DD8-4AC0-9995-2759FAC247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815A81-A668-4319-8F1E-316C170E78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DC9290-05D9-42DD-BC76-A0799C7AEB7B}"/>
              </a:ext>
            </a:extLst>
          </p:cNvPr>
          <p:cNvSpPr>
            <a:spLocks noGrp="1"/>
          </p:cNvSpPr>
          <p:nvPr>
            <p:ph type="dt" sz="half" idx="10"/>
          </p:nvPr>
        </p:nvSpPr>
        <p:spPr/>
        <p:txBody>
          <a:bodyPr/>
          <a:lstStyle/>
          <a:p>
            <a:fld id="{197C1E2D-7CFC-4F08-A468-860993F991E8}" type="datetimeFigureOut">
              <a:rPr lang="en-US" smtClean="0"/>
              <a:t>5/25/2021</a:t>
            </a:fld>
            <a:endParaRPr lang="en-US"/>
          </a:p>
        </p:txBody>
      </p:sp>
      <p:sp>
        <p:nvSpPr>
          <p:cNvPr id="5" name="Footer Placeholder 4">
            <a:extLst>
              <a:ext uri="{FF2B5EF4-FFF2-40B4-BE49-F238E27FC236}">
                <a16:creationId xmlns:a16="http://schemas.microsoft.com/office/drawing/2014/main" id="{53152F2B-3DE5-41F9-89AA-91E4F493C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BC7A8-45EE-4474-A8CA-B15E0EC009D7}"/>
              </a:ext>
            </a:extLst>
          </p:cNvPr>
          <p:cNvSpPr>
            <a:spLocks noGrp="1"/>
          </p:cNvSpPr>
          <p:nvPr>
            <p:ph type="sldNum" sz="quarter" idx="12"/>
          </p:nvPr>
        </p:nvSpPr>
        <p:spPr/>
        <p:txBody>
          <a:bodyPr/>
          <a:lstStyle/>
          <a:p>
            <a:fld id="{FD1E418B-9DA5-49A8-AA1D-C4253E754AFF}" type="slidenum">
              <a:rPr lang="en-US" smtClean="0"/>
              <a:t>‹#›</a:t>
            </a:fld>
            <a:endParaRPr lang="en-US"/>
          </a:p>
        </p:txBody>
      </p:sp>
    </p:spTree>
    <p:extLst>
      <p:ext uri="{BB962C8B-B14F-4D97-AF65-F5344CB8AC3E}">
        <p14:creationId xmlns:p14="http://schemas.microsoft.com/office/powerpoint/2010/main" val="3446512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19CEB-7E86-4A2D-A743-2B024697E5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908DE9-128D-44CB-90D8-99B7D91E88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86F991-85B6-4D8F-80EC-B097388C59B0}"/>
              </a:ext>
            </a:extLst>
          </p:cNvPr>
          <p:cNvSpPr>
            <a:spLocks noGrp="1"/>
          </p:cNvSpPr>
          <p:nvPr>
            <p:ph type="dt" sz="half" idx="10"/>
          </p:nvPr>
        </p:nvSpPr>
        <p:spPr/>
        <p:txBody>
          <a:bodyPr/>
          <a:lstStyle/>
          <a:p>
            <a:fld id="{197C1E2D-7CFC-4F08-A468-860993F991E8}" type="datetimeFigureOut">
              <a:rPr lang="en-US" smtClean="0"/>
              <a:t>5/25/2021</a:t>
            </a:fld>
            <a:endParaRPr lang="en-US"/>
          </a:p>
        </p:txBody>
      </p:sp>
      <p:sp>
        <p:nvSpPr>
          <p:cNvPr id="5" name="Footer Placeholder 4">
            <a:extLst>
              <a:ext uri="{FF2B5EF4-FFF2-40B4-BE49-F238E27FC236}">
                <a16:creationId xmlns:a16="http://schemas.microsoft.com/office/drawing/2014/main" id="{D1EE665B-2B10-4D89-B0FC-B0694784B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97317B-302E-455D-850C-58B1929130B5}"/>
              </a:ext>
            </a:extLst>
          </p:cNvPr>
          <p:cNvSpPr>
            <a:spLocks noGrp="1"/>
          </p:cNvSpPr>
          <p:nvPr>
            <p:ph type="sldNum" sz="quarter" idx="12"/>
          </p:nvPr>
        </p:nvSpPr>
        <p:spPr/>
        <p:txBody>
          <a:bodyPr/>
          <a:lstStyle/>
          <a:p>
            <a:fld id="{FD1E418B-9DA5-49A8-AA1D-C4253E754AFF}" type="slidenum">
              <a:rPr lang="en-US" smtClean="0"/>
              <a:t>‹#›</a:t>
            </a:fld>
            <a:endParaRPr lang="en-US"/>
          </a:p>
        </p:txBody>
      </p:sp>
    </p:spTree>
    <p:extLst>
      <p:ext uri="{BB962C8B-B14F-4D97-AF65-F5344CB8AC3E}">
        <p14:creationId xmlns:p14="http://schemas.microsoft.com/office/powerpoint/2010/main" val="100752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D0373C-49A1-4AE7-8DCC-C75821D178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8CCE4B-AAB1-4DF8-B422-34705C5940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174EB4-E8A7-4AE0-99EA-F941BCFA9229}"/>
              </a:ext>
            </a:extLst>
          </p:cNvPr>
          <p:cNvSpPr>
            <a:spLocks noGrp="1"/>
          </p:cNvSpPr>
          <p:nvPr>
            <p:ph type="dt" sz="half" idx="10"/>
          </p:nvPr>
        </p:nvSpPr>
        <p:spPr/>
        <p:txBody>
          <a:bodyPr/>
          <a:lstStyle/>
          <a:p>
            <a:fld id="{197C1E2D-7CFC-4F08-A468-860993F991E8}" type="datetimeFigureOut">
              <a:rPr lang="en-US" smtClean="0"/>
              <a:t>5/25/2021</a:t>
            </a:fld>
            <a:endParaRPr lang="en-US"/>
          </a:p>
        </p:txBody>
      </p:sp>
      <p:sp>
        <p:nvSpPr>
          <p:cNvPr id="5" name="Footer Placeholder 4">
            <a:extLst>
              <a:ext uri="{FF2B5EF4-FFF2-40B4-BE49-F238E27FC236}">
                <a16:creationId xmlns:a16="http://schemas.microsoft.com/office/drawing/2014/main" id="{C5700348-2029-494A-AA10-B30280692A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8E37-FFB9-412E-8076-FB3F383FAA55}"/>
              </a:ext>
            </a:extLst>
          </p:cNvPr>
          <p:cNvSpPr>
            <a:spLocks noGrp="1"/>
          </p:cNvSpPr>
          <p:nvPr>
            <p:ph type="sldNum" sz="quarter" idx="12"/>
          </p:nvPr>
        </p:nvSpPr>
        <p:spPr/>
        <p:txBody>
          <a:bodyPr/>
          <a:lstStyle/>
          <a:p>
            <a:fld id="{FD1E418B-9DA5-49A8-AA1D-C4253E754AFF}" type="slidenum">
              <a:rPr lang="en-US" smtClean="0"/>
              <a:t>‹#›</a:t>
            </a:fld>
            <a:endParaRPr lang="en-US"/>
          </a:p>
        </p:txBody>
      </p:sp>
    </p:spTree>
    <p:extLst>
      <p:ext uri="{BB962C8B-B14F-4D97-AF65-F5344CB8AC3E}">
        <p14:creationId xmlns:p14="http://schemas.microsoft.com/office/powerpoint/2010/main" val="1029125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8D8CF1D5-E210-8E46-8D24-E99B85A89526}"/>
              </a:ext>
            </a:extLst>
          </p:cNvPr>
          <p:cNvSpPr>
            <a:spLocks noGrp="1"/>
          </p:cNvSpPr>
          <p:nvPr>
            <p:ph type="title" hasCustomPrompt="1"/>
          </p:nvPr>
        </p:nvSpPr>
        <p:spPr>
          <a:xfrm>
            <a:off x="914400" y="338328"/>
            <a:ext cx="10332720" cy="457200"/>
          </a:xfrm>
        </p:spPr>
        <p:txBody>
          <a:bodyPr wrap="square" lIns="0" tIns="0" rIns="0" bIns="0" anchor="t" anchorCtr="0">
            <a:noAutofit/>
          </a:bodyPr>
          <a:lstStyle>
            <a:lvl1pPr>
              <a:defRPr sz="4000">
                <a:solidFill>
                  <a:schemeClr val="bg1"/>
                </a:solidFill>
              </a:defRPr>
            </a:lvl1pPr>
          </a:lstStyle>
          <a:p>
            <a:r>
              <a:rPr lang="en-US"/>
              <a:t>Click to edit head</a:t>
            </a:r>
          </a:p>
        </p:txBody>
      </p:sp>
      <p:sp>
        <p:nvSpPr>
          <p:cNvPr id="6" name="Text Placeholder 16">
            <a:extLst>
              <a:ext uri="{FF2B5EF4-FFF2-40B4-BE49-F238E27FC236}">
                <a16:creationId xmlns:a16="http://schemas.microsoft.com/office/drawing/2014/main" id="{438B0F32-63F1-4A4A-A7F7-68601156F39E}"/>
              </a:ext>
            </a:extLst>
          </p:cNvPr>
          <p:cNvSpPr>
            <a:spLocks noGrp="1"/>
          </p:cNvSpPr>
          <p:nvPr>
            <p:ph type="body" sz="quarter" idx="13" hasCustomPrompt="1"/>
          </p:nvPr>
        </p:nvSpPr>
        <p:spPr>
          <a:xfrm>
            <a:off x="914400" y="914400"/>
            <a:ext cx="10333038" cy="274320"/>
          </a:xfrm>
        </p:spPr>
        <p:txBody>
          <a:bodyPr wrap="square" lIns="0" tIns="0" rIns="0" bIns="0" anchor="t" anchorCtr="0">
            <a:noAutofit/>
          </a:bodyPr>
          <a:lstStyle>
            <a:lvl1pPr marL="0" indent="0" algn="l">
              <a:buNone/>
              <a:defRPr sz="2200">
                <a:solidFill>
                  <a:schemeClr val="bg1"/>
                </a:solidFill>
                <a:latin typeface="+mj-lt"/>
              </a:defRPr>
            </a:lvl1pPr>
            <a:lvl3pPr marL="914400" indent="0">
              <a:buNone/>
              <a:defRPr sz="2200">
                <a:solidFill>
                  <a:schemeClr val="bg1"/>
                </a:solidFill>
                <a:latin typeface="+mj-lt"/>
              </a:defRPr>
            </a:lvl3pPr>
          </a:lstStyle>
          <a:p>
            <a:pPr lvl="0"/>
            <a:r>
              <a:rPr lang="en-US"/>
              <a:t>Click to edit subhead 1</a:t>
            </a:r>
          </a:p>
        </p:txBody>
      </p:sp>
    </p:spTree>
    <p:extLst>
      <p:ext uri="{BB962C8B-B14F-4D97-AF65-F5344CB8AC3E}">
        <p14:creationId xmlns:p14="http://schemas.microsoft.com/office/powerpoint/2010/main" val="1378563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E8B43-1537-2A42-8DD2-C4414ABA586B}"/>
              </a:ext>
            </a:extLst>
          </p:cNvPr>
          <p:cNvSpPr>
            <a:spLocks noGrp="1"/>
          </p:cNvSpPr>
          <p:nvPr>
            <p:ph type="ctrTitle" hasCustomPrompt="1"/>
          </p:nvPr>
        </p:nvSpPr>
        <p:spPr>
          <a:xfrm>
            <a:off x="914400" y="1733005"/>
            <a:ext cx="10332720" cy="685800"/>
          </a:xfrm>
          <a:prstGeom prst="rect">
            <a:avLst/>
          </a:prstGeom>
        </p:spPr>
        <p:txBody>
          <a:bodyPr lIns="0" tIns="0" rIns="0" bIns="0" anchor="t" anchorCtr="0"/>
          <a:lstStyle>
            <a:lvl1pPr algn="l">
              <a:defRPr sz="5500"/>
            </a:lvl1pPr>
          </a:lstStyle>
          <a:p>
            <a:r>
              <a:rPr lang="en-US"/>
              <a:t>Click to edit title</a:t>
            </a:r>
          </a:p>
        </p:txBody>
      </p:sp>
      <p:sp>
        <p:nvSpPr>
          <p:cNvPr id="3" name="Subtitle 2">
            <a:extLst>
              <a:ext uri="{FF2B5EF4-FFF2-40B4-BE49-F238E27FC236}">
                <a16:creationId xmlns:a16="http://schemas.microsoft.com/office/drawing/2014/main" id="{2AF68F56-7ECF-1248-A573-3D3A224BE1D3}"/>
              </a:ext>
            </a:extLst>
          </p:cNvPr>
          <p:cNvSpPr>
            <a:spLocks noGrp="1"/>
          </p:cNvSpPr>
          <p:nvPr>
            <p:ph type="subTitle" idx="1" hasCustomPrompt="1"/>
          </p:nvPr>
        </p:nvSpPr>
        <p:spPr>
          <a:xfrm>
            <a:off x="914400" y="2489071"/>
            <a:ext cx="10332720" cy="365760"/>
          </a:xfrm>
          <a:prstGeom prst="rect">
            <a:avLst/>
          </a:prstGeom>
        </p:spPr>
        <p:txBody>
          <a:bodyPr vert="horz" lIns="0" rIns="0" bIns="0" anchor="t" anchorCtr="0">
            <a:noAutofit/>
          </a:bodyPr>
          <a:lstStyle>
            <a:lvl1pPr marL="0" indent="0" algn="l">
              <a:buNone/>
              <a:defRPr sz="2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Tree>
    <p:extLst>
      <p:ext uri="{BB962C8B-B14F-4D97-AF65-F5344CB8AC3E}">
        <p14:creationId xmlns:p14="http://schemas.microsoft.com/office/powerpoint/2010/main" val="3667531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and Bullet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DB66CA-54B4-D749-BD22-D10BA04B4BC8}"/>
              </a:ext>
            </a:extLst>
          </p:cNvPr>
          <p:cNvSpPr>
            <a:spLocks noGrp="1"/>
          </p:cNvSpPr>
          <p:nvPr>
            <p:ph idx="1"/>
          </p:nvPr>
        </p:nvSpPr>
        <p:spPr>
          <a:xfrm>
            <a:off x="914400" y="2285999"/>
            <a:ext cx="10332720" cy="3931920"/>
          </a:xfrm>
        </p:spPr>
        <p:txBody>
          <a:bodyPr wrap="square" lIns="0" tIns="0" rIns="0" bIns="0">
            <a:noAutofit/>
          </a:bodyPr>
          <a:lstStyle>
            <a:lvl1pPr marL="0" indent="0" algn="l">
              <a:lnSpc>
                <a:spcPct val="110000"/>
              </a:lnSpc>
              <a:spcBef>
                <a:spcPts val="0"/>
              </a:spcBef>
              <a:spcAft>
                <a:spcPts val="1200"/>
              </a:spcAft>
              <a:buFont typeface="Arial" panose="020B0604020202020204" pitchFamily="34" charset="0"/>
              <a:buNone/>
              <a:defRPr sz="2000">
                <a:solidFill>
                  <a:srgbClr val="666667"/>
                </a:solidFill>
              </a:defRPr>
            </a:lvl1pPr>
            <a:lvl2pPr marL="742950" indent="-285750" algn="l" defTabSz="685800">
              <a:lnSpc>
                <a:spcPct val="110000"/>
              </a:lnSpc>
              <a:spcBef>
                <a:spcPts val="0"/>
              </a:spcBef>
              <a:spcAft>
                <a:spcPts val="600"/>
              </a:spcAft>
              <a:buClr>
                <a:srgbClr val="666666"/>
              </a:buClr>
              <a:buFont typeface="Arial" panose="020B0604020202020204" pitchFamily="34" charset="0"/>
              <a:buChar char="•"/>
              <a:defRPr sz="1800">
                <a:solidFill>
                  <a:srgbClr val="666667"/>
                </a:solidFill>
              </a:defRPr>
            </a:lvl2pPr>
            <a:lvl3pPr marL="1200150" indent="-285750" algn="l">
              <a:buFont typeface="Arial" panose="020B0604020202020204" pitchFamily="34" charset="0"/>
              <a:buChar char="•"/>
              <a:defRPr sz="1800">
                <a:solidFill>
                  <a:srgbClr val="666667"/>
                </a:solidFill>
              </a:defRPr>
            </a:lvl3pPr>
            <a:lvl4pPr marL="1657350" indent="-285750" algn="l">
              <a:buFont typeface="Arial" panose="020B0604020202020204" pitchFamily="34" charset="0"/>
              <a:buChar char="•"/>
              <a:defRPr sz="1800">
                <a:solidFill>
                  <a:srgbClr val="666667"/>
                </a:solidFill>
              </a:defRPr>
            </a:lvl4pPr>
            <a:lvl5pPr>
              <a:defRPr>
                <a:solidFill>
                  <a:srgbClr val="666667"/>
                </a:solidFill>
              </a:defRPr>
            </a:lvl5pPr>
          </a:lstStyle>
          <a:p>
            <a:pPr lvl="0"/>
            <a:r>
              <a:rPr lang="en-US"/>
              <a:t>Edit Master text styles</a:t>
            </a:r>
          </a:p>
          <a:p>
            <a:pPr marL="742950" lvl="1" indent="-285750" defTabSz="685800">
              <a:lnSpc>
                <a:spcPct val="110000"/>
              </a:lnSpc>
              <a:spcAft>
                <a:spcPts val="600"/>
              </a:spcAft>
              <a:buClr>
                <a:srgbClr val="666666"/>
              </a:buClr>
              <a:buFont typeface="Arial" panose="020B0604020202020204" pitchFamily="34" charset="0"/>
              <a:buChar char="•"/>
              <a:defRPr/>
            </a:pPr>
            <a:r>
              <a:rPr lang="en-US">
                <a:solidFill>
                  <a:srgbClr val="666666"/>
                </a:solidFill>
                <a:cs typeface="Arial"/>
              </a:rPr>
              <a:t>Bullet</a:t>
            </a:r>
          </a:p>
          <a:p>
            <a:pPr marL="742950" lvl="1" indent="-285750" defTabSz="685800">
              <a:lnSpc>
                <a:spcPct val="110000"/>
              </a:lnSpc>
              <a:spcAft>
                <a:spcPts val="600"/>
              </a:spcAft>
              <a:buClr>
                <a:srgbClr val="666666"/>
              </a:buClr>
              <a:buFont typeface="Arial" panose="020B0604020202020204" pitchFamily="34" charset="0"/>
              <a:buChar char="•"/>
              <a:defRPr/>
            </a:pPr>
            <a:r>
              <a:rPr lang="en-US">
                <a:solidFill>
                  <a:srgbClr val="666666"/>
                </a:solidFill>
                <a:cs typeface="Arial"/>
              </a:rPr>
              <a:t>Bullet</a:t>
            </a:r>
          </a:p>
          <a:p>
            <a:pPr marL="742950" lvl="1" indent="-285750" defTabSz="685800">
              <a:lnSpc>
                <a:spcPct val="110000"/>
              </a:lnSpc>
              <a:spcAft>
                <a:spcPts val="600"/>
              </a:spcAft>
              <a:buClr>
                <a:srgbClr val="666666"/>
              </a:buClr>
              <a:buFont typeface="Arial" panose="020B0604020202020204" pitchFamily="34" charset="0"/>
              <a:buChar char="•"/>
              <a:defRPr/>
            </a:pPr>
            <a:r>
              <a:rPr lang="en-US">
                <a:solidFill>
                  <a:srgbClr val="666666"/>
                </a:solidFill>
                <a:cs typeface="Arial"/>
              </a:rPr>
              <a:t>Bullet</a:t>
            </a:r>
          </a:p>
          <a:p>
            <a:pPr marL="742950" lvl="1" indent="-285750" defTabSz="685800">
              <a:lnSpc>
                <a:spcPct val="110000"/>
              </a:lnSpc>
              <a:spcAft>
                <a:spcPts val="600"/>
              </a:spcAft>
              <a:buClr>
                <a:srgbClr val="666666"/>
              </a:buClr>
              <a:buFont typeface="Arial" panose="020B0604020202020204" pitchFamily="34" charset="0"/>
              <a:buChar char="•"/>
              <a:defRPr/>
            </a:pPr>
            <a:r>
              <a:rPr lang="en-US">
                <a:solidFill>
                  <a:srgbClr val="666666"/>
                </a:solidFill>
                <a:cs typeface="Arial"/>
              </a:rPr>
              <a:t>Bullet</a:t>
            </a:r>
          </a:p>
          <a:p>
            <a:pPr marL="742950" lvl="1" indent="-285750" defTabSz="685800">
              <a:lnSpc>
                <a:spcPct val="110000"/>
              </a:lnSpc>
              <a:spcAft>
                <a:spcPts val="600"/>
              </a:spcAft>
              <a:buClr>
                <a:srgbClr val="666666"/>
              </a:buClr>
              <a:buFont typeface="Arial" panose="020B0604020202020204" pitchFamily="34" charset="0"/>
              <a:buChar char="•"/>
              <a:defRPr/>
            </a:pPr>
            <a:r>
              <a:rPr lang="en-US">
                <a:solidFill>
                  <a:srgbClr val="666666"/>
                </a:solidFill>
                <a:cs typeface="Arial"/>
              </a:rPr>
              <a:t>Bullet</a:t>
            </a:r>
          </a:p>
          <a:p>
            <a:pPr marL="742950" lvl="1" indent="-285750" defTabSz="685800">
              <a:lnSpc>
                <a:spcPct val="110000"/>
              </a:lnSpc>
              <a:spcAft>
                <a:spcPts val="600"/>
              </a:spcAft>
              <a:buClr>
                <a:srgbClr val="666666"/>
              </a:buClr>
              <a:buFont typeface="Arial" panose="020B0604020202020204" pitchFamily="34" charset="0"/>
              <a:buChar char="•"/>
              <a:defRPr/>
            </a:pPr>
            <a:r>
              <a:rPr lang="en-US">
                <a:solidFill>
                  <a:srgbClr val="666666"/>
                </a:solidFill>
                <a:cs typeface="Arial"/>
              </a:rPr>
              <a:t>Bullet</a:t>
            </a:r>
          </a:p>
        </p:txBody>
      </p:sp>
      <p:sp>
        <p:nvSpPr>
          <p:cNvPr id="7" name="Title 6">
            <a:extLst>
              <a:ext uri="{FF2B5EF4-FFF2-40B4-BE49-F238E27FC236}">
                <a16:creationId xmlns:a16="http://schemas.microsoft.com/office/drawing/2014/main" id="{897FEBEA-7370-E641-9647-AECCC5D7A35A}"/>
              </a:ext>
            </a:extLst>
          </p:cNvPr>
          <p:cNvSpPr>
            <a:spLocks noGrp="1"/>
          </p:cNvSpPr>
          <p:nvPr>
            <p:ph type="title" hasCustomPrompt="1"/>
          </p:nvPr>
        </p:nvSpPr>
        <p:spPr>
          <a:xfrm>
            <a:off x="914400" y="338328"/>
            <a:ext cx="10332720" cy="457200"/>
          </a:xfrm>
        </p:spPr>
        <p:txBody>
          <a:bodyPr wrap="square" lIns="0" tIns="0" rIns="0" bIns="0" anchor="t" anchorCtr="0">
            <a:noAutofit/>
          </a:bodyPr>
          <a:lstStyle>
            <a:lvl1pPr>
              <a:defRPr sz="4000">
                <a:solidFill>
                  <a:schemeClr val="bg1"/>
                </a:solidFill>
              </a:defRPr>
            </a:lvl1pPr>
          </a:lstStyle>
          <a:p>
            <a:r>
              <a:rPr lang="en-US"/>
              <a:t>Click to edit head</a:t>
            </a:r>
          </a:p>
        </p:txBody>
      </p:sp>
      <p:sp>
        <p:nvSpPr>
          <p:cNvPr id="17" name="Text Placeholder 16">
            <a:extLst>
              <a:ext uri="{FF2B5EF4-FFF2-40B4-BE49-F238E27FC236}">
                <a16:creationId xmlns:a16="http://schemas.microsoft.com/office/drawing/2014/main" id="{0FF82DCE-2EDA-E34A-9306-10A8D6EA80BF}"/>
              </a:ext>
            </a:extLst>
          </p:cNvPr>
          <p:cNvSpPr>
            <a:spLocks noGrp="1"/>
          </p:cNvSpPr>
          <p:nvPr>
            <p:ph type="body" sz="quarter" idx="10" hasCustomPrompt="1"/>
          </p:nvPr>
        </p:nvSpPr>
        <p:spPr>
          <a:xfrm>
            <a:off x="914400" y="914400"/>
            <a:ext cx="10332720" cy="274320"/>
          </a:xfrm>
        </p:spPr>
        <p:txBody>
          <a:bodyPr wrap="square" lIns="0" tIns="0" rIns="0" bIns="0" anchor="t" anchorCtr="0">
            <a:noAutofit/>
          </a:bodyPr>
          <a:lstStyle>
            <a:lvl1pPr marL="0" indent="0" algn="l">
              <a:buNone/>
              <a:defRPr sz="2200">
                <a:solidFill>
                  <a:schemeClr val="bg1"/>
                </a:solidFill>
                <a:latin typeface="+mj-lt"/>
              </a:defRPr>
            </a:lvl1pPr>
            <a:lvl3pPr marL="914400" indent="0">
              <a:buNone/>
              <a:defRPr sz="2200">
                <a:solidFill>
                  <a:schemeClr val="bg1"/>
                </a:solidFill>
                <a:latin typeface="+mj-lt"/>
              </a:defRPr>
            </a:lvl3pPr>
          </a:lstStyle>
          <a:p>
            <a:pPr lvl="0"/>
            <a:r>
              <a:rPr lang="en-US"/>
              <a:t>Click to edit subhead 1</a:t>
            </a:r>
          </a:p>
        </p:txBody>
      </p:sp>
    </p:spTree>
    <p:extLst>
      <p:ext uri="{BB962C8B-B14F-4D97-AF65-F5344CB8AC3E}">
        <p14:creationId xmlns:p14="http://schemas.microsoft.com/office/powerpoint/2010/main" val="1176395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01285-DA07-4B43-AD97-8A95279649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65831E-72BB-4BD8-93D3-75EA177AF6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9AD81-7900-4F01-8A8D-EEB3C8F6799E}"/>
              </a:ext>
            </a:extLst>
          </p:cNvPr>
          <p:cNvSpPr>
            <a:spLocks noGrp="1"/>
          </p:cNvSpPr>
          <p:nvPr>
            <p:ph type="dt" sz="half" idx="10"/>
          </p:nvPr>
        </p:nvSpPr>
        <p:spPr/>
        <p:txBody>
          <a:bodyPr/>
          <a:lstStyle/>
          <a:p>
            <a:fld id="{197C1E2D-7CFC-4F08-A468-860993F991E8}" type="datetimeFigureOut">
              <a:rPr lang="en-US" smtClean="0"/>
              <a:t>5/25/2021</a:t>
            </a:fld>
            <a:endParaRPr lang="en-US"/>
          </a:p>
        </p:txBody>
      </p:sp>
      <p:sp>
        <p:nvSpPr>
          <p:cNvPr id="5" name="Footer Placeholder 4">
            <a:extLst>
              <a:ext uri="{FF2B5EF4-FFF2-40B4-BE49-F238E27FC236}">
                <a16:creationId xmlns:a16="http://schemas.microsoft.com/office/drawing/2014/main" id="{842EC3FB-89F7-4B65-81B0-066F799279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C8D91-3135-41B4-81EF-1864B9FF8D7E}"/>
              </a:ext>
            </a:extLst>
          </p:cNvPr>
          <p:cNvSpPr>
            <a:spLocks noGrp="1"/>
          </p:cNvSpPr>
          <p:nvPr>
            <p:ph type="sldNum" sz="quarter" idx="12"/>
          </p:nvPr>
        </p:nvSpPr>
        <p:spPr/>
        <p:txBody>
          <a:bodyPr/>
          <a:lstStyle/>
          <a:p>
            <a:fld id="{FD1E418B-9DA5-49A8-AA1D-C4253E754AFF}" type="slidenum">
              <a:rPr lang="en-US" smtClean="0"/>
              <a:t>‹#›</a:t>
            </a:fld>
            <a:endParaRPr lang="en-US"/>
          </a:p>
        </p:txBody>
      </p:sp>
    </p:spTree>
    <p:extLst>
      <p:ext uri="{BB962C8B-B14F-4D97-AF65-F5344CB8AC3E}">
        <p14:creationId xmlns:p14="http://schemas.microsoft.com/office/powerpoint/2010/main" val="3218318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0AE31-DAF6-474D-A60E-6310DD7167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EC2560-0A11-4B03-9505-D097255746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FD2FB9-A677-45A3-A075-C2B19F2B5BAC}"/>
              </a:ext>
            </a:extLst>
          </p:cNvPr>
          <p:cNvSpPr>
            <a:spLocks noGrp="1"/>
          </p:cNvSpPr>
          <p:nvPr>
            <p:ph type="dt" sz="half" idx="10"/>
          </p:nvPr>
        </p:nvSpPr>
        <p:spPr/>
        <p:txBody>
          <a:bodyPr/>
          <a:lstStyle/>
          <a:p>
            <a:fld id="{197C1E2D-7CFC-4F08-A468-860993F991E8}" type="datetimeFigureOut">
              <a:rPr lang="en-US" smtClean="0"/>
              <a:t>5/25/2021</a:t>
            </a:fld>
            <a:endParaRPr lang="en-US"/>
          </a:p>
        </p:txBody>
      </p:sp>
      <p:sp>
        <p:nvSpPr>
          <p:cNvPr id="5" name="Footer Placeholder 4">
            <a:extLst>
              <a:ext uri="{FF2B5EF4-FFF2-40B4-BE49-F238E27FC236}">
                <a16:creationId xmlns:a16="http://schemas.microsoft.com/office/drawing/2014/main" id="{6C4A898D-4FCC-49FD-8FA3-9BCE6038EB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07DBF-CB35-4054-A173-15C6D965D0B8}"/>
              </a:ext>
            </a:extLst>
          </p:cNvPr>
          <p:cNvSpPr>
            <a:spLocks noGrp="1"/>
          </p:cNvSpPr>
          <p:nvPr>
            <p:ph type="sldNum" sz="quarter" idx="12"/>
          </p:nvPr>
        </p:nvSpPr>
        <p:spPr/>
        <p:txBody>
          <a:bodyPr/>
          <a:lstStyle/>
          <a:p>
            <a:fld id="{FD1E418B-9DA5-49A8-AA1D-C4253E754AFF}" type="slidenum">
              <a:rPr lang="en-US" smtClean="0"/>
              <a:t>‹#›</a:t>
            </a:fld>
            <a:endParaRPr lang="en-US"/>
          </a:p>
        </p:txBody>
      </p:sp>
    </p:spTree>
    <p:extLst>
      <p:ext uri="{BB962C8B-B14F-4D97-AF65-F5344CB8AC3E}">
        <p14:creationId xmlns:p14="http://schemas.microsoft.com/office/powerpoint/2010/main" val="192476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08CCA-BCB5-4A71-AABA-BD3835877A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A98792-D673-4F99-B482-A8659DAA19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9DC161-C274-4E47-B937-69D62300A9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7A7D3C-412B-4182-9129-DE27922379D0}"/>
              </a:ext>
            </a:extLst>
          </p:cNvPr>
          <p:cNvSpPr>
            <a:spLocks noGrp="1"/>
          </p:cNvSpPr>
          <p:nvPr>
            <p:ph type="dt" sz="half" idx="10"/>
          </p:nvPr>
        </p:nvSpPr>
        <p:spPr/>
        <p:txBody>
          <a:bodyPr/>
          <a:lstStyle/>
          <a:p>
            <a:fld id="{197C1E2D-7CFC-4F08-A468-860993F991E8}" type="datetimeFigureOut">
              <a:rPr lang="en-US" smtClean="0"/>
              <a:t>5/25/2021</a:t>
            </a:fld>
            <a:endParaRPr lang="en-US"/>
          </a:p>
        </p:txBody>
      </p:sp>
      <p:sp>
        <p:nvSpPr>
          <p:cNvPr id="6" name="Footer Placeholder 5">
            <a:extLst>
              <a:ext uri="{FF2B5EF4-FFF2-40B4-BE49-F238E27FC236}">
                <a16:creationId xmlns:a16="http://schemas.microsoft.com/office/drawing/2014/main" id="{3B196762-12E9-44D8-9CEA-75A6BCA7A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F5F629-FC0A-4A85-B846-73E8693EE8B4}"/>
              </a:ext>
            </a:extLst>
          </p:cNvPr>
          <p:cNvSpPr>
            <a:spLocks noGrp="1"/>
          </p:cNvSpPr>
          <p:nvPr>
            <p:ph type="sldNum" sz="quarter" idx="12"/>
          </p:nvPr>
        </p:nvSpPr>
        <p:spPr/>
        <p:txBody>
          <a:bodyPr/>
          <a:lstStyle/>
          <a:p>
            <a:fld id="{FD1E418B-9DA5-49A8-AA1D-C4253E754AFF}" type="slidenum">
              <a:rPr lang="en-US" smtClean="0"/>
              <a:t>‹#›</a:t>
            </a:fld>
            <a:endParaRPr lang="en-US"/>
          </a:p>
        </p:txBody>
      </p:sp>
    </p:spTree>
    <p:extLst>
      <p:ext uri="{BB962C8B-B14F-4D97-AF65-F5344CB8AC3E}">
        <p14:creationId xmlns:p14="http://schemas.microsoft.com/office/powerpoint/2010/main" val="382220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6C49C-1910-4E71-86EF-1B3679BDB5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CD5CF5-9E6C-4CCE-878F-FD0559E430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1514B7-DA35-4DBE-97AC-86BD5F3220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098DEA-88B4-4136-B199-D033DA7EAC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4B7500-11ED-4DC0-ACCD-4804C1B218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E5F80B-685A-4929-B94F-26C8E9CE67DD}"/>
              </a:ext>
            </a:extLst>
          </p:cNvPr>
          <p:cNvSpPr>
            <a:spLocks noGrp="1"/>
          </p:cNvSpPr>
          <p:nvPr>
            <p:ph type="dt" sz="half" idx="10"/>
          </p:nvPr>
        </p:nvSpPr>
        <p:spPr/>
        <p:txBody>
          <a:bodyPr/>
          <a:lstStyle/>
          <a:p>
            <a:fld id="{197C1E2D-7CFC-4F08-A468-860993F991E8}" type="datetimeFigureOut">
              <a:rPr lang="en-US" smtClean="0"/>
              <a:t>5/25/2021</a:t>
            </a:fld>
            <a:endParaRPr lang="en-US"/>
          </a:p>
        </p:txBody>
      </p:sp>
      <p:sp>
        <p:nvSpPr>
          <p:cNvPr id="8" name="Footer Placeholder 7">
            <a:extLst>
              <a:ext uri="{FF2B5EF4-FFF2-40B4-BE49-F238E27FC236}">
                <a16:creationId xmlns:a16="http://schemas.microsoft.com/office/drawing/2014/main" id="{6F60FA22-5651-41FE-8B83-C28610F00E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5E7ECB-AE61-438B-96C0-A2E6678536BD}"/>
              </a:ext>
            </a:extLst>
          </p:cNvPr>
          <p:cNvSpPr>
            <a:spLocks noGrp="1"/>
          </p:cNvSpPr>
          <p:nvPr>
            <p:ph type="sldNum" sz="quarter" idx="12"/>
          </p:nvPr>
        </p:nvSpPr>
        <p:spPr/>
        <p:txBody>
          <a:bodyPr/>
          <a:lstStyle/>
          <a:p>
            <a:fld id="{FD1E418B-9DA5-49A8-AA1D-C4253E754AFF}" type="slidenum">
              <a:rPr lang="en-US" smtClean="0"/>
              <a:t>‹#›</a:t>
            </a:fld>
            <a:endParaRPr lang="en-US"/>
          </a:p>
        </p:txBody>
      </p:sp>
    </p:spTree>
    <p:extLst>
      <p:ext uri="{BB962C8B-B14F-4D97-AF65-F5344CB8AC3E}">
        <p14:creationId xmlns:p14="http://schemas.microsoft.com/office/powerpoint/2010/main" val="4076673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4B7E5-30A1-466F-8182-79D2C4592A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A3D533-8339-4DF4-A4B4-36A05F9120E5}"/>
              </a:ext>
            </a:extLst>
          </p:cNvPr>
          <p:cNvSpPr>
            <a:spLocks noGrp="1"/>
          </p:cNvSpPr>
          <p:nvPr>
            <p:ph type="dt" sz="half" idx="10"/>
          </p:nvPr>
        </p:nvSpPr>
        <p:spPr/>
        <p:txBody>
          <a:bodyPr/>
          <a:lstStyle/>
          <a:p>
            <a:fld id="{197C1E2D-7CFC-4F08-A468-860993F991E8}" type="datetimeFigureOut">
              <a:rPr lang="en-US" smtClean="0"/>
              <a:t>5/25/2021</a:t>
            </a:fld>
            <a:endParaRPr lang="en-US"/>
          </a:p>
        </p:txBody>
      </p:sp>
      <p:sp>
        <p:nvSpPr>
          <p:cNvPr id="4" name="Footer Placeholder 3">
            <a:extLst>
              <a:ext uri="{FF2B5EF4-FFF2-40B4-BE49-F238E27FC236}">
                <a16:creationId xmlns:a16="http://schemas.microsoft.com/office/drawing/2014/main" id="{A0E5F6B9-F94B-42FF-AF2B-37A4FA8F2A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A77A2B-C6DD-4FE7-A8F8-B4C853A82293}"/>
              </a:ext>
            </a:extLst>
          </p:cNvPr>
          <p:cNvSpPr>
            <a:spLocks noGrp="1"/>
          </p:cNvSpPr>
          <p:nvPr>
            <p:ph type="sldNum" sz="quarter" idx="12"/>
          </p:nvPr>
        </p:nvSpPr>
        <p:spPr/>
        <p:txBody>
          <a:bodyPr/>
          <a:lstStyle/>
          <a:p>
            <a:fld id="{FD1E418B-9DA5-49A8-AA1D-C4253E754AFF}" type="slidenum">
              <a:rPr lang="en-US" smtClean="0"/>
              <a:t>‹#›</a:t>
            </a:fld>
            <a:endParaRPr lang="en-US"/>
          </a:p>
        </p:txBody>
      </p:sp>
    </p:spTree>
    <p:extLst>
      <p:ext uri="{BB962C8B-B14F-4D97-AF65-F5344CB8AC3E}">
        <p14:creationId xmlns:p14="http://schemas.microsoft.com/office/powerpoint/2010/main" val="1786184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1DB703-CD54-4299-BB33-E6458024E9AA}"/>
              </a:ext>
            </a:extLst>
          </p:cNvPr>
          <p:cNvSpPr>
            <a:spLocks noGrp="1"/>
          </p:cNvSpPr>
          <p:nvPr>
            <p:ph type="dt" sz="half" idx="10"/>
          </p:nvPr>
        </p:nvSpPr>
        <p:spPr/>
        <p:txBody>
          <a:bodyPr/>
          <a:lstStyle/>
          <a:p>
            <a:fld id="{197C1E2D-7CFC-4F08-A468-860993F991E8}" type="datetimeFigureOut">
              <a:rPr lang="en-US" smtClean="0"/>
              <a:t>5/25/2021</a:t>
            </a:fld>
            <a:endParaRPr lang="en-US"/>
          </a:p>
        </p:txBody>
      </p:sp>
      <p:sp>
        <p:nvSpPr>
          <p:cNvPr id="3" name="Footer Placeholder 2">
            <a:extLst>
              <a:ext uri="{FF2B5EF4-FFF2-40B4-BE49-F238E27FC236}">
                <a16:creationId xmlns:a16="http://schemas.microsoft.com/office/drawing/2014/main" id="{D2B7632A-83E9-4110-964E-9C3E002C28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747ECB-A0CD-406B-8A07-664255ED38E4}"/>
              </a:ext>
            </a:extLst>
          </p:cNvPr>
          <p:cNvSpPr>
            <a:spLocks noGrp="1"/>
          </p:cNvSpPr>
          <p:nvPr>
            <p:ph type="sldNum" sz="quarter" idx="12"/>
          </p:nvPr>
        </p:nvSpPr>
        <p:spPr/>
        <p:txBody>
          <a:bodyPr/>
          <a:lstStyle/>
          <a:p>
            <a:fld id="{FD1E418B-9DA5-49A8-AA1D-C4253E754AFF}" type="slidenum">
              <a:rPr lang="en-US" smtClean="0"/>
              <a:t>‹#›</a:t>
            </a:fld>
            <a:endParaRPr lang="en-US"/>
          </a:p>
        </p:txBody>
      </p:sp>
    </p:spTree>
    <p:extLst>
      <p:ext uri="{BB962C8B-B14F-4D97-AF65-F5344CB8AC3E}">
        <p14:creationId xmlns:p14="http://schemas.microsoft.com/office/powerpoint/2010/main" val="1148255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88379-99E2-44F4-B55A-3365EDC372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97A809-0DCC-4B74-B83D-9AB5F75458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5C6513-A6BA-4688-BE85-7A12600455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C3297D-9599-4712-A948-B9AC1D1C8813}"/>
              </a:ext>
            </a:extLst>
          </p:cNvPr>
          <p:cNvSpPr>
            <a:spLocks noGrp="1"/>
          </p:cNvSpPr>
          <p:nvPr>
            <p:ph type="dt" sz="half" idx="10"/>
          </p:nvPr>
        </p:nvSpPr>
        <p:spPr/>
        <p:txBody>
          <a:bodyPr/>
          <a:lstStyle/>
          <a:p>
            <a:fld id="{197C1E2D-7CFC-4F08-A468-860993F991E8}" type="datetimeFigureOut">
              <a:rPr lang="en-US" smtClean="0"/>
              <a:t>5/25/2021</a:t>
            </a:fld>
            <a:endParaRPr lang="en-US"/>
          </a:p>
        </p:txBody>
      </p:sp>
      <p:sp>
        <p:nvSpPr>
          <p:cNvPr id="6" name="Footer Placeholder 5">
            <a:extLst>
              <a:ext uri="{FF2B5EF4-FFF2-40B4-BE49-F238E27FC236}">
                <a16:creationId xmlns:a16="http://schemas.microsoft.com/office/drawing/2014/main" id="{DEB97D5B-DACF-4045-A7E9-49926DD8F1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D67F8F-DB92-4BC6-8042-7280A9D66FF3}"/>
              </a:ext>
            </a:extLst>
          </p:cNvPr>
          <p:cNvSpPr>
            <a:spLocks noGrp="1"/>
          </p:cNvSpPr>
          <p:nvPr>
            <p:ph type="sldNum" sz="quarter" idx="12"/>
          </p:nvPr>
        </p:nvSpPr>
        <p:spPr/>
        <p:txBody>
          <a:bodyPr/>
          <a:lstStyle/>
          <a:p>
            <a:fld id="{FD1E418B-9DA5-49A8-AA1D-C4253E754AFF}" type="slidenum">
              <a:rPr lang="en-US" smtClean="0"/>
              <a:t>‹#›</a:t>
            </a:fld>
            <a:endParaRPr lang="en-US"/>
          </a:p>
        </p:txBody>
      </p:sp>
    </p:spTree>
    <p:extLst>
      <p:ext uri="{BB962C8B-B14F-4D97-AF65-F5344CB8AC3E}">
        <p14:creationId xmlns:p14="http://schemas.microsoft.com/office/powerpoint/2010/main" val="862359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BF662-F081-4A1C-84F9-9E3209ABDA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653F31-C7D4-4B42-9709-0B276DBCC0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1034A7-F02E-4923-9B73-632574A70E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728E71-4130-4485-BE14-83998160BC38}"/>
              </a:ext>
            </a:extLst>
          </p:cNvPr>
          <p:cNvSpPr>
            <a:spLocks noGrp="1"/>
          </p:cNvSpPr>
          <p:nvPr>
            <p:ph type="dt" sz="half" idx="10"/>
          </p:nvPr>
        </p:nvSpPr>
        <p:spPr/>
        <p:txBody>
          <a:bodyPr/>
          <a:lstStyle/>
          <a:p>
            <a:fld id="{197C1E2D-7CFC-4F08-A468-860993F991E8}" type="datetimeFigureOut">
              <a:rPr lang="en-US" smtClean="0"/>
              <a:t>5/25/2021</a:t>
            </a:fld>
            <a:endParaRPr lang="en-US"/>
          </a:p>
        </p:txBody>
      </p:sp>
      <p:sp>
        <p:nvSpPr>
          <p:cNvPr id="6" name="Footer Placeholder 5">
            <a:extLst>
              <a:ext uri="{FF2B5EF4-FFF2-40B4-BE49-F238E27FC236}">
                <a16:creationId xmlns:a16="http://schemas.microsoft.com/office/drawing/2014/main" id="{8991C453-5A49-44C8-AE09-E4A6259FE5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1BAE25-7DB5-4E00-8DCD-479B9F23837B}"/>
              </a:ext>
            </a:extLst>
          </p:cNvPr>
          <p:cNvSpPr>
            <a:spLocks noGrp="1"/>
          </p:cNvSpPr>
          <p:nvPr>
            <p:ph type="sldNum" sz="quarter" idx="12"/>
          </p:nvPr>
        </p:nvSpPr>
        <p:spPr/>
        <p:txBody>
          <a:bodyPr/>
          <a:lstStyle/>
          <a:p>
            <a:fld id="{FD1E418B-9DA5-49A8-AA1D-C4253E754AFF}" type="slidenum">
              <a:rPr lang="en-US" smtClean="0"/>
              <a:t>‹#›</a:t>
            </a:fld>
            <a:endParaRPr lang="en-US"/>
          </a:p>
        </p:txBody>
      </p:sp>
    </p:spTree>
    <p:extLst>
      <p:ext uri="{BB962C8B-B14F-4D97-AF65-F5344CB8AC3E}">
        <p14:creationId xmlns:p14="http://schemas.microsoft.com/office/powerpoint/2010/main" val="4026571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7A082E-852E-4A43-9427-4DC4769FC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110963-608F-48E0-98A6-1500146E8A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0941F-7BA4-4414-AF1D-F3564FC6CC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C1E2D-7CFC-4F08-A468-860993F991E8}" type="datetimeFigureOut">
              <a:rPr lang="en-US" smtClean="0"/>
              <a:t>5/25/2021</a:t>
            </a:fld>
            <a:endParaRPr lang="en-US"/>
          </a:p>
        </p:txBody>
      </p:sp>
      <p:sp>
        <p:nvSpPr>
          <p:cNvPr id="5" name="Footer Placeholder 4">
            <a:extLst>
              <a:ext uri="{FF2B5EF4-FFF2-40B4-BE49-F238E27FC236}">
                <a16:creationId xmlns:a16="http://schemas.microsoft.com/office/drawing/2014/main" id="{CB633591-95DC-4DD2-9034-3EBDAD7CF6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98C3C8-9264-4827-B0CA-A18757B685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1E418B-9DA5-49A8-AA1D-C4253E754AFF}" type="slidenum">
              <a:rPr lang="en-US" smtClean="0"/>
              <a:t>‹#›</a:t>
            </a:fld>
            <a:endParaRPr lang="en-US"/>
          </a:p>
        </p:txBody>
      </p:sp>
    </p:spTree>
    <p:extLst>
      <p:ext uri="{BB962C8B-B14F-4D97-AF65-F5344CB8AC3E}">
        <p14:creationId xmlns:p14="http://schemas.microsoft.com/office/powerpoint/2010/main" val="1937882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creativecommons.org/licenses/by-sa/3.0/" TargetMode="External"/><Relationship Id="rId5" Type="http://schemas.openxmlformats.org/officeDocument/2006/relationships/hyperlink" Target="http://www.themindfulword.org/2015/super-agers/"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jpg"/><Relationship Id="rId5" Type="http://schemas.openxmlformats.org/officeDocument/2006/relationships/hyperlink" Target="http://www.mywealthcareonline.com/icubamastercard"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hyperlink" Target="mailto:benefitsadministation@icuba.org"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8" Type="http://schemas.openxmlformats.org/officeDocument/2006/relationships/hyperlink" Target="mailto:retireeadministration@icuba.org" TargetMode="External"/><Relationship Id="rId3" Type="http://schemas.openxmlformats.org/officeDocument/2006/relationships/slideLayout" Target="../slideLayouts/slideLayout2.xml"/><Relationship Id="rId7" Type="http://schemas.openxmlformats.org/officeDocument/2006/relationships/hyperlink" Target="mailto:cobraadmin@discoverybenefits.com"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creativecommons.org/licenses/by-nc-nd/3.0/" TargetMode="External"/><Relationship Id="rId5" Type="http://schemas.openxmlformats.org/officeDocument/2006/relationships/hyperlink" Target="http://bonjourdefrance.com/exercices/contenu/ecrire-un-mail-pour-demander-des-renseignements-jai-fait-une-reservation-en-ligne-mais-je-nai-pas-encore-recu-mes-billets.html" TargetMode="External"/><Relationship Id="rId10" Type="http://schemas.openxmlformats.org/officeDocument/2006/relationships/image" Target="../media/image1.png"/><Relationship Id="rId4" Type="http://schemas.openxmlformats.org/officeDocument/2006/relationships/image" Target="../media/image18.jpg"/><Relationship Id="rId9" Type="http://schemas.openxmlformats.org/officeDocument/2006/relationships/hyperlink" Target="http://www.deltadentalins.com/"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jpg"/><Relationship Id="rId5" Type="http://schemas.openxmlformats.org/officeDocument/2006/relationships/hyperlink" Target="https://www.dropbox.com/sh/31bozaxxhr88f0m/AADpRk1Q2RQtRXFMqKxy7sYpa?dl=0" TargetMode="External"/><Relationship Id="rId4" Type="http://schemas.openxmlformats.org/officeDocument/2006/relationships/hyperlink" Target="https://www.dropbox.com/home/Early%20Retiree%20Plan%20Informa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slideLayout" Target="../slideLayouts/slideLayout2.xml"/><Relationship Id="rId7" Type="http://schemas.openxmlformats.org/officeDocument/2006/relationships/package" Target="../embeddings/Microsoft_Excel_Worksheet.xlsx"/><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png"/><Relationship Id="rId5" Type="http://schemas.openxmlformats.org/officeDocument/2006/relationships/hyperlink" Target="http://www.eyemed.com/"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slideLayout" Target="../slideLayouts/slideLayout2.xml"/><Relationship Id="rId7" Type="http://schemas.openxmlformats.org/officeDocument/2006/relationships/package" Target="../embeddings/Microsoft_Excel_Worksheet1.xlsx"/><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13.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lide Number Placeholder 4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39B1FA-81F2-4940-9AF3-5EAFB5D6669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1825D2EE-F9FA-444B-9628-F4EEE22CBEE6}"/>
              </a:ext>
            </a:extLst>
          </p:cNvPr>
          <p:cNvSpPr>
            <a:spLocks noGrp="1"/>
          </p:cNvSpPr>
          <p:nvPr>
            <p:ph type="ctrTitle"/>
          </p:nvPr>
        </p:nvSpPr>
        <p:spPr>
          <a:xfrm>
            <a:off x="914400" y="136523"/>
            <a:ext cx="10363200" cy="1787180"/>
          </a:xfrm>
        </p:spPr>
        <p:txBody>
          <a:bodyPr>
            <a:normAutofit/>
          </a:bodyPr>
          <a:lstStyle/>
          <a:p>
            <a:r>
              <a:rPr lang="en-US" sz="4400" b="1" dirty="0">
                <a:solidFill>
                  <a:prstClr val="black"/>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RETIREE VOLUNTARY BENEFIT </a:t>
            </a:r>
            <a:br>
              <a:rPr lang="en-US" sz="4400" b="1" dirty="0">
                <a:solidFill>
                  <a:prstClr val="black"/>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en-US" sz="4400" b="1" dirty="0">
                <a:solidFill>
                  <a:prstClr val="black"/>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PLAN OPTIONS</a:t>
            </a:r>
            <a:endParaRPr lang="en-US" sz="4400" dirty="0"/>
          </a:p>
        </p:txBody>
      </p:sp>
      <p:pic>
        <p:nvPicPr>
          <p:cNvPr id="15" name="Audio 14">
            <a:hlinkClick r:id="" action="ppaction://media"/>
            <a:extLst>
              <a:ext uri="{FF2B5EF4-FFF2-40B4-BE49-F238E27FC236}">
                <a16:creationId xmlns:a16="http://schemas.microsoft.com/office/drawing/2014/main" id="{4ED498AD-3AB4-489D-8FBF-741F30BD74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3074" name="Picture 2">
            <a:extLst>
              <a:ext uri="{FF2B5EF4-FFF2-40B4-BE49-F238E27FC236}">
                <a16:creationId xmlns:a16="http://schemas.microsoft.com/office/drawing/2014/main" id="{A9DEE56B-3AF2-41A1-84E8-41A7B2B2A7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5833" y="3277431"/>
            <a:ext cx="3530167" cy="10709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231D2105-8C32-4CC8-884D-235301B5D3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6734" y="3148484"/>
            <a:ext cx="2122967" cy="1328843"/>
          </a:xfrm>
          <a:prstGeom prst="rect">
            <a:avLst/>
          </a:prstGeom>
        </p:spPr>
      </p:pic>
    </p:spTree>
    <p:extLst>
      <p:ext uri="{BB962C8B-B14F-4D97-AF65-F5344CB8AC3E}">
        <p14:creationId xmlns:p14="http://schemas.microsoft.com/office/powerpoint/2010/main" val="1554429755"/>
      </p:ext>
    </p:extLst>
  </p:cSld>
  <p:clrMapOvr>
    <a:masterClrMapping/>
  </p:clrMapOvr>
  <mc:AlternateContent xmlns:mc="http://schemas.openxmlformats.org/markup-compatibility/2006" xmlns:p14="http://schemas.microsoft.com/office/powerpoint/2010/main">
    <mc:Choice Requires="p14">
      <p:transition spd="slow" p14:dur="2000" advTm="12300"/>
    </mc:Choice>
    <mc:Fallback xmlns="">
      <p:transition spd="slow" advTm="12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A1D9-BE55-4A79-B603-5E8D502AC71F}"/>
              </a:ext>
            </a:extLst>
          </p:cNvPr>
          <p:cNvSpPr>
            <a:spLocks noGrp="1"/>
          </p:cNvSpPr>
          <p:nvPr>
            <p:ph type="ctrTitle"/>
          </p:nvPr>
        </p:nvSpPr>
        <p:spPr>
          <a:xfrm>
            <a:off x="841248" y="344464"/>
            <a:ext cx="10515600" cy="1325563"/>
          </a:xfrm>
        </p:spPr>
        <p:txBody>
          <a:bodyPr vert="horz" lIns="91440" tIns="45720" rIns="91440" bIns="45720" rtlCol="0" anchor="ctr">
            <a:normAutofit fontScale="90000"/>
          </a:bodyPr>
          <a:lstStyle/>
          <a:p>
            <a:pPr algn="l"/>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4900" dirty="0">
                <a:solidFill>
                  <a:schemeClr val="bg1"/>
                </a:solidFill>
                <a:latin typeface="Segoe UI" panose="020B0502040204020203" pitchFamily="34" charset="0"/>
                <a:cs typeface="Segoe UI" panose="020B0502040204020203" pitchFamily="34" charset="0"/>
              </a:rPr>
            </a:br>
            <a:r>
              <a:rPr lang="en-US" sz="4900" dirty="0">
                <a:solidFill>
                  <a:schemeClr val="bg1"/>
                </a:solidFill>
                <a:latin typeface="Segoe UI" panose="020B0502040204020203" pitchFamily="34" charset="0"/>
                <a:cs typeface="Segoe UI" panose="020B0502040204020203" pitchFamily="34" charset="0"/>
              </a:rPr>
              <a:t>FAQ’s  &amp;  </a:t>
            </a:r>
            <a:r>
              <a:rPr lang="en-US" sz="4400" dirty="0">
                <a:solidFill>
                  <a:schemeClr val="bg1"/>
                </a:solidFill>
                <a:latin typeface="Segoe UI" panose="020B0502040204020203" pitchFamily="34" charset="0"/>
                <a:cs typeface="Segoe UI" panose="020B0502040204020203" pitchFamily="34" charset="0"/>
              </a:rPr>
              <a:t>ADDITIONAL BENEFITS INFORMATION</a:t>
            </a: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r>
              <a:rPr lang="en-US" sz="1100" dirty="0">
                <a:solidFill>
                  <a:schemeClr val="bg1"/>
                </a:solidFill>
              </a:rPr>
              <a:t> </a:t>
            </a:r>
          </a:p>
        </p:txBody>
      </p:sp>
      <p:sp>
        <p:nvSpPr>
          <p:cNvPr id="6" name="TextBox 5">
            <a:extLst>
              <a:ext uri="{FF2B5EF4-FFF2-40B4-BE49-F238E27FC236}">
                <a16:creationId xmlns:a16="http://schemas.microsoft.com/office/drawing/2014/main" id="{5B58F37C-ABC9-4B8A-A1A6-85175BE2D67E}"/>
              </a:ext>
            </a:extLst>
          </p:cNvPr>
          <p:cNvSpPr txBox="1"/>
          <p:nvPr/>
        </p:nvSpPr>
        <p:spPr>
          <a:xfrm>
            <a:off x="2809462" y="6858000"/>
            <a:ext cx="3751159" cy="200055"/>
          </a:xfrm>
          <a:prstGeom prst="rect">
            <a:avLst/>
          </a:prstGeom>
          <a:solidFill>
            <a:srgbClr val="000000"/>
          </a:solidFill>
        </p:spPr>
        <p:txBody>
          <a:bodyPr wrap="squar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hlinkClick r:id="rId5" tooltip="http://www.themindfulword.org/2015/super-agers/">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hlinkClick r:id="rId6"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88F8C5C-AF4A-4ED9-8EA9-7C6828DA9897}"/>
              </a:ext>
            </a:extLst>
          </p:cNvPr>
          <p:cNvPicPr>
            <a:picLocks noChangeAspect="1"/>
          </p:cNvPicPr>
          <p:nvPr/>
        </p:nvPicPr>
        <p:blipFill>
          <a:blip r:embed="rId7"/>
          <a:stretch>
            <a:fillRect/>
          </a:stretch>
        </p:blipFill>
        <p:spPr>
          <a:xfrm>
            <a:off x="2809462" y="2511041"/>
            <a:ext cx="7083552" cy="3984756"/>
          </a:xfrm>
          <a:prstGeom prst="rect">
            <a:avLst/>
          </a:prstGeom>
        </p:spPr>
      </p:pic>
      <p:pic>
        <p:nvPicPr>
          <p:cNvPr id="3" name="Audio 2">
            <a:hlinkClick r:id="" action="ppaction://media"/>
            <a:extLst>
              <a:ext uri="{FF2B5EF4-FFF2-40B4-BE49-F238E27FC236}">
                <a16:creationId xmlns:a16="http://schemas.microsoft.com/office/drawing/2014/main" id="{E85472B6-F3B8-4CE7-AF3A-18873725C2F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7968831"/>
      </p:ext>
    </p:extLst>
  </p:cSld>
  <p:clrMapOvr>
    <a:masterClrMapping/>
  </p:clrMapOvr>
  <mc:AlternateContent xmlns:mc="http://schemas.openxmlformats.org/markup-compatibility/2006" xmlns:p14="http://schemas.microsoft.com/office/powerpoint/2010/main">
    <mc:Choice Requires="p14">
      <p:transition spd="slow" p14:dur="2000" advTm="13014"/>
    </mc:Choice>
    <mc:Fallback xmlns="">
      <p:transition spd="slow" advTm="13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A1D9-BE55-4A79-B603-5E8D502AC71F}"/>
              </a:ext>
            </a:extLst>
          </p:cNvPr>
          <p:cNvSpPr>
            <a:spLocks noGrp="1"/>
          </p:cNvSpPr>
          <p:nvPr>
            <p:ph type="ctrTitle"/>
          </p:nvPr>
        </p:nvSpPr>
        <p:spPr>
          <a:xfrm>
            <a:off x="1172552" y="168965"/>
            <a:ext cx="3863274" cy="1431235"/>
          </a:xfrm>
        </p:spPr>
        <p:txBody>
          <a:bodyPr vert="horz" lIns="91440" tIns="45720" rIns="91440" bIns="45720" rtlCol="0" anchor="ctr">
            <a:normAutofit fontScale="90000"/>
          </a:bodyPr>
          <a:lstStyle/>
          <a:p>
            <a:pPr algn="l"/>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4900" dirty="0">
                <a:solidFill>
                  <a:schemeClr val="bg1"/>
                </a:solidFill>
                <a:latin typeface="Segoe UI" panose="020B0502040204020203" pitchFamily="34" charset="0"/>
                <a:cs typeface="Segoe UI" panose="020B0502040204020203" pitchFamily="34" charset="0"/>
              </a:rPr>
            </a:br>
            <a:r>
              <a:rPr lang="en-US" sz="4400" dirty="0">
                <a:solidFill>
                  <a:schemeClr val="bg1"/>
                </a:solidFill>
                <a:latin typeface="Segoe UI" panose="020B0502040204020203" pitchFamily="34" charset="0"/>
                <a:cs typeface="Segoe UI" panose="020B0502040204020203" pitchFamily="34" charset="0"/>
              </a:rPr>
              <a:t>VESTING</a:t>
            </a: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br>
              <a:rPr lang="en-US" sz="1100" dirty="0">
                <a:solidFill>
                  <a:schemeClr val="bg1"/>
                </a:solidFill>
              </a:rPr>
            </a:br>
            <a:endParaRPr lang="en-US" sz="1100" dirty="0">
              <a:solidFill>
                <a:schemeClr val="bg1"/>
              </a:solidFill>
            </a:endParaRPr>
          </a:p>
        </p:txBody>
      </p:sp>
      <p:sp>
        <p:nvSpPr>
          <p:cNvPr id="9" name="Content Placeholder 4">
            <a:extLst>
              <a:ext uri="{FF2B5EF4-FFF2-40B4-BE49-F238E27FC236}">
                <a16:creationId xmlns:a16="http://schemas.microsoft.com/office/drawing/2014/main" id="{87B6C40A-69ED-4C04-96CA-A3BC37981231}"/>
              </a:ext>
            </a:extLst>
          </p:cNvPr>
          <p:cNvSpPr>
            <a:spLocks noGrp="1"/>
          </p:cNvSpPr>
          <p:nvPr>
            <p:ph type="subTitle" idx="1"/>
          </p:nvPr>
        </p:nvSpPr>
        <p:spPr>
          <a:xfrm>
            <a:off x="980661" y="2289575"/>
            <a:ext cx="10668794" cy="4346451"/>
          </a:xfrm>
        </p:spPr>
        <p:txBody>
          <a:bodyPr>
            <a:noAutofit/>
          </a:bodyPr>
          <a:lstStyle/>
          <a:p>
            <a:pPr marL="0" indent="0" algn="l">
              <a:buNone/>
            </a:pPr>
            <a:r>
              <a:rPr lang="en-US" sz="1600" dirty="0">
                <a:latin typeface="Segoe UI" panose="020B0502040204020203" pitchFamily="34" charset="0"/>
                <a:cs typeface="Segoe UI" panose="020B0502040204020203" pitchFamily="34" charset="0"/>
              </a:rPr>
              <a:t>A Participant will become fully vested in his or her HRA after:</a:t>
            </a:r>
          </a:p>
          <a:p>
            <a:pPr marL="0" indent="0" algn="l">
              <a:buNone/>
            </a:pPr>
            <a:endParaRPr lang="en-US" sz="1600" dirty="0">
              <a:latin typeface="Segoe UI" panose="020B0502040204020203" pitchFamily="34" charset="0"/>
              <a:cs typeface="Segoe UI" panose="020B0502040204020203" pitchFamily="34" charset="0"/>
            </a:endParaRPr>
          </a:p>
          <a:p>
            <a:pPr marL="800100" lvl="1" indent="-342900" algn="l">
              <a:buAutoNum type="alphaLcParenBoth"/>
            </a:pPr>
            <a:r>
              <a:rPr lang="en-US" sz="1600" dirty="0">
                <a:latin typeface="Segoe UI" panose="020B0502040204020203" pitchFamily="34" charset="0"/>
                <a:cs typeface="Segoe UI" panose="020B0502040204020203" pitchFamily="34" charset="0"/>
              </a:rPr>
              <a:t>he or she has remained an Eligible Employee for 36 consecutive months</a:t>
            </a:r>
          </a:p>
          <a:p>
            <a:pPr marL="457200" lvl="1" indent="0" algn="l">
              <a:buNone/>
            </a:pPr>
            <a:endParaRPr lang="en-US" sz="1600" dirty="0">
              <a:latin typeface="Segoe UI" panose="020B0502040204020203" pitchFamily="34" charset="0"/>
              <a:cs typeface="Segoe UI" panose="020B0502040204020203" pitchFamily="34" charset="0"/>
            </a:endParaRPr>
          </a:p>
          <a:p>
            <a:pPr marL="457200" lvl="1" indent="0" algn="l">
              <a:buNone/>
            </a:pPr>
            <a:r>
              <a:rPr lang="en-US" sz="1600" b="1" i="1" dirty="0">
                <a:latin typeface="Segoe UI" panose="020B0502040204020203" pitchFamily="34" charset="0"/>
                <a:cs typeface="Segoe UI" panose="020B0502040204020203" pitchFamily="34" charset="0"/>
              </a:rPr>
              <a:t> AND </a:t>
            </a:r>
          </a:p>
          <a:p>
            <a:pPr marL="457200" lvl="1" indent="0" algn="l">
              <a:buNone/>
            </a:pPr>
            <a:endParaRPr lang="en-US" sz="1600" dirty="0">
              <a:latin typeface="Segoe UI" panose="020B0502040204020203" pitchFamily="34" charset="0"/>
              <a:cs typeface="Segoe UI" panose="020B0502040204020203" pitchFamily="34" charset="0"/>
            </a:endParaRPr>
          </a:p>
          <a:p>
            <a:pPr marL="800100" lvl="1" indent="-342900" algn="l">
              <a:spcBef>
                <a:spcPts val="0"/>
              </a:spcBef>
              <a:buAutoNum type="alphaLcParenBoth" startAt="2"/>
            </a:pPr>
            <a:r>
              <a:rPr lang="en-US" sz="1600" dirty="0">
                <a:latin typeface="Segoe UI" panose="020B0502040204020203" pitchFamily="34" charset="0"/>
                <a:cs typeface="Segoe UI" panose="020B0502040204020203" pitchFamily="34" charset="0"/>
              </a:rPr>
              <a:t>the Employer has made continuous contributions to such Participant’s </a:t>
            </a:r>
          </a:p>
          <a:p>
            <a:pPr marL="457200" lvl="1" indent="0" algn="l">
              <a:spcBef>
                <a:spcPts val="0"/>
              </a:spcBef>
              <a:buNone/>
            </a:pPr>
            <a:r>
              <a:rPr lang="en-US" sz="1600" dirty="0">
                <a:latin typeface="Segoe UI" panose="020B0502040204020203" pitchFamily="34" charset="0"/>
                <a:cs typeface="Segoe UI" panose="020B0502040204020203" pitchFamily="34" charset="0"/>
              </a:rPr>
              <a:t>       HRA for a consecutive 36-month period. </a:t>
            </a:r>
          </a:p>
          <a:p>
            <a:pPr marL="0" indent="0" algn="l">
              <a:spcBef>
                <a:spcPts val="0"/>
              </a:spcBef>
              <a:buNone/>
            </a:pPr>
            <a:endParaRPr lang="en-US" sz="1600" dirty="0">
              <a:latin typeface="Segoe UI" panose="020B0502040204020203" pitchFamily="34" charset="0"/>
              <a:cs typeface="Segoe UI" panose="020B0502040204020203" pitchFamily="34" charset="0"/>
            </a:endParaRPr>
          </a:p>
          <a:p>
            <a:pPr marL="0" indent="0" algn="l">
              <a:spcBef>
                <a:spcPts val="0"/>
              </a:spcBef>
              <a:buNone/>
            </a:pPr>
            <a:r>
              <a:rPr lang="en-US" sz="1600" dirty="0">
                <a:latin typeface="Segoe UI" panose="020B0502040204020203" pitchFamily="34" charset="0"/>
                <a:cs typeface="Segoe UI" panose="020B0502040204020203" pitchFamily="34" charset="0"/>
              </a:rPr>
              <a:t>Being “vested” in your HRA allows you to continue using your remaining HRA balance and your ICUBA Benefits Master Card for eligible medical, dental, vision and prescription out-of-pocket expenses until your balance is exhausted.</a:t>
            </a:r>
          </a:p>
          <a:p>
            <a:pPr marL="0" indent="0" algn="l">
              <a:spcBef>
                <a:spcPts val="0"/>
              </a:spcBef>
              <a:buNone/>
            </a:pPr>
            <a:endParaRPr lang="en-US" sz="1600" dirty="0">
              <a:latin typeface="Segoe UI" panose="020B0502040204020203" pitchFamily="34" charset="0"/>
              <a:cs typeface="Segoe UI" panose="020B0502040204020203" pitchFamily="34" charset="0"/>
            </a:endParaRPr>
          </a:p>
          <a:p>
            <a:pPr marL="0" indent="0" algn="l">
              <a:spcBef>
                <a:spcPts val="0"/>
              </a:spcBef>
              <a:buNone/>
            </a:pPr>
            <a:r>
              <a:rPr lang="en-US" sz="1600" dirty="0">
                <a:latin typeface="Segoe UI" panose="020B0502040204020203" pitchFamily="34" charset="0"/>
                <a:cs typeface="Segoe UI" panose="020B0502040204020203" pitchFamily="34" charset="0"/>
              </a:rPr>
              <a:t>As a RETIRED employee you will unfortunately, no longer have access to your ICUBA MasterCard portal via icubabnefits.org To view your current HRA balance please log-on to </a:t>
            </a:r>
            <a:r>
              <a:rPr lang="en-US" sz="1600" dirty="0">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www.mywealthcareonline.com/icubamastercard</a:t>
            </a:r>
            <a:r>
              <a:rPr lang="en-US" sz="1600" dirty="0">
                <a:latin typeface="Segoe UI" panose="020B0502040204020203" pitchFamily="34" charset="0"/>
                <a:cs typeface="Segoe UI" panose="020B0502040204020203" pitchFamily="34" charset="0"/>
              </a:rPr>
              <a:t>  </a:t>
            </a:r>
          </a:p>
          <a:p>
            <a:pPr marL="0" indent="0" algn="l">
              <a:spcBef>
                <a:spcPts val="0"/>
              </a:spcBef>
              <a:buNone/>
            </a:pPr>
            <a:endParaRPr lang="en-US" sz="1600" dirty="0">
              <a:latin typeface="Segoe UI" panose="020B0502040204020203" pitchFamily="34" charset="0"/>
              <a:cs typeface="Segoe UI" panose="020B0502040204020203" pitchFamily="34" charset="0"/>
            </a:endParaRPr>
          </a:p>
          <a:p>
            <a:pPr marL="0" indent="0" algn="l">
              <a:spcBef>
                <a:spcPts val="0"/>
              </a:spcBef>
              <a:buNone/>
            </a:pPr>
            <a:r>
              <a:rPr lang="en-US" sz="1600" dirty="0">
                <a:latin typeface="Segoe UI" panose="020B0502040204020203" pitchFamily="34" charset="0"/>
                <a:cs typeface="Segoe UI" panose="020B0502040204020203" pitchFamily="34" charset="0"/>
              </a:rPr>
              <a:t>There is a $10.60 monthly administration fee that will be automatically deducted from your </a:t>
            </a:r>
            <a:r>
              <a:rPr lang="en-US" sz="1600" b="1" i="1" u="sng" dirty="0">
                <a:latin typeface="Segoe UI" panose="020B0502040204020203" pitchFamily="34" charset="0"/>
                <a:cs typeface="Segoe UI" panose="020B0502040204020203" pitchFamily="34" charset="0"/>
              </a:rPr>
              <a:t>available</a:t>
            </a:r>
            <a:r>
              <a:rPr lang="en-US" sz="1600" dirty="0">
                <a:latin typeface="Segoe UI" panose="020B0502040204020203" pitchFamily="34" charset="0"/>
                <a:cs typeface="Segoe UI" panose="020B0502040204020203" pitchFamily="34" charset="0"/>
              </a:rPr>
              <a:t> vested HRA balance.</a:t>
            </a:r>
          </a:p>
          <a:p>
            <a:pPr marL="0" indent="0" algn="l">
              <a:spcBef>
                <a:spcPts val="0"/>
              </a:spcBef>
              <a:buNone/>
            </a:pPr>
            <a:endParaRPr lang="en-US" sz="1600" dirty="0">
              <a:latin typeface="Segoe UI" panose="020B0502040204020203" pitchFamily="34" charset="0"/>
              <a:cs typeface="Segoe UI" panose="020B0502040204020203" pitchFamily="34" charset="0"/>
            </a:endParaRPr>
          </a:p>
          <a:p>
            <a:pPr marL="0" indent="0" algn="l">
              <a:spcBef>
                <a:spcPts val="0"/>
              </a:spcBef>
              <a:buNone/>
            </a:pPr>
            <a:r>
              <a:rPr lang="en-US" sz="1600" dirty="0">
                <a:latin typeface="Segoe UI" panose="020B0502040204020203" pitchFamily="34" charset="0"/>
                <a:cs typeface="Segoe UI" panose="020B0502040204020203" pitchFamily="34" charset="0"/>
              </a:rPr>
              <a:t> </a:t>
            </a:r>
          </a:p>
          <a:p>
            <a:pPr marL="342900" indent="-342900">
              <a:buAutoNum type="alphaLcParenBoth"/>
            </a:pPr>
            <a:endParaRPr lang="en-US" sz="1600" dirty="0">
              <a:latin typeface="Segoe UI" panose="020B0502040204020203" pitchFamily="34" charset="0"/>
              <a:cs typeface="Segoe UI" panose="020B0502040204020203" pitchFamily="34" charset="0"/>
            </a:endParaRPr>
          </a:p>
          <a:p>
            <a:pPr marL="0" indent="0">
              <a:buNone/>
            </a:pPr>
            <a:endParaRPr lang="en-US" sz="1600" dirty="0"/>
          </a:p>
        </p:txBody>
      </p:sp>
      <p:pic>
        <p:nvPicPr>
          <p:cNvPr id="6" name="Picture 5" descr="A picture containing drawing&#10;&#10;Description automatically generated">
            <a:extLst>
              <a:ext uri="{FF2B5EF4-FFF2-40B4-BE49-F238E27FC236}">
                <a16:creationId xmlns:a16="http://schemas.microsoft.com/office/drawing/2014/main" id="{F50F70E3-F4D2-43F9-9F97-A7E55B0BC937}"/>
              </a:ext>
            </a:extLst>
          </p:cNvPr>
          <p:cNvPicPr>
            <a:picLocks noChangeAspect="1"/>
          </p:cNvPicPr>
          <p:nvPr/>
        </p:nvPicPr>
        <p:blipFill rotWithShape="1">
          <a:blip r:embed="rId6">
            <a:extLst>
              <a:ext uri="{28A0092B-C50C-407E-A947-70E740481C1C}">
                <a14:useLocalDpi xmlns:a14="http://schemas.microsoft.com/office/drawing/2010/main" val="0"/>
              </a:ext>
            </a:extLst>
          </a:blip>
          <a:srcRect l="-1" t="-3637" r="1" b="-9861"/>
          <a:stretch/>
        </p:blipFill>
        <p:spPr>
          <a:xfrm>
            <a:off x="8574489" y="416676"/>
            <a:ext cx="2198979" cy="1802531"/>
          </a:xfrm>
          <a:prstGeom prst="rect">
            <a:avLst/>
          </a:prstGeom>
          <a:effectLst>
            <a:softEdge rad="317500"/>
          </a:effectLst>
        </p:spPr>
      </p:pic>
      <p:pic>
        <p:nvPicPr>
          <p:cNvPr id="3" name="Audio 2">
            <a:hlinkClick r:id="" action="ppaction://media"/>
            <a:extLst>
              <a:ext uri="{FF2B5EF4-FFF2-40B4-BE49-F238E27FC236}">
                <a16:creationId xmlns:a16="http://schemas.microsoft.com/office/drawing/2014/main" id="{70919AF6-743D-4E5B-8446-BDF8BF4C75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8589026"/>
      </p:ext>
    </p:extLst>
  </p:cSld>
  <p:clrMapOvr>
    <a:masterClrMapping/>
  </p:clrMapOvr>
  <mc:AlternateContent xmlns:mc="http://schemas.openxmlformats.org/markup-compatibility/2006" xmlns:p14="http://schemas.microsoft.com/office/powerpoint/2010/main">
    <mc:Choice Requires="p14">
      <p:transition spd="slow" p14:dur="2000" advTm="2320"/>
    </mc:Choice>
    <mc:Fallback xmlns="">
      <p:transition spd="slow" advTm="2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377681A-D2F4-4969-A771-61E05DBB3052}"/>
              </a:ext>
            </a:extLst>
          </p:cNvPr>
          <p:cNvSpPr txBox="1">
            <a:spLocks/>
          </p:cNvSpPr>
          <p:nvPr/>
        </p:nvSpPr>
        <p:spPr>
          <a:xfrm>
            <a:off x="408046" y="325550"/>
            <a:ext cx="8064793" cy="1259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Segoe UI" panose="020B0502040204020203" pitchFamily="34" charset="0"/>
                <a:ea typeface="+mj-ea"/>
                <a:cs typeface="Segoe UI" panose="020B0502040204020203" pitchFamily="34" charset="0"/>
              </a:rPr>
              <a:t>WHAT ABOUT DEPENDENTS?</a:t>
            </a:r>
          </a:p>
        </p:txBody>
      </p:sp>
      <p:sp>
        <p:nvSpPr>
          <p:cNvPr id="7" name="Text Placeholder 13">
            <a:extLst>
              <a:ext uri="{FF2B5EF4-FFF2-40B4-BE49-F238E27FC236}">
                <a16:creationId xmlns:a16="http://schemas.microsoft.com/office/drawing/2014/main" id="{7BC0AEF7-9BC9-4311-A5F5-851F19D8975B}"/>
              </a:ext>
            </a:extLst>
          </p:cNvPr>
          <p:cNvSpPr>
            <a:spLocks noGrp="1"/>
          </p:cNvSpPr>
          <p:nvPr>
            <p:ph idx="1"/>
          </p:nvPr>
        </p:nvSpPr>
        <p:spPr>
          <a:xfrm>
            <a:off x="872279" y="2433593"/>
            <a:ext cx="11493222" cy="4727371"/>
          </a:xfrm>
        </p:spPr>
        <p:txBody>
          <a:bodyPr anchor="ctr">
            <a:normAutofit fontScale="85000" lnSpcReduction="20000"/>
          </a:bodyPr>
          <a:lstStyle/>
          <a:p>
            <a:pPr marL="0" indent="0">
              <a:buNone/>
            </a:pPr>
            <a:r>
              <a:rPr lang="en-US" sz="2600" dirty="0">
                <a:solidFill>
                  <a:schemeClr val="accent1">
                    <a:lumMod val="75000"/>
                  </a:schemeClr>
                </a:solidFill>
                <a:latin typeface="Segoe UI" panose="020B0502040204020203" pitchFamily="34" charset="0"/>
                <a:cs typeface="Segoe UI" panose="020B0502040204020203" pitchFamily="34" charset="0"/>
              </a:rPr>
              <a:t>May I add dependents when I retiree?</a:t>
            </a:r>
          </a:p>
          <a:p>
            <a:pPr marL="0" indent="0">
              <a:lnSpc>
                <a:spcPct val="150000"/>
              </a:lnSpc>
              <a:buNone/>
            </a:pPr>
            <a:r>
              <a:rPr lang="en-US" sz="1800" dirty="0">
                <a:latin typeface="Segoe UI" panose="020B0502040204020203" pitchFamily="34" charset="0"/>
                <a:cs typeface="Segoe UI" panose="020B0502040204020203" pitchFamily="34" charset="0"/>
              </a:rPr>
              <a:t>No, you can only elect retirement coverage for those eligible dependents currently enrolled on your medical plan at the time of retirement.</a:t>
            </a:r>
          </a:p>
          <a:p>
            <a:pPr marL="0" indent="0">
              <a:buNone/>
            </a:pPr>
            <a:endParaRPr lang="en-US" sz="2200" dirty="0">
              <a:solidFill>
                <a:schemeClr val="accent1">
                  <a:lumMod val="75000"/>
                </a:schemeClr>
              </a:solidFill>
              <a:latin typeface="Segoe UI" panose="020B0502040204020203" pitchFamily="34" charset="0"/>
              <a:cs typeface="Segoe UI" panose="020B0502040204020203" pitchFamily="34" charset="0"/>
            </a:endParaRPr>
          </a:p>
          <a:p>
            <a:pPr marL="0" indent="0">
              <a:buNone/>
            </a:pPr>
            <a:r>
              <a:rPr lang="en-US" sz="2400" dirty="0">
                <a:solidFill>
                  <a:schemeClr val="accent1">
                    <a:lumMod val="75000"/>
                  </a:schemeClr>
                </a:solidFill>
                <a:latin typeface="Segoe UI" panose="020B0502040204020203" pitchFamily="34" charset="0"/>
                <a:cs typeface="Segoe UI" panose="020B0502040204020203" pitchFamily="34" charset="0"/>
              </a:rPr>
              <a:t>May I add a dependent to my retiree coverage once I am already on the retiree plan?</a:t>
            </a:r>
          </a:p>
          <a:p>
            <a:pPr marL="0" indent="0">
              <a:lnSpc>
                <a:spcPct val="170000"/>
              </a:lnSpc>
              <a:buNone/>
            </a:pPr>
            <a:r>
              <a:rPr lang="en-US" sz="1700" dirty="0">
                <a:latin typeface="Segoe UI" panose="020B0502040204020203" pitchFamily="34" charset="0"/>
                <a:cs typeface="Segoe UI" panose="020B0502040204020203" pitchFamily="34" charset="0"/>
              </a:rPr>
              <a:t>You are permitted to add a dependent acquired after the date your retiree coverage goes into effect if you acquire the dependent due to a life status change such as marriage, birth or adoption.</a:t>
            </a:r>
          </a:p>
          <a:p>
            <a:pPr marL="0" indent="0">
              <a:buNone/>
            </a:pPr>
            <a:endParaRPr lang="en-US" sz="2000" dirty="0">
              <a:solidFill>
                <a:schemeClr val="accent1">
                  <a:lumMod val="75000"/>
                </a:schemeClr>
              </a:solidFill>
              <a:latin typeface="Segoe UI" panose="020B0502040204020203" pitchFamily="34" charset="0"/>
              <a:cs typeface="Segoe UI" panose="020B0502040204020203" pitchFamily="34" charset="0"/>
            </a:endParaRPr>
          </a:p>
          <a:p>
            <a:pPr marL="0" indent="0">
              <a:buNone/>
            </a:pPr>
            <a:r>
              <a:rPr lang="en-US" sz="2400" dirty="0">
                <a:solidFill>
                  <a:schemeClr val="accent1">
                    <a:lumMod val="75000"/>
                  </a:schemeClr>
                </a:solidFill>
                <a:latin typeface="Segoe UI" panose="020B0502040204020203" pitchFamily="34" charset="0"/>
                <a:cs typeface="Segoe UI" panose="020B0502040204020203" pitchFamily="34" charset="0"/>
              </a:rPr>
              <a:t>What if I am over 65 and my spouse is under 65 or vice versa?</a:t>
            </a:r>
          </a:p>
          <a:p>
            <a:pPr marL="0" indent="0">
              <a:lnSpc>
                <a:spcPct val="170000"/>
              </a:lnSpc>
              <a:buNone/>
            </a:pPr>
            <a:r>
              <a:rPr lang="en-US" sz="1600" dirty="0">
                <a:latin typeface="Segoe UI" panose="020B0502040204020203" pitchFamily="34" charset="0"/>
                <a:cs typeface="Segoe UI" panose="020B0502040204020203" pitchFamily="34" charset="0"/>
              </a:rPr>
              <a:t>The individual that is </a:t>
            </a:r>
            <a:r>
              <a:rPr lang="en-US" sz="1600" i="1" u="sng" dirty="0">
                <a:latin typeface="Segoe UI" panose="020B0502040204020203" pitchFamily="34" charset="0"/>
                <a:cs typeface="Segoe UI" panose="020B0502040204020203" pitchFamily="34" charset="0"/>
              </a:rPr>
              <a:t>over 65 </a:t>
            </a:r>
            <a:r>
              <a:rPr lang="en-US" sz="1600" dirty="0">
                <a:latin typeface="Segoe UI" panose="020B0502040204020203" pitchFamily="34" charset="0"/>
                <a:cs typeface="Segoe UI" panose="020B0502040204020203" pitchFamily="34" charset="0"/>
              </a:rPr>
              <a:t>will have the option of choosing the: ICUBA Retiree Medical Plan (BCBS) or ICUBA Retiree Supplemental Medical Plan.</a:t>
            </a:r>
          </a:p>
          <a:p>
            <a:pPr marL="0" indent="0">
              <a:lnSpc>
                <a:spcPct val="170000"/>
              </a:lnSpc>
              <a:buNone/>
            </a:pPr>
            <a:r>
              <a:rPr lang="en-US" sz="1600" dirty="0">
                <a:latin typeface="Segoe UI" panose="020B0502040204020203" pitchFamily="34" charset="0"/>
                <a:cs typeface="Segoe UI" panose="020B0502040204020203" pitchFamily="34" charset="0"/>
              </a:rPr>
              <a:t>The individual that is </a:t>
            </a:r>
            <a:r>
              <a:rPr lang="en-US" sz="1600" i="1" u="sng" dirty="0">
                <a:latin typeface="Segoe UI" panose="020B0502040204020203" pitchFamily="34" charset="0"/>
                <a:cs typeface="Segoe UI" panose="020B0502040204020203" pitchFamily="34" charset="0"/>
              </a:rPr>
              <a:t>under 65 </a:t>
            </a:r>
            <a:r>
              <a:rPr lang="en-US" sz="1600" dirty="0">
                <a:latin typeface="Segoe UI" panose="020B0502040204020203" pitchFamily="34" charset="0"/>
                <a:cs typeface="Segoe UI" panose="020B0502040204020203" pitchFamily="34" charset="0"/>
              </a:rPr>
              <a:t>may enroll in the ICUBA Retiree Medical Plan (BCBS)Note: when age 65 is attained, you will have the option of switching to the ICUBA Retiree Supplemental Medical Plan.</a:t>
            </a:r>
          </a:p>
          <a:p>
            <a:pPr marL="0" indent="0">
              <a:lnSpc>
                <a:spcPct val="170000"/>
              </a:lnSpc>
              <a:buNone/>
            </a:pPr>
            <a:endParaRPr lang="en-US" sz="1600" dirty="0">
              <a:latin typeface="Segoe UI" panose="020B0502040204020203" pitchFamily="34" charset="0"/>
              <a:cs typeface="Segoe UI" panose="020B0502040204020203" pitchFamily="34" charset="0"/>
            </a:endParaRPr>
          </a:p>
          <a:p>
            <a:pPr marL="0" indent="0">
              <a:buNone/>
            </a:pPr>
            <a:endParaRPr lang="en-US" sz="2000" dirty="0"/>
          </a:p>
        </p:txBody>
      </p:sp>
      <p:pic>
        <p:nvPicPr>
          <p:cNvPr id="2" name="Audio 1">
            <a:hlinkClick r:id="" action="ppaction://media"/>
            <a:extLst>
              <a:ext uri="{FF2B5EF4-FFF2-40B4-BE49-F238E27FC236}">
                <a16:creationId xmlns:a16="http://schemas.microsoft.com/office/drawing/2014/main" id="{24A78940-B51D-4A5B-AA2F-E919279609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7124562"/>
      </p:ext>
    </p:extLst>
  </p:cSld>
  <p:clrMapOvr>
    <a:masterClrMapping/>
  </p:clrMapOvr>
  <mc:AlternateContent xmlns:mc="http://schemas.openxmlformats.org/markup-compatibility/2006" xmlns:p14="http://schemas.microsoft.com/office/powerpoint/2010/main">
    <mc:Choice Requires="p14">
      <p:transition spd="slow" p14:dur="2000" advTm="93825"/>
    </mc:Choice>
    <mc:Fallback xmlns="">
      <p:transition spd="slow" advTm="93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C81B7B-5395-4D0D-BECD-982974626B7D}"/>
              </a:ext>
            </a:extLst>
          </p:cNvPr>
          <p:cNvSpPr/>
          <p:nvPr/>
        </p:nvSpPr>
        <p:spPr>
          <a:xfrm>
            <a:off x="505239" y="452437"/>
            <a:ext cx="8463503" cy="74874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FREQUENTLY ASKED QUESTIONS</a:t>
            </a:r>
          </a:p>
        </p:txBody>
      </p:sp>
      <p:sp>
        <p:nvSpPr>
          <p:cNvPr id="9" name="Text Placeholder 6">
            <a:extLst>
              <a:ext uri="{FF2B5EF4-FFF2-40B4-BE49-F238E27FC236}">
                <a16:creationId xmlns:a16="http://schemas.microsoft.com/office/drawing/2014/main" id="{AA86BEAD-D94F-4474-820D-F2F65B7721FB}"/>
              </a:ext>
            </a:extLst>
          </p:cNvPr>
          <p:cNvSpPr txBox="1">
            <a:spLocks noGrp="1"/>
          </p:cNvSpPr>
          <p:nvPr>
            <p:ph idx="1"/>
          </p:nvPr>
        </p:nvSpPr>
        <p:spPr>
          <a:xfrm>
            <a:off x="505239" y="2217759"/>
            <a:ext cx="11181522" cy="435133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472C4">
                    <a:lumMod val="75000"/>
                  </a:srgbClr>
                </a:solidFill>
                <a:effectLst/>
                <a:uLnTx/>
                <a:uFillTx/>
                <a:latin typeface="Segoe UI" panose="020B0502040204020203" pitchFamily="34" charset="0"/>
                <a:ea typeface="+mn-ea"/>
                <a:cs typeface="Segoe UI" panose="020B0502040204020203" pitchFamily="34" charset="0"/>
              </a:rPr>
              <a:t>Can you provide me with a letter of credible coverage?</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You can request a letter of credible coverage by emailing </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4">
                  <a:extLst>
                    <a:ext uri="{A12FA001-AC4F-418D-AE19-62706E023703}">
                      <ahyp:hlinkClr xmlns:ahyp="http://schemas.microsoft.com/office/drawing/2018/hyperlinkcolor" val="tx"/>
                    </a:ext>
                  </a:extLst>
                </a:hlinkClick>
              </a:rPr>
              <a:t>benefitsadministation@icuba.org</a:t>
            </a:r>
            <a:endPar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472C4">
                    <a:lumMod val="75000"/>
                  </a:srgbClr>
                </a:solidFill>
                <a:effectLst/>
                <a:uLnTx/>
                <a:uFillTx/>
                <a:latin typeface="Segoe UI" panose="020B0502040204020203" pitchFamily="34" charset="0"/>
                <a:ea typeface="+mn-ea"/>
                <a:cs typeface="Segoe UI" panose="020B0502040204020203" pitchFamily="34" charset="0"/>
              </a:rPr>
              <a:t>Does my retiree health insurance coverage change when I, or my covered dependent, reaches age 65?</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Yes, when you and/or your covered dependent reach age 65, you must apply for Medicare A &amp; B, which will become your primary health insurance coverage.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Your ICUBA medical plan insurance plan will be your secondary coverage. Note: an active election is required to continue medical coverage beyond the age of 64.</a:t>
            </a:r>
            <a:endParaRPr kumimoji="0" lang="en-US"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Audio 2">
            <a:hlinkClick r:id="" action="ppaction://media"/>
            <a:extLst>
              <a:ext uri="{FF2B5EF4-FFF2-40B4-BE49-F238E27FC236}">
                <a16:creationId xmlns:a16="http://schemas.microsoft.com/office/drawing/2014/main" id="{8F189187-8D78-4D7A-ACF9-2BB810C056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5758057"/>
      </p:ext>
    </p:extLst>
  </p:cSld>
  <p:clrMapOvr>
    <a:masterClrMapping/>
  </p:clrMapOvr>
  <mc:AlternateContent xmlns:mc="http://schemas.openxmlformats.org/markup-compatibility/2006" xmlns:p14="http://schemas.microsoft.com/office/powerpoint/2010/main">
    <mc:Choice Requires="p14">
      <p:transition spd="slow" p14:dur="2000" advTm="66845"/>
    </mc:Choice>
    <mc:Fallback xmlns="">
      <p:transition spd="slow" advTm="66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C81B7B-5395-4D0D-BECD-982974626B7D}"/>
              </a:ext>
            </a:extLst>
          </p:cNvPr>
          <p:cNvSpPr/>
          <p:nvPr/>
        </p:nvSpPr>
        <p:spPr>
          <a:xfrm>
            <a:off x="652669" y="581175"/>
            <a:ext cx="8463503" cy="74874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FREQUENTLY ASKED QUESTIONS</a:t>
            </a:r>
          </a:p>
        </p:txBody>
      </p:sp>
      <p:sp>
        <p:nvSpPr>
          <p:cNvPr id="5" name="Text Placeholder 6">
            <a:extLst>
              <a:ext uri="{FF2B5EF4-FFF2-40B4-BE49-F238E27FC236}">
                <a16:creationId xmlns:a16="http://schemas.microsoft.com/office/drawing/2014/main" id="{E936CD2B-681E-44DB-8449-24B021034F6D}"/>
              </a:ext>
            </a:extLst>
          </p:cNvPr>
          <p:cNvSpPr txBox="1">
            <a:spLocks noGrp="1"/>
          </p:cNvSpPr>
          <p:nvPr>
            <p:ph idx="1"/>
          </p:nvPr>
        </p:nvSpPr>
        <p:spPr>
          <a:xfrm>
            <a:off x="838200" y="2403290"/>
            <a:ext cx="10515600" cy="435133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472C4">
                    <a:lumMod val="75000"/>
                  </a:srgbClr>
                </a:solidFill>
                <a:effectLst/>
                <a:uLnTx/>
                <a:uFillTx/>
                <a:latin typeface="Segoe UI" panose="020B0502040204020203" pitchFamily="34" charset="0"/>
                <a:ea typeface="+mn-ea"/>
                <a:cs typeface="Segoe UI" panose="020B0502040204020203" pitchFamily="34" charset="0"/>
              </a:rPr>
              <a:t>I will be turning 65 soon, what is the difference in the two plans offered to me?</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Medicare supplemental plan acts a supplemental coverage, the plan will usually cover all expenses not covered by Medicare after your deductible and OOP has been met. The ICUBA medical plan functions not as supplemental but secondary coverage; once the claim has been processed by Medicare it will be sent to BCBS and the claim will be processed in line with ICUBA plan benefits.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4472C4">
                  <a:lumMod val="75000"/>
                </a:srgb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472C4">
                    <a:lumMod val="75000"/>
                  </a:srgbClr>
                </a:solidFill>
                <a:effectLst/>
                <a:uLnTx/>
                <a:uFillTx/>
                <a:latin typeface="Segoe UI" panose="020B0502040204020203" pitchFamily="34" charset="0"/>
                <a:ea typeface="+mn-ea"/>
                <a:cs typeface="Segoe UI" panose="020B0502040204020203" pitchFamily="34" charset="0"/>
              </a:rPr>
              <a:t>When and how do I apply for Medicare B?</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Approximately three months before you and/or your covered dependent reach age 65 or, within 3 months of your retirement date at age 65 or older, contact your local Social Security Administration office to apply.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700" b="1" i="0" u="sng"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5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B42093F7-6810-4C7F-96C6-0DB449C357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6719522"/>
      </p:ext>
    </p:extLst>
  </p:cSld>
  <p:clrMapOvr>
    <a:masterClrMapping/>
  </p:clrMapOvr>
  <mc:AlternateContent xmlns:mc="http://schemas.openxmlformats.org/markup-compatibility/2006" xmlns:p14="http://schemas.microsoft.com/office/powerpoint/2010/main">
    <mc:Choice Requires="p14">
      <p:transition spd="slow" p14:dur="2000" advTm="82535"/>
    </mc:Choice>
    <mc:Fallback xmlns="">
      <p:transition spd="slow" advTm="82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C81B7B-5395-4D0D-BECD-982974626B7D}"/>
              </a:ext>
            </a:extLst>
          </p:cNvPr>
          <p:cNvSpPr/>
          <p:nvPr/>
        </p:nvSpPr>
        <p:spPr>
          <a:xfrm>
            <a:off x="586408" y="581175"/>
            <a:ext cx="8463503" cy="74874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FREQUENTLY ASKED QUESTIONS</a:t>
            </a:r>
          </a:p>
        </p:txBody>
      </p:sp>
      <p:sp>
        <p:nvSpPr>
          <p:cNvPr id="6" name="Text Placeholder 6">
            <a:extLst>
              <a:ext uri="{FF2B5EF4-FFF2-40B4-BE49-F238E27FC236}">
                <a16:creationId xmlns:a16="http://schemas.microsoft.com/office/drawing/2014/main" id="{AE3826A7-92E5-429F-9C2B-87F4E5D7C34C}"/>
              </a:ext>
            </a:extLst>
          </p:cNvPr>
          <p:cNvSpPr txBox="1">
            <a:spLocks noGrp="1"/>
          </p:cNvSpPr>
          <p:nvPr>
            <p:ph idx="1"/>
          </p:nvPr>
        </p:nvSpPr>
        <p:spPr>
          <a:xfrm>
            <a:off x="838200" y="2151336"/>
            <a:ext cx="10515600" cy="435133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4472C4">
                  <a:lumMod val="75000"/>
                </a:srgbClr>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472C4">
                    <a:lumMod val="75000"/>
                  </a:srgbClr>
                </a:solidFill>
                <a:effectLst/>
                <a:uLnTx/>
                <a:uFillTx/>
                <a:latin typeface="Segoe UI" panose="020B0502040204020203" pitchFamily="34" charset="0"/>
                <a:ea typeface="+mn-ea"/>
                <a:cs typeface="Segoe UI" panose="020B0502040204020203" pitchFamily="34" charset="0"/>
              </a:rPr>
              <a:t>When and how do I apply for Medicare B?</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Approximately three months before you and/or your covered dependent reach age 65 or, within 3 months of your retirement date at age 65 or older, contact your local Social Security Administration office to apply.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700" b="1" i="0" u="sng"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700" b="1" i="0" u="sng"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472C4">
                    <a:lumMod val="75000"/>
                  </a:srgbClr>
                </a:solidFill>
                <a:effectLst/>
                <a:uLnTx/>
                <a:uFillTx/>
                <a:latin typeface="Segoe UI" panose="020B0502040204020203" pitchFamily="34" charset="0"/>
                <a:ea typeface="+mn-ea"/>
                <a:cs typeface="Segoe UI" panose="020B0502040204020203" pitchFamily="34" charset="0"/>
              </a:rPr>
              <a:t>Is there a cost associated with Medicare B?</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Yes, the monthly cost of Medicare B usually changes each year on January 1 and is automatically deducted each month from your social security check. Please contact the Social Security Administration to determine the current cost of Medicare B coverage.</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25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Audio 6">
            <a:hlinkClick r:id="" action="ppaction://media"/>
            <a:extLst>
              <a:ext uri="{FF2B5EF4-FFF2-40B4-BE49-F238E27FC236}">
                <a16:creationId xmlns:a16="http://schemas.microsoft.com/office/drawing/2014/main" id="{EE7AFFEB-A5B8-431E-BE47-88EA0041D9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9436121"/>
      </p:ext>
    </p:extLst>
  </p:cSld>
  <p:clrMapOvr>
    <a:masterClrMapping/>
  </p:clrMapOvr>
  <mc:AlternateContent xmlns:mc="http://schemas.openxmlformats.org/markup-compatibility/2006" xmlns:p14="http://schemas.microsoft.com/office/powerpoint/2010/main">
    <mc:Choice Requires="p14">
      <p:transition spd="slow" p14:dur="2000" advTm="57832"/>
    </mc:Choice>
    <mc:Fallback xmlns="">
      <p:transition spd="slow" advTm="57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C81B7B-5395-4D0D-BECD-982974626B7D}"/>
              </a:ext>
            </a:extLst>
          </p:cNvPr>
          <p:cNvSpPr/>
          <p:nvPr/>
        </p:nvSpPr>
        <p:spPr>
          <a:xfrm>
            <a:off x="639417" y="581175"/>
            <a:ext cx="8463503" cy="74874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FREQUENTLY ASKED QUESTIONS</a:t>
            </a:r>
          </a:p>
        </p:txBody>
      </p:sp>
      <p:sp>
        <p:nvSpPr>
          <p:cNvPr id="5" name="Text Placeholder 6">
            <a:extLst>
              <a:ext uri="{FF2B5EF4-FFF2-40B4-BE49-F238E27FC236}">
                <a16:creationId xmlns:a16="http://schemas.microsoft.com/office/drawing/2014/main" id="{674EB368-53EE-408D-B13C-1F9239041B95}"/>
              </a:ext>
            </a:extLst>
          </p:cNvPr>
          <p:cNvSpPr txBox="1">
            <a:spLocks noGrp="1"/>
          </p:cNvSpPr>
          <p:nvPr>
            <p:ph idx="1"/>
          </p:nvPr>
        </p:nvSpPr>
        <p:spPr>
          <a:xfrm>
            <a:off x="838200" y="2199999"/>
            <a:ext cx="10515600" cy="4351338"/>
          </a:xfrm>
          <a:prstGeom prst="rect">
            <a:avLst/>
          </a:prstGeom>
        </p:spPr>
        <p:txBody>
          <a:bodyPr vert="horz" lIns="91440" tIns="45720" rIns="91440" bIns="45720" rtlCol="0" anchor="ctr">
            <a:normAutofit fontScale="3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6200" b="0" i="0" u="none" strike="noStrike" kern="1200" cap="none" spc="0" normalizeH="0" baseline="0" noProof="0" dirty="0">
                <a:ln>
                  <a:noFill/>
                </a:ln>
                <a:solidFill>
                  <a:srgbClr val="4472C4">
                    <a:lumMod val="75000"/>
                  </a:srgbClr>
                </a:solidFill>
                <a:effectLst/>
                <a:uLnTx/>
                <a:uFillTx/>
                <a:latin typeface="Segoe UI" panose="020B0502040204020203" pitchFamily="34" charset="0"/>
                <a:ea typeface="+mn-ea"/>
                <a:cs typeface="Segoe UI" panose="020B0502040204020203" pitchFamily="34" charset="0"/>
              </a:rPr>
              <a:t>I am a retiree. Will retiree coverage be extended to my eligible survivors when I die?</a:t>
            </a:r>
          </a:p>
          <a:p>
            <a:pPr marL="0" marR="0" lvl="0" indent="0" algn="l" defTabSz="914400" rtl="0" eaLnBrk="1" fontAlgn="auto" latinLnBrk="0" hangingPunct="1">
              <a:lnSpc>
                <a:spcPct val="170000"/>
              </a:lnSpc>
              <a:spcBef>
                <a:spcPts val="0"/>
              </a:spcBef>
              <a:spcAft>
                <a:spcPts val="0"/>
              </a:spcAft>
              <a:buClrTx/>
              <a:buSzTx/>
              <a:buFont typeface="Arial" panose="020B0604020202020204" pitchFamily="34" charset="0"/>
              <a:buNone/>
              <a:tabLst/>
              <a:defRPr/>
            </a:pPr>
            <a:r>
              <a:rPr kumimoji="0" lang="en-US" sz="43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No, If you predecease your covered dependents, they will be offered 36 months of continuation coverage through COBRA. </a:t>
            </a:r>
            <a:r>
              <a:rPr kumimoji="0" lang="en-US" sz="4300" b="1" i="1" u="sng"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Notification of passing must be received by ICUBA within 60 days of your death.</a:t>
            </a:r>
          </a:p>
          <a:p>
            <a:pPr marL="0" marR="0" lvl="0" indent="0" algn="l" defTabSz="914400" rtl="0" eaLnBrk="1" fontAlgn="auto" latinLnBrk="0" hangingPunct="1">
              <a:lnSpc>
                <a:spcPct val="170000"/>
              </a:lnSpc>
              <a:spcBef>
                <a:spcPts val="0"/>
              </a:spcBef>
              <a:spcAft>
                <a:spcPts val="0"/>
              </a:spcAft>
              <a:buClrTx/>
              <a:buSzTx/>
              <a:buFont typeface="Arial" panose="020B0604020202020204" pitchFamily="34" charset="0"/>
              <a:buNone/>
              <a:tabLst/>
              <a:defRPr/>
            </a:pPr>
            <a:endParaRPr kumimoji="0" lang="en-US" sz="6200" b="1" i="1" u="sng"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lvl="0">
              <a:lnSpc>
                <a:spcPct val="110000"/>
              </a:lnSpc>
              <a:spcBef>
                <a:spcPts val="0"/>
              </a:spcBef>
              <a:defRPr/>
            </a:pPr>
            <a:r>
              <a:rPr lang="en-US" sz="6200" dirty="0">
                <a:solidFill>
                  <a:srgbClr val="4472C4">
                    <a:lumMod val="75000"/>
                  </a:srgbClr>
                </a:solidFill>
                <a:latin typeface="Segoe UI" panose="020B0502040204020203" pitchFamily="34" charset="0"/>
                <a:cs typeface="Segoe UI" panose="020B0502040204020203" pitchFamily="34" charset="0"/>
              </a:rPr>
              <a:t>Can I make changes to my coverage at any time? </a:t>
            </a:r>
          </a:p>
          <a:p>
            <a:pPr lvl="0">
              <a:lnSpc>
                <a:spcPct val="150000"/>
              </a:lnSpc>
              <a:spcBef>
                <a:spcPts val="0"/>
              </a:spcBef>
              <a:defRPr/>
            </a:pPr>
            <a:r>
              <a:rPr lang="en-US" sz="4300" dirty="0">
                <a:solidFill>
                  <a:prstClr val="black"/>
                </a:solidFill>
                <a:latin typeface="Segoe UI" panose="020B0502040204020203" pitchFamily="34" charset="0"/>
                <a:cs typeface="Segoe UI" panose="020B0502040204020203" pitchFamily="34" charset="0"/>
              </a:rPr>
              <a:t>You can cancel coverage for yourself or a dependent at any time but if you cancel your medical coverage, you will not be allowed to re-enroll in the program at a later date; otherwise, you must experience a Qualifying Life event and make changes within the 30-day life event window.</a:t>
            </a:r>
          </a:p>
          <a:p>
            <a:pPr lvl="0">
              <a:lnSpc>
                <a:spcPct val="150000"/>
              </a:lnSpc>
              <a:spcBef>
                <a:spcPts val="0"/>
              </a:spcBef>
              <a:defRPr/>
            </a:pPr>
            <a:endParaRPr lang="en-US" sz="4300" dirty="0">
              <a:solidFill>
                <a:prstClr val="black"/>
              </a:solidFill>
              <a:latin typeface="Segoe UI" panose="020B0502040204020203" pitchFamily="34" charset="0"/>
              <a:cs typeface="Segoe UI" panose="020B0502040204020203" pitchFamily="34" charset="0"/>
            </a:endParaRPr>
          </a:p>
          <a:p>
            <a:pPr lvl="0">
              <a:lnSpc>
                <a:spcPct val="110000"/>
              </a:lnSpc>
              <a:spcBef>
                <a:spcPts val="0"/>
              </a:spcBef>
              <a:defRPr/>
            </a:pPr>
            <a:endParaRPr lang="en-US" sz="4300" dirty="0">
              <a:solidFill>
                <a:srgbClr val="4472C4">
                  <a:lumMod val="75000"/>
                </a:srgbClr>
              </a:solidFill>
              <a:latin typeface="Segoe UI" panose="020B0502040204020203" pitchFamily="34" charset="0"/>
              <a:cs typeface="Segoe UI" panose="020B0502040204020203" pitchFamily="34" charset="0"/>
            </a:endParaRPr>
          </a:p>
          <a:p>
            <a:pPr lvl="0">
              <a:lnSpc>
                <a:spcPct val="100000"/>
              </a:lnSpc>
              <a:spcBef>
                <a:spcPts val="0"/>
              </a:spcBef>
              <a:defRPr/>
            </a:pPr>
            <a:r>
              <a:rPr lang="en-US" sz="6200" dirty="0">
                <a:solidFill>
                  <a:srgbClr val="4472C4">
                    <a:lumMod val="75000"/>
                  </a:srgbClr>
                </a:solidFill>
                <a:latin typeface="Segoe UI" panose="020B0502040204020203" pitchFamily="34" charset="0"/>
                <a:cs typeface="Segoe UI" panose="020B0502040204020203" pitchFamily="34" charset="0"/>
              </a:rPr>
              <a:t>Will I receive a new health insurance identification card after I retire?</a:t>
            </a:r>
          </a:p>
          <a:p>
            <a:pPr lvl="0">
              <a:lnSpc>
                <a:spcPct val="100000"/>
              </a:lnSpc>
              <a:spcBef>
                <a:spcPts val="0"/>
              </a:spcBef>
              <a:defRPr/>
            </a:pPr>
            <a:endParaRPr lang="en-US" sz="4400" dirty="0">
              <a:solidFill>
                <a:prstClr val="black"/>
              </a:solidFill>
              <a:latin typeface="Segoe UI" panose="020B0502040204020203" pitchFamily="34" charset="0"/>
              <a:cs typeface="Segoe UI" panose="020B0502040204020203" pitchFamily="34" charset="0"/>
            </a:endParaRPr>
          </a:p>
          <a:p>
            <a:pPr lvl="0">
              <a:lnSpc>
                <a:spcPct val="100000"/>
              </a:lnSpc>
              <a:spcBef>
                <a:spcPts val="0"/>
              </a:spcBef>
              <a:defRPr/>
            </a:pPr>
            <a:r>
              <a:rPr lang="en-US" sz="4300" dirty="0">
                <a:solidFill>
                  <a:prstClr val="black"/>
                </a:solidFill>
                <a:latin typeface="Segoe UI" panose="020B0502040204020203" pitchFamily="34" charset="0"/>
                <a:cs typeface="Segoe UI" panose="020B0502040204020203" pitchFamily="34" charset="0"/>
              </a:rPr>
              <a:t>For your Medical, Vision and Behavioral Health coverage, </a:t>
            </a:r>
            <a:r>
              <a:rPr lang="en-US" sz="4300" i="1" u="sng" dirty="0">
                <a:solidFill>
                  <a:prstClr val="black"/>
                </a:solidFill>
                <a:latin typeface="Segoe UI" panose="020B0502040204020203" pitchFamily="34" charset="0"/>
                <a:cs typeface="Segoe UI" panose="020B0502040204020203" pitchFamily="34" charset="0"/>
              </a:rPr>
              <a:t>No new cards will be issued</a:t>
            </a:r>
          </a:p>
          <a:p>
            <a:pPr lvl="0">
              <a:lnSpc>
                <a:spcPct val="100000"/>
              </a:lnSpc>
              <a:spcBef>
                <a:spcPts val="0"/>
              </a:spcBef>
              <a:defRPr/>
            </a:pPr>
            <a:endParaRPr lang="en-US" sz="4300" i="1" u="sng" dirty="0">
              <a:solidFill>
                <a:prstClr val="black"/>
              </a:solidFill>
              <a:latin typeface="Segoe UI" panose="020B0502040204020203" pitchFamily="34" charset="0"/>
              <a:cs typeface="Segoe UI" panose="020B0502040204020203" pitchFamily="34" charset="0"/>
            </a:endParaRPr>
          </a:p>
          <a:p>
            <a:pPr lvl="0">
              <a:lnSpc>
                <a:spcPct val="100000"/>
              </a:lnSpc>
              <a:spcBef>
                <a:spcPts val="0"/>
              </a:spcBef>
              <a:defRPr/>
            </a:pPr>
            <a:r>
              <a:rPr lang="en-US" sz="4300" dirty="0">
                <a:solidFill>
                  <a:prstClr val="black"/>
                </a:solidFill>
                <a:latin typeface="Segoe UI" panose="020B0502040204020203" pitchFamily="34" charset="0"/>
                <a:cs typeface="Segoe UI" panose="020B0502040204020203" pitchFamily="34" charset="0"/>
              </a:rPr>
              <a:t>Prescription and Dental- </a:t>
            </a:r>
            <a:r>
              <a:rPr lang="en-US" sz="4300" i="1" u="sng" dirty="0">
                <a:solidFill>
                  <a:prstClr val="black"/>
                </a:solidFill>
                <a:latin typeface="Segoe UI" panose="020B0502040204020203" pitchFamily="34" charset="0"/>
                <a:cs typeface="Segoe UI" panose="020B0502040204020203" pitchFamily="34" charset="0"/>
              </a:rPr>
              <a:t>New ID cards will be issued</a:t>
            </a:r>
            <a:r>
              <a:rPr lang="en-US" sz="4000" dirty="0">
                <a:solidFill>
                  <a:prstClr val="black"/>
                </a:solidFill>
                <a:latin typeface="Segoe UI" panose="020B0502040204020203" pitchFamily="34" charset="0"/>
                <a:cs typeface="Segoe UI" panose="020B0502040204020203" pitchFamily="34" charset="0"/>
              </a:rPr>
              <a:t>.</a:t>
            </a:r>
          </a:p>
          <a:p>
            <a:pPr marL="0" marR="0" lvl="0" indent="0" algn="l" defTabSz="914400" rtl="0" eaLnBrk="1" fontAlgn="auto" latinLnBrk="0" hangingPunct="1">
              <a:lnSpc>
                <a:spcPct val="170000"/>
              </a:lnSpc>
              <a:spcBef>
                <a:spcPts val="0"/>
              </a:spcBef>
              <a:spcAft>
                <a:spcPts val="0"/>
              </a:spcAft>
              <a:buClrTx/>
              <a:buSzTx/>
              <a:buFont typeface="Arial" panose="020B0604020202020204" pitchFamily="34" charset="0"/>
              <a:buNone/>
              <a:tabLst/>
              <a:defRPr/>
            </a:pPr>
            <a:endParaRPr kumimoji="0" lang="en-US" sz="4000" b="1" i="1" u="sng"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Audio 3">
            <a:hlinkClick r:id="" action="ppaction://media"/>
            <a:extLst>
              <a:ext uri="{FF2B5EF4-FFF2-40B4-BE49-F238E27FC236}">
                <a16:creationId xmlns:a16="http://schemas.microsoft.com/office/drawing/2014/main" id="{0843510C-0C6D-4362-B9CD-F7616B5C90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7346553"/>
      </p:ext>
    </p:extLst>
  </p:cSld>
  <p:clrMapOvr>
    <a:masterClrMapping/>
  </p:clrMapOvr>
  <mc:AlternateContent xmlns:mc="http://schemas.openxmlformats.org/markup-compatibility/2006" xmlns:p14="http://schemas.microsoft.com/office/powerpoint/2010/main">
    <mc:Choice Requires="p14">
      <p:transition spd="slow" p14:dur="2000" advTm="97936"/>
    </mc:Choice>
    <mc:Fallback xmlns="">
      <p:transition spd="slow" advTm="97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C81B7B-5395-4D0D-BECD-982974626B7D}"/>
              </a:ext>
            </a:extLst>
          </p:cNvPr>
          <p:cNvSpPr/>
          <p:nvPr/>
        </p:nvSpPr>
        <p:spPr>
          <a:xfrm>
            <a:off x="718930" y="581175"/>
            <a:ext cx="8463503" cy="74874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PAYMENT OPTIONS</a:t>
            </a:r>
          </a:p>
        </p:txBody>
      </p:sp>
      <p:sp>
        <p:nvSpPr>
          <p:cNvPr id="6" name="Content Placeholder 2">
            <a:extLst>
              <a:ext uri="{FF2B5EF4-FFF2-40B4-BE49-F238E27FC236}">
                <a16:creationId xmlns:a16="http://schemas.microsoft.com/office/drawing/2014/main" id="{031FBE11-6376-4F77-A4BC-CDFC24975D97}"/>
              </a:ext>
            </a:extLst>
          </p:cNvPr>
          <p:cNvSpPr txBox="1">
            <a:spLocks/>
          </p:cNvSpPr>
          <p:nvPr/>
        </p:nvSpPr>
        <p:spPr>
          <a:xfrm>
            <a:off x="1226931" y="2148165"/>
            <a:ext cx="10088032" cy="445925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Once your enrollment form is received and processed (2-3 business days), you will be sent billing coupons and information about your payment options such as: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Vested HRA funds (ICUBA MasterCard)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Credit Card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Check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Electronic Funds Transfer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Payments are due on the first of each month. Coverage will be cancelled, and reinstatement not allowed, if the first premium payment is not made within 60 days of the date of the original election of retiree coverage.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26516A15-235A-41C9-8EA8-423320CC3B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30118273"/>
      </p:ext>
    </p:extLst>
  </p:cSld>
  <p:clrMapOvr>
    <a:masterClrMapping/>
  </p:clrMapOvr>
  <mc:AlternateContent xmlns:mc="http://schemas.openxmlformats.org/markup-compatibility/2006" xmlns:p14="http://schemas.microsoft.com/office/powerpoint/2010/main">
    <mc:Choice Requires="p14">
      <p:transition spd="slow" p14:dur="2000" advTm="61378"/>
    </mc:Choice>
    <mc:Fallback xmlns="">
      <p:transition spd="slow" advTm="61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29CEC7-7713-41E4-8EA2-065F07CEC01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213296" y="5425062"/>
            <a:ext cx="3334527" cy="1876574"/>
          </a:xfrm>
          <a:prstGeom prst="rect">
            <a:avLst/>
          </a:prstGeom>
          <a:effectLst>
            <a:outerShdw blurRad="50800" dist="50800" dir="5400000" algn="ctr" rotWithShape="0">
              <a:srgbClr val="000000">
                <a:alpha val="0"/>
              </a:srgbClr>
            </a:outerShdw>
            <a:softEdge rad="635000"/>
          </a:effectLst>
        </p:spPr>
      </p:pic>
      <p:sp>
        <p:nvSpPr>
          <p:cNvPr id="6" name="TextBox 5">
            <a:extLst>
              <a:ext uri="{FF2B5EF4-FFF2-40B4-BE49-F238E27FC236}">
                <a16:creationId xmlns:a16="http://schemas.microsoft.com/office/drawing/2014/main" id="{D456B69C-F3AA-4C46-87FE-9EDC8609C52B}"/>
              </a:ext>
            </a:extLst>
          </p:cNvPr>
          <p:cNvSpPr txBox="1"/>
          <p:nvPr/>
        </p:nvSpPr>
        <p:spPr>
          <a:xfrm>
            <a:off x="2897257" y="7518400"/>
            <a:ext cx="58674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5" tooltip="http://bonjourdefrance.com/exercices/contenu/ecrire-un-mail-pour-demander-des-renseignements-jai-fait-une-reservation-en-ligne-mais-je-nai-pas-encore-recu-mes-billets.html"/>
              </a:rPr>
              <a:t>This Photo</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6" tooltip="https://creativecommons.org/licenses/by-nc-nd/3.0/"/>
              </a:rPr>
              <a:t>CC BY-NC-ND</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70BE81-A883-475C-BE45-373488B7F79D}"/>
              </a:ext>
            </a:extLst>
          </p:cNvPr>
          <p:cNvSpPr>
            <a:spLocks noGrp="1"/>
          </p:cNvSpPr>
          <p:nvPr>
            <p:ph type="title"/>
          </p:nvPr>
        </p:nvSpPr>
        <p:spPr>
          <a:xfrm>
            <a:off x="0" y="0"/>
            <a:ext cx="12192000" cy="1325563"/>
          </a:xfrm>
          <a:solidFill>
            <a:schemeClr val="tx1">
              <a:lumMod val="75000"/>
              <a:lumOff val="25000"/>
            </a:schemeClr>
          </a:solidFill>
        </p:spPr>
        <p:txBody>
          <a:bodyPr/>
          <a:lstStyle/>
          <a:p>
            <a:r>
              <a:rPr lang="en-US" dirty="0">
                <a:solidFill>
                  <a:schemeClr val="bg1"/>
                </a:solidFill>
                <a:latin typeface="Segoe UI" panose="020B0502040204020203" pitchFamily="34" charset="0"/>
                <a:cs typeface="Segoe UI" panose="020B0502040204020203" pitchFamily="34" charset="0"/>
              </a:rPr>
              <a:t>	RETIREE BRAND PARTNER CONTACT 	INFORMATION</a:t>
            </a:r>
          </a:p>
        </p:txBody>
      </p:sp>
      <p:sp>
        <p:nvSpPr>
          <p:cNvPr id="3" name="Content Placeholder 2">
            <a:extLst>
              <a:ext uri="{FF2B5EF4-FFF2-40B4-BE49-F238E27FC236}">
                <a16:creationId xmlns:a16="http://schemas.microsoft.com/office/drawing/2014/main" id="{18C83047-1A57-49CC-9A9B-5FD403943E43}"/>
              </a:ext>
            </a:extLst>
          </p:cNvPr>
          <p:cNvSpPr>
            <a:spLocks noGrp="1"/>
          </p:cNvSpPr>
          <p:nvPr>
            <p:ph idx="1"/>
          </p:nvPr>
        </p:nvSpPr>
        <p:spPr>
          <a:xfrm>
            <a:off x="1856344" y="1598023"/>
            <a:ext cx="9433697" cy="4578842"/>
          </a:xfrm>
        </p:spPr>
        <p:txBody>
          <a:bodyPr numCol="2">
            <a:noAutofit/>
          </a:bodyPr>
          <a:lstStyle/>
          <a:p>
            <a:pPr marL="0" indent="0">
              <a:lnSpc>
                <a:spcPct val="120000"/>
              </a:lnSpc>
              <a:spcBef>
                <a:spcPts val="0"/>
              </a:spcBef>
              <a:buNone/>
            </a:pPr>
            <a:r>
              <a:rPr lang="en-US" sz="1400" b="1" dirty="0">
                <a:latin typeface="Segoe UI" panose="020B0502040204020203" pitchFamily="34" charset="0"/>
                <a:cs typeface="Segoe UI" panose="020B0502040204020203" pitchFamily="34" charset="0"/>
              </a:rPr>
              <a:t>ICUBA RETIREE ADMINISTRATION </a:t>
            </a:r>
          </a:p>
          <a:p>
            <a:pPr marL="0" indent="0">
              <a:lnSpc>
                <a:spcPct val="120000"/>
              </a:lnSpc>
              <a:spcBef>
                <a:spcPts val="0"/>
              </a:spcBef>
              <a:buNone/>
            </a:pPr>
            <a:r>
              <a:rPr lang="en-US" sz="1400" b="1" dirty="0">
                <a:latin typeface="Segoe UI" panose="020B0502040204020203" pitchFamily="34" charset="0"/>
                <a:cs typeface="Segoe UI" panose="020B0502040204020203" pitchFamily="34" charset="0"/>
              </a:rPr>
              <a:t>(Wex, </a:t>
            </a:r>
            <a:r>
              <a:rPr lang="en-US" sz="1400" b="1" i="1" dirty="0">
                <a:latin typeface="Segoe UI" panose="020B0502040204020203" pitchFamily="34" charset="0"/>
                <a:cs typeface="Segoe UI" panose="020B0502040204020203" pitchFamily="34" charset="0"/>
              </a:rPr>
              <a:t>formerly Discovery Benefits</a:t>
            </a:r>
            <a:r>
              <a:rPr lang="en-US" sz="1400" b="1" dirty="0">
                <a:latin typeface="Segoe UI" panose="020B0502040204020203" pitchFamily="34" charset="0"/>
                <a:cs typeface="Segoe UI" panose="020B0502040204020203" pitchFamily="34" charset="0"/>
              </a:rPr>
              <a:t>)</a:t>
            </a:r>
          </a:p>
          <a:p>
            <a:pPr marL="0" indent="0">
              <a:lnSpc>
                <a:spcPct val="120000"/>
              </a:lnSpc>
              <a:spcBef>
                <a:spcPts val="0"/>
              </a:spcBef>
              <a:buNone/>
            </a:pPr>
            <a:r>
              <a:rPr lang="en-US" sz="1400" dirty="0">
                <a:latin typeface="Segoe UI" panose="020B0502040204020203" pitchFamily="34" charset="0"/>
                <a:cs typeface="Segoe UI" panose="020B0502040204020203" pitchFamily="34" charset="0"/>
              </a:rPr>
              <a:t>1-866-377-5102 Option 3</a:t>
            </a:r>
          </a:p>
          <a:p>
            <a:pPr marL="0" indent="0">
              <a:lnSpc>
                <a:spcPct val="120000"/>
              </a:lnSpc>
              <a:spcBef>
                <a:spcPts val="0"/>
              </a:spcBef>
              <a:buNone/>
            </a:pPr>
            <a:r>
              <a:rPr lang="en-US" sz="1400" dirty="0">
                <a:latin typeface="Segoe UI" panose="020B0502040204020203" pitchFamily="34" charset="0"/>
                <a:cs typeface="Segoe UI" panose="020B0502040204020203" pitchFamily="34" charset="0"/>
              </a:rPr>
              <a:t>E-mail: </a:t>
            </a:r>
            <a:r>
              <a:rPr lang="en-US" sz="1400" u="sng" dirty="0">
                <a:solidFill>
                  <a:srgbClr val="0000FF"/>
                </a:solidFill>
                <a:effectLst/>
                <a:latin typeface="Segoe UI" panose="020B0502040204020203" pitchFamily="34" charset="0"/>
                <a:ea typeface="Calibri" panose="020F0502020204030204" pitchFamily="34" charset="0"/>
                <a:cs typeface="Segoe UI" panose="020B0502040204020203" pitchFamily="34" charset="0"/>
                <a:hlinkClick r:id="rId7"/>
              </a:rPr>
              <a:t>cobraadmin@discoverybenefits.com</a:t>
            </a:r>
            <a:r>
              <a:rPr lang="en-US" sz="1400" dirty="0">
                <a:effectLst/>
                <a:latin typeface="Segoe UI" panose="020B0502040204020203" pitchFamily="34" charset="0"/>
                <a:ea typeface="Calibri" panose="020F0502020204030204" pitchFamily="34" charset="0"/>
                <a:cs typeface="Segoe UI" panose="020B0502040204020203" pitchFamily="34" charset="0"/>
              </a:rPr>
              <a:t> </a:t>
            </a:r>
            <a:endParaRPr lang="en-US" sz="1400" dirty="0">
              <a:latin typeface="Segoe UI" panose="020B0502040204020203" pitchFamily="34" charset="0"/>
              <a:cs typeface="Segoe UI" panose="020B0502040204020203" pitchFamily="34" charset="0"/>
            </a:endParaRPr>
          </a:p>
          <a:p>
            <a:pPr marL="0" indent="0">
              <a:lnSpc>
                <a:spcPct val="120000"/>
              </a:lnSpc>
              <a:spcBef>
                <a:spcPts val="0"/>
              </a:spcBef>
              <a:buNone/>
            </a:pPr>
            <a:r>
              <a:rPr lang="en-US" sz="1400" dirty="0">
                <a:latin typeface="Segoe UI" panose="020B0502040204020203" pitchFamily="34" charset="0"/>
                <a:cs typeface="Segoe UI" panose="020B0502040204020203" pitchFamily="34" charset="0"/>
              </a:rPr>
              <a:t>Escalations: </a:t>
            </a:r>
            <a:r>
              <a:rPr lang="en-US" sz="1400" dirty="0">
                <a:latin typeface="Segoe UI" panose="020B0502040204020203" pitchFamily="34" charset="0"/>
                <a:cs typeface="Segoe UI" panose="020B0502040204020203" pitchFamily="34" charset="0"/>
                <a:hlinkClick r:id="rId8"/>
              </a:rPr>
              <a:t>retireeadministration@icuba.org</a:t>
            </a:r>
            <a:endParaRPr lang="en-US" sz="1400" dirty="0">
              <a:latin typeface="Segoe UI" panose="020B0502040204020203" pitchFamily="34" charset="0"/>
              <a:cs typeface="Segoe UI" panose="020B0502040204020203" pitchFamily="34" charset="0"/>
            </a:endParaRPr>
          </a:p>
          <a:p>
            <a:pPr marL="0" indent="0">
              <a:lnSpc>
                <a:spcPct val="120000"/>
              </a:lnSpc>
              <a:spcBef>
                <a:spcPts val="0"/>
              </a:spcBef>
              <a:buNone/>
            </a:pPr>
            <a:endParaRPr lang="en-US" sz="1400" dirty="0">
              <a:latin typeface="Segoe UI" panose="020B0502040204020203" pitchFamily="34" charset="0"/>
              <a:cs typeface="Segoe UI" panose="020B0502040204020203" pitchFamily="34" charset="0"/>
            </a:endParaRPr>
          </a:p>
          <a:p>
            <a:pPr marL="0" indent="0">
              <a:lnSpc>
                <a:spcPct val="120000"/>
              </a:lnSpc>
              <a:spcBef>
                <a:spcPts val="0"/>
              </a:spcBef>
              <a:buNone/>
            </a:pPr>
            <a:r>
              <a:rPr lang="en-US" sz="1400" dirty="0">
                <a:latin typeface="Segoe UI" panose="020B0502040204020203" pitchFamily="34" charset="0"/>
                <a:cs typeface="Segoe UI" panose="020B0502040204020203" pitchFamily="34" charset="0"/>
              </a:rPr>
              <a:t>		</a:t>
            </a:r>
          </a:p>
          <a:p>
            <a:pPr marL="0" indent="0">
              <a:lnSpc>
                <a:spcPct val="120000"/>
              </a:lnSpc>
              <a:spcBef>
                <a:spcPts val="0"/>
              </a:spcBef>
              <a:buNone/>
            </a:pPr>
            <a:r>
              <a:rPr lang="en-US" sz="1400" b="1" dirty="0">
                <a:latin typeface="Segoe UI" panose="020B0502040204020203" pitchFamily="34" charset="0"/>
                <a:cs typeface="Segoe UI" panose="020B0502040204020203" pitchFamily="34" charset="0"/>
              </a:rPr>
              <a:t>BCBS CARE CONNECTED TEAM</a:t>
            </a:r>
          </a:p>
          <a:p>
            <a:pPr marL="0" indent="0">
              <a:lnSpc>
                <a:spcPct val="120000"/>
              </a:lnSpc>
              <a:spcBef>
                <a:spcPts val="0"/>
              </a:spcBef>
              <a:buNone/>
            </a:pPr>
            <a:r>
              <a:rPr lang="pt-BR" sz="1400" dirty="0">
                <a:latin typeface="Segoe UI" panose="020B0502040204020203" pitchFamily="34" charset="0"/>
                <a:ea typeface="Cambria" panose="02040503050406030204" pitchFamily="18" charset="0"/>
                <a:cs typeface="Segoe UI" panose="020B0502040204020203" pitchFamily="34" charset="0"/>
              </a:rPr>
              <a:t>Customer Service: 1-855-258-9029</a:t>
            </a:r>
          </a:p>
          <a:p>
            <a:pPr marL="0" indent="0">
              <a:lnSpc>
                <a:spcPct val="120000"/>
              </a:lnSpc>
              <a:spcBef>
                <a:spcPts val="0"/>
              </a:spcBef>
              <a:buNone/>
            </a:pPr>
            <a:r>
              <a:rPr lang="pt-BR" sz="1400" dirty="0">
                <a:latin typeface="Segoe UI" panose="020B0502040204020203" pitchFamily="34" charset="0"/>
                <a:ea typeface="Cambria" panose="02040503050406030204" pitchFamily="18" charset="0"/>
                <a:cs typeface="Segoe UI" panose="020B0502040204020203" pitchFamily="34" charset="0"/>
              </a:rPr>
              <a:t>24/7 Essential Advocate: 1-888-521-2583</a:t>
            </a:r>
          </a:p>
          <a:p>
            <a:pPr marL="0" indent="0">
              <a:lnSpc>
                <a:spcPct val="120000"/>
              </a:lnSpc>
              <a:spcBef>
                <a:spcPts val="0"/>
              </a:spcBef>
              <a:buNone/>
            </a:pPr>
            <a:r>
              <a:rPr lang="pt-BR" sz="1400" dirty="0">
                <a:latin typeface="Segoe UI" panose="020B0502040204020203" pitchFamily="34" charset="0"/>
                <a:ea typeface="Cambria" panose="02040503050406030204" pitchFamily="18" charset="0"/>
                <a:cs typeface="Segoe UI" panose="020B0502040204020203" pitchFamily="34" charset="0"/>
              </a:rPr>
              <a:t>Teladoc ($5): 1-800-TELADOC</a:t>
            </a:r>
          </a:p>
          <a:p>
            <a:pPr marL="0" indent="0">
              <a:lnSpc>
                <a:spcPct val="120000"/>
              </a:lnSpc>
              <a:spcBef>
                <a:spcPts val="0"/>
              </a:spcBef>
              <a:buNone/>
            </a:pPr>
            <a:endParaRPr lang="en-US" sz="1400" dirty="0">
              <a:latin typeface="Segoe UI" panose="020B0502040204020203" pitchFamily="34" charset="0"/>
              <a:cs typeface="Segoe UI" panose="020B0502040204020203" pitchFamily="34" charset="0"/>
            </a:endParaRPr>
          </a:p>
          <a:p>
            <a:pPr marL="0" indent="0">
              <a:lnSpc>
                <a:spcPct val="120000"/>
              </a:lnSpc>
              <a:spcBef>
                <a:spcPts val="0"/>
              </a:spcBef>
              <a:buNone/>
            </a:pPr>
            <a:r>
              <a:rPr lang="en-US" sz="1400" b="1" dirty="0">
                <a:latin typeface="Segoe UI" panose="020B0502040204020203" pitchFamily="34" charset="0"/>
                <a:cs typeface="Segoe UI" panose="020B0502040204020203" pitchFamily="34" charset="0"/>
              </a:rPr>
              <a:t>OPTUMRX</a:t>
            </a:r>
          </a:p>
          <a:p>
            <a:pPr marL="0" indent="0">
              <a:lnSpc>
                <a:spcPct val="120000"/>
              </a:lnSpc>
              <a:spcBef>
                <a:spcPts val="0"/>
              </a:spcBef>
              <a:buNone/>
            </a:pPr>
            <a:r>
              <a:rPr lang="en-US" sz="1400" dirty="0">
                <a:latin typeface="Segoe UI" panose="020B0502040204020203" pitchFamily="34" charset="0"/>
                <a:cs typeface="Segoe UI" panose="020B0502040204020203" pitchFamily="34" charset="0"/>
              </a:rPr>
              <a:t>Optum Healthcare Advisor: 1-855-811-2213</a:t>
            </a:r>
          </a:p>
          <a:p>
            <a:pPr marL="0" indent="0">
              <a:lnSpc>
                <a:spcPct val="120000"/>
              </a:lnSpc>
              <a:spcBef>
                <a:spcPts val="0"/>
              </a:spcBef>
              <a:buNone/>
            </a:pPr>
            <a:r>
              <a:rPr lang="en-US" sz="1400" dirty="0">
                <a:latin typeface="Segoe UI" panose="020B0502040204020203" pitchFamily="34" charset="0"/>
                <a:cs typeface="Segoe UI" panose="020B0502040204020203" pitchFamily="34" charset="0"/>
              </a:rPr>
              <a:t>ICUBACares Pharmacist: 1-877-286-3967</a:t>
            </a:r>
          </a:p>
          <a:p>
            <a:pPr marL="0" indent="0">
              <a:lnSpc>
                <a:spcPct val="120000"/>
              </a:lnSpc>
              <a:spcBef>
                <a:spcPts val="0"/>
              </a:spcBef>
              <a:buNone/>
            </a:pPr>
            <a:endParaRPr lang="en-US" sz="1400" dirty="0">
              <a:latin typeface="Segoe UI" panose="020B0502040204020203" pitchFamily="34" charset="0"/>
              <a:cs typeface="Segoe UI" panose="020B0502040204020203" pitchFamily="34" charset="0"/>
            </a:endParaRPr>
          </a:p>
          <a:p>
            <a:pPr marL="0" indent="0">
              <a:lnSpc>
                <a:spcPct val="120000"/>
              </a:lnSpc>
              <a:spcBef>
                <a:spcPts val="0"/>
              </a:spcBef>
              <a:buNone/>
            </a:pPr>
            <a:r>
              <a:rPr lang="en-US" sz="1400" dirty="0">
                <a:latin typeface="Segoe UI" panose="020B0502040204020203" pitchFamily="34" charset="0"/>
                <a:cs typeface="Segoe UI" panose="020B0502040204020203" pitchFamily="34" charset="0"/>
              </a:rPr>
              <a:t>	</a:t>
            </a:r>
          </a:p>
          <a:p>
            <a:pPr marL="0" indent="0">
              <a:lnSpc>
                <a:spcPct val="120000"/>
              </a:lnSpc>
              <a:spcBef>
                <a:spcPts val="0"/>
              </a:spcBef>
              <a:buNone/>
            </a:pPr>
            <a:endParaRPr lang="en-US" sz="1400" b="1" dirty="0">
              <a:latin typeface="Segoe UI" panose="020B0502040204020203" pitchFamily="34" charset="0"/>
              <a:cs typeface="Segoe UI" panose="020B0502040204020203" pitchFamily="34" charset="0"/>
            </a:endParaRPr>
          </a:p>
          <a:p>
            <a:pPr marL="0" indent="0">
              <a:lnSpc>
                <a:spcPct val="120000"/>
              </a:lnSpc>
              <a:spcBef>
                <a:spcPts val="0"/>
              </a:spcBef>
              <a:buNone/>
            </a:pPr>
            <a:endParaRPr lang="en-US" sz="1400" b="1" dirty="0">
              <a:latin typeface="Segoe UI" panose="020B0502040204020203" pitchFamily="34" charset="0"/>
              <a:cs typeface="Segoe UI" panose="020B0502040204020203" pitchFamily="34" charset="0"/>
            </a:endParaRPr>
          </a:p>
          <a:p>
            <a:pPr marL="0" indent="0">
              <a:lnSpc>
                <a:spcPct val="120000"/>
              </a:lnSpc>
              <a:spcBef>
                <a:spcPts val="0"/>
              </a:spcBef>
              <a:buNone/>
            </a:pPr>
            <a:endParaRPr lang="en-US" sz="1400" b="1" dirty="0">
              <a:latin typeface="Segoe UI" panose="020B0502040204020203" pitchFamily="34" charset="0"/>
              <a:cs typeface="Segoe UI" panose="020B0502040204020203" pitchFamily="34" charset="0"/>
            </a:endParaRPr>
          </a:p>
          <a:p>
            <a:pPr marL="0" indent="0">
              <a:lnSpc>
                <a:spcPct val="120000"/>
              </a:lnSpc>
              <a:spcBef>
                <a:spcPts val="0"/>
              </a:spcBef>
              <a:buNone/>
            </a:pPr>
            <a:endParaRPr lang="en-US" sz="1400" b="1" dirty="0">
              <a:latin typeface="Segoe UI" panose="020B0502040204020203" pitchFamily="34" charset="0"/>
              <a:cs typeface="Segoe UI" panose="020B0502040204020203" pitchFamily="34" charset="0"/>
            </a:endParaRPr>
          </a:p>
          <a:p>
            <a:pPr marL="0" indent="0">
              <a:lnSpc>
                <a:spcPct val="120000"/>
              </a:lnSpc>
              <a:spcBef>
                <a:spcPts val="0"/>
              </a:spcBef>
              <a:buNone/>
            </a:pPr>
            <a:endParaRPr lang="en-US" sz="1400" b="1" dirty="0">
              <a:latin typeface="Segoe UI" panose="020B0502040204020203" pitchFamily="34" charset="0"/>
              <a:cs typeface="Segoe UI" panose="020B0502040204020203" pitchFamily="34" charset="0"/>
            </a:endParaRPr>
          </a:p>
          <a:p>
            <a:pPr marL="0" indent="0">
              <a:lnSpc>
                <a:spcPct val="120000"/>
              </a:lnSpc>
              <a:spcBef>
                <a:spcPts val="0"/>
              </a:spcBef>
              <a:buNone/>
            </a:pPr>
            <a:r>
              <a:rPr lang="en-US" sz="1400" b="1" dirty="0">
                <a:latin typeface="Segoe UI" panose="020B0502040204020203" pitchFamily="34" charset="0"/>
                <a:cs typeface="Segoe UI" panose="020B0502040204020203" pitchFamily="34" charset="0"/>
              </a:rPr>
              <a:t>AETNA Mental Health and Substance Abuse</a:t>
            </a:r>
          </a:p>
          <a:p>
            <a:pPr marL="0" indent="0">
              <a:lnSpc>
                <a:spcPct val="120000"/>
              </a:lnSpc>
              <a:spcBef>
                <a:spcPts val="0"/>
              </a:spcBef>
              <a:buNone/>
            </a:pPr>
            <a:r>
              <a:rPr lang="en-US" sz="1400" dirty="0">
                <a:latin typeface="Segoe UI" panose="020B0502040204020203" pitchFamily="34" charset="0"/>
                <a:cs typeface="Segoe UI" panose="020B0502040204020203" pitchFamily="34" charset="0"/>
              </a:rPr>
              <a:t>Customer Service: 1-877-398-5816</a:t>
            </a:r>
          </a:p>
          <a:p>
            <a:pPr marL="0" indent="0">
              <a:lnSpc>
                <a:spcPct val="120000"/>
              </a:lnSpc>
              <a:spcBef>
                <a:spcPts val="0"/>
              </a:spcBef>
              <a:buNone/>
            </a:pPr>
            <a:r>
              <a:rPr lang="en-US" sz="1400" dirty="0">
                <a:latin typeface="Segoe UI" panose="020B0502040204020203" pitchFamily="34" charset="0"/>
                <a:cs typeface="Segoe UI" panose="020B0502040204020203" pitchFamily="34" charset="0"/>
              </a:rPr>
              <a:t>Option 1: Employee Assistance Program</a:t>
            </a:r>
          </a:p>
          <a:p>
            <a:pPr marL="0" indent="0">
              <a:lnSpc>
                <a:spcPct val="120000"/>
              </a:lnSpc>
              <a:spcBef>
                <a:spcPts val="0"/>
              </a:spcBef>
              <a:buNone/>
            </a:pPr>
            <a:r>
              <a:rPr lang="en-US" sz="1400" dirty="0">
                <a:latin typeface="Segoe UI" panose="020B0502040204020203" pitchFamily="34" charset="0"/>
                <a:cs typeface="Segoe UI" panose="020B0502040204020203" pitchFamily="34" charset="0"/>
              </a:rPr>
              <a:t>Option 2: Behavioral Health</a:t>
            </a:r>
          </a:p>
          <a:p>
            <a:pPr marL="0" indent="0">
              <a:lnSpc>
                <a:spcPct val="120000"/>
              </a:lnSpc>
              <a:spcBef>
                <a:spcPts val="0"/>
              </a:spcBef>
              <a:buNone/>
            </a:pPr>
            <a:r>
              <a:rPr lang="en-US" sz="1400" b="1" dirty="0">
                <a:latin typeface="Segoe UI" panose="020B0502040204020203" pitchFamily="34" charset="0"/>
                <a:cs typeface="Segoe UI" panose="020B0502040204020203" pitchFamily="34" charset="0"/>
              </a:rPr>
              <a:t>	</a:t>
            </a:r>
          </a:p>
          <a:p>
            <a:pPr marL="0" indent="0">
              <a:lnSpc>
                <a:spcPct val="120000"/>
              </a:lnSpc>
              <a:spcBef>
                <a:spcPts val="0"/>
              </a:spcBef>
              <a:buNone/>
            </a:pPr>
            <a:r>
              <a:rPr lang="en-US" sz="1400" b="1" dirty="0">
                <a:latin typeface="Segoe UI" panose="020B0502040204020203" pitchFamily="34" charset="0"/>
                <a:cs typeface="Segoe UI" panose="020B0502040204020203" pitchFamily="34" charset="0"/>
              </a:rPr>
              <a:t>DELTA DENTAL</a:t>
            </a:r>
          </a:p>
          <a:p>
            <a:pPr marL="0" indent="0">
              <a:lnSpc>
                <a:spcPct val="120000"/>
              </a:lnSpc>
              <a:spcBef>
                <a:spcPts val="0"/>
              </a:spcBef>
              <a:buNone/>
            </a:pPr>
            <a:r>
              <a:rPr lang="en-US" sz="1400" dirty="0">
                <a:latin typeface="Segoe UI" panose="020B0502040204020203" pitchFamily="34" charset="0"/>
                <a:cs typeface="Segoe UI" panose="020B0502040204020203" pitchFamily="34" charset="0"/>
              </a:rPr>
              <a:t>Customer Service: </a:t>
            </a:r>
            <a:r>
              <a:rPr lang="en-US" sz="1400" dirty="0">
                <a:effectLst/>
                <a:latin typeface="Segoe UI" panose="020B0502040204020203" pitchFamily="34" charset="0"/>
                <a:ea typeface="Calibri" panose="020F0502020204030204" pitchFamily="34" charset="0"/>
              </a:rPr>
              <a:t>800-521-2651    </a:t>
            </a:r>
          </a:p>
          <a:p>
            <a:pPr marL="0" indent="0">
              <a:lnSpc>
                <a:spcPct val="120000"/>
              </a:lnSpc>
              <a:spcBef>
                <a:spcPts val="0"/>
              </a:spcBef>
              <a:buNone/>
            </a:pPr>
            <a:r>
              <a:rPr lang="en-US" sz="1400" dirty="0">
                <a:effectLst/>
                <a:latin typeface="Segoe UI" panose="020B0502040204020203" pitchFamily="34" charset="0"/>
                <a:ea typeface="Calibri" panose="020F0502020204030204" pitchFamily="34" charset="0"/>
              </a:rPr>
              <a:t>Website: </a:t>
            </a:r>
            <a:r>
              <a:rPr lang="en-US" sz="1400" u="sng" dirty="0">
                <a:solidFill>
                  <a:srgbClr val="0563C1"/>
                </a:solidFill>
                <a:effectLst/>
                <a:latin typeface="Segoe UI" panose="020B0502040204020203" pitchFamily="34" charset="0"/>
                <a:ea typeface="Calibri" panose="020F0502020204030204" pitchFamily="34" charset="0"/>
                <a:hlinkClick r:id="rId9"/>
              </a:rPr>
              <a:t>www.deltadentalins.com</a:t>
            </a:r>
            <a:r>
              <a:rPr lang="en-US" sz="1400" dirty="0">
                <a:latin typeface="Segoe UI" panose="020B0502040204020203" pitchFamily="34" charset="0"/>
                <a:cs typeface="Segoe UI" panose="020B0502040204020203" pitchFamily="34" charset="0"/>
              </a:rPr>
              <a:t> </a:t>
            </a:r>
          </a:p>
          <a:p>
            <a:pPr marL="0" indent="0">
              <a:lnSpc>
                <a:spcPct val="120000"/>
              </a:lnSpc>
              <a:spcBef>
                <a:spcPts val="0"/>
              </a:spcBef>
              <a:buNone/>
            </a:pPr>
            <a:endParaRPr lang="en-US" sz="1400" dirty="0">
              <a:latin typeface="Segoe UI" panose="020B0502040204020203" pitchFamily="34" charset="0"/>
              <a:cs typeface="Segoe UI" panose="020B0502040204020203" pitchFamily="34" charset="0"/>
            </a:endParaRPr>
          </a:p>
          <a:p>
            <a:pPr marL="0" indent="0">
              <a:lnSpc>
                <a:spcPct val="120000"/>
              </a:lnSpc>
              <a:spcBef>
                <a:spcPts val="0"/>
              </a:spcBef>
              <a:buNone/>
            </a:pPr>
            <a:endParaRPr lang="en-US" sz="1400" b="1" dirty="0">
              <a:latin typeface="Segoe UI" panose="020B0502040204020203" pitchFamily="34" charset="0"/>
              <a:cs typeface="Segoe UI" panose="020B0502040204020203" pitchFamily="34" charset="0"/>
            </a:endParaRPr>
          </a:p>
          <a:p>
            <a:pPr marL="0" indent="0">
              <a:lnSpc>
                <a:spcPct val="120000"/>
              </a:lnSpc>
              <a:spcBef>
                <a:spcPts val="0"/>
              </a:spcBef>
              <a:buNone/>
            </a:pPr>
            <a:r>
              <a:rPr lang="en-US" sz="1400" b="1" dirty="0">
                <a:latin typeface="Segoe UI" panose="020B0502040204020203" pitchFamily="34" charset="0"/>
                <a:cs typeface="Segoe UI" panose="020B0502040204020203" pitchFamily="34" charset="0"/>
              </a:rPr>
              <a:t>EYEMED</a:t>
            </a:r>
          </a:p>
          <a:p>
            <a:pPr marL="0" indent="0">
              <a:lnSpc>
                <a:spcPct val="120000"/>
              </a:lnSpc>
              <a:spcBef>
                <a:spcPts val="0"/>
              </a:spcBef>
              <a:buNone/>
            </a:pPr>
            <a:r>
              <a:rPr lang="en-US" sz="1400" dirty="0">
                <a:latin typeface="Segoe UI" panose="020B0502040204020203" pitchFamily="34" charset="0"/>
                <a:cs typeface="Segoe UI" panose="020B0502040204020203" pitchFamily="34" charset="0"/>
              </a:rPr>
              <a:t>Customer Service: 1-866-800-5457</a:t>
            </a:r>
          </a:p>
          <a:p>
            <a:pPr marL="0" indent="0">
              <a:lnSpc>
                <a:spcPct val="120000"/>
              </a:lnSpc>
              <a:spcBef>
                <a:spcPts val="0"/>
              </a:spcBef>
              <a:buNone/>
            </a:pPr>
            <a:r>
              <a:rPr lang="en-US" sz="1400" dirty="0">
                <a:latin typeface="Segoe UI" panose="020B0502040204020203" pitchFamily="34" charset="0"/>
                <a:cs typeface="Segoe UI" panose="020B0502040204020203" pitchFamily="34" charset="0"/>
              </a:rPr>
              <a:t>Provider Network: </a:t>
            </a:r>
            <a:r>
              <a:rPr lang="en-US" sz="1400" i="1" u="sng" dirty="0">
                <a:latin typeface="Segoe UI" panose="020B0502040204020203" pitchFamily="34" charset="0"/>
                <a:cs typeface="Segoe UI" panose="020B0502040204020203" pitchFamily="34" charset="0"/>
              </a:rPr>
              <a:t>Insight</a:t>
            </a:r>
          </a:p>
          <a:p>
            <a:pPr marL="0" indent="0">
              <a:lnSpc>
                <a:spcPct val="120000"/>
              </a:lnSpc>
              <a:spcBef>
                <a:spcPts val="0"/>
              </a:spcBef>
              <a:buNone/>
            </a:pPr>
            <a:endParaRPr lang="en-US" sz="1400" dirty="0">
              <a:latin typeface="Segoe UI" panose="020B0502040204020203" pitchFamily="34" charset="0"/>
              <a:cs typeface="Segoe UI" panose="020B0502040204020203" pitchFamily="34" charset="0"/>
            </a:endParaRPr>
          </a:p>
          <a:p>
            <a:pPr marL="0" indent="0">
              <a:lnSpc>
                <a:spcPct val="120000"/>
              </a:lnSpc>
              <a:spcBef>
                <a:spcPts val="0"/>
              </a:spcBef>
              <a:buNone/>
            </a:pPr>
            <a:r>
              <a:rPr lang="en-US" sz="1400" b="1" dirty="0">
                <a:latin typeface="Segoe UI" panose="020B0502040204020203" pitchFamily="34" charset="0"/>
                <a:cs typeface="Segoe UI" panose="020B0502040204020203" pitchFamily="34" charset="0"/>
              </a:rPr>
              <a:t>AMWINS</a:t>
            </a:r>
          </a:p>
          <a:p>
            <a:pPr marL="0" indent="0">
              <a:lnSpc>
                <a:spcPct val="120000"/>
              </a:lnSpc>
              <a:spcBef>
                <a:spcPts val="0"/>
              </a:spcBef>
              <a:buNone/>
            </a:pPr>
            <a:r>
              <a:rPr lang="en-US" sz="1400" dirty="0">
                <a:latin typeface="Segoe UI" panose="020B0502040204020203" pitchFamily="34" charset="0"/>
                <a:cs typeface="Segoe UI" panose="020B0502040204020203" pitchFamily="34" charset="0"/>
              </a:rPr>
              <a:t>1.888.883.3757</a:t>
            </a:r>
          </a:p>
          <a:p>
            <a:pPr marL="0" indent="0">
              <a:lnSpc>
                <a:spcPct val="120000"/>
              </a:lnSpc>
              <a:spcBef>
                <a:spcPts val="0"/>
              </a:spcBef>
              <a:buNone/>
            </a:pPr>
            <a:endParaRPr lang="en-US" sz="1400" dirty="0">
              <a:latin typeface="Segoe UI" panose="020B0502040204020203" pitchFamily="34" charset="0"/>
              <a:cs typeface="Segoe UI" panose="020B0502040204020203" pitchFamily="34" charset="0"/>
            </a:endParaRPr>
          </a:p>
          <a:p>
            <a:pPr marL="0" indent="0">
              <a:lnSpc>
                <a:spcPct val="120000"/>
              </a:lnSpc>
              <a:spcBef>
                <a:spcPts val="0"/>
              </a:spcBef>
              <a:buNone/>
            </a:pPr>
            <a:endParaRPr lang="en-US" sz="1400" dirty="0">
              <a:latin typeface="Segoe UI" panose="020B0502040204020203" pitchFamily="34" charset="0"/>
              <a:cs typeface="Segoe UI" panose="020B0502040204020203" pitchFamily="34" charset="0"/>
            </a:endParaRPr>
          </a:p>
          <a:p>
            <a:pPr marL="0" indent="0">
              <a:lnSpc>
                <a:spcPct val="120000"/>
              </a:lnSpc>
              <a:spcBef>
                <a:spcPts val="0"/>
              </a:spcBef>
              <a:buNone/>
            </a:pPr>
            <a:endParaRPr lang="en-US" sz="1400" dirty="0">
              <a:latin typeface="Segoe UI" panose="020B0502040204020203" pitchFamily="34" charset="0"/>
              <a:cs typeface="Segoe UI" panose="020B0502040204020203" pitchFamily="34" charset="0"/>
            </a:endParaRPr>
          </a:p>
          <a:p>
            <a:pPr marL="0" indent="0">
              <a:lnSpc>
                <a:spcPct val="120000"/>
              </a:lnSpc>
              <a:spcBef>
                <a:spcPts val="0"/>
              </a:spcBef>
              <a:buNone/>
            </a:pPr>
            <a:endParaRPr lang="en-US" sz="1400" dirty="0">
              <a:latin typeface="Segoe UI" panose="020B0502040204020203" pitchFamily="34" charset="0"/>
              <a:cs typeface="Segoe UI" panose="020B0502040204020203" pitchFamily="34" charset="0"/>
            </a:endParaRPr>
          </a:p>
          <a:p>
            <a:pPr marL="0" indent="0">
              <a:lnSpc>
                <a:spcPct val="120000"/>
              </a:lnSpc>
              <a:spcBef>
                <a:spcPts val="0"/>
              </a:spcBef>
              <a:buNone/>
            </a:pPr>
            <a:endParaRPr lang="en-US" sz="1400" dirty="0">
              <a:latin typeface="Segoe UI" panose="020B0502040204020203" pitchFamily="34" charset="0"/>
              <a:cs typeface="Segoe UI" panose="020B0502040204020203" pitchFamily="34" charset="0"/>
            </a:endParaRPr>
          </a:p>
          <a:p>
            <a:pPr marL="0" indent="0">
              <a:lnSpc>
                <a:spcPct val="120000"/>
              </a:lnSpc>
              <a:spcBef>
                <a:spcPts val="0"/>
              </a:spcBef>
              <a:buNone/>
            </a:pPr>
            <a:endParaRPr lang="en-US" sz="1400" dirty="0">
              <a:latin typeface="Segoe UI" panose="020B0502040204020203" pitchFamily="34" charset="0"/>
              <a:cs typeface="Segoe UI" panose="020B0502040204020203" pitchFamily="34" charset="0"/>
            </a:endParaRPr>
          </a:p>
        </p:txBody>
      </p:sp>
      <p:pic>
        <p:nvPicPr>
          <p:cNvPr id="4" name="Audio 3">
            <a:hlinkClick r:id="" action="ppaction://media"/>
            <a:extLst>
              <a:ext uri="{FF2B5EF4-FFF2-40B4-BE49-F238E27FC236}">
                <a16:creationId xmlns:a16="http://schemas.microsoft.com/office/drawing/2014/main" id="{32F3F3AA-169C-44D6-BE9B-1D339F5858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88947198"/>
      </p:ext>
    </p:extLst>
  </p:cSld>
  <p:clrMapOvr>
    <a:masterClrMapping/>
  </p:clrMapOvr>
  <mc:AlternateContent xmlns:mc="http://schemas.openxmlformats.org/markup-compatibility/2006" xmlns:p14="http://schemas.microsoft.com/office/powerpoint/2010/main">
    <mc:Choice Requires="p14">
      <p:transition spd="slow" p14:dur="2000" advTm="33820"/>
    </mc:Choice>
    <mc:Fallback xmlns="">
      <p:transition spd="slow" advTm="33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8BE3F-9070-48FC-8BA1-D14A70DC9ED6}"/>
              </a:ext>
            </a:extLst>
          </p:cNvPr>
          <p:cNvSpPr>
            <a:spLocks noGrp="1"/>
          </p:cNvSpPr>
          <p:nvPr>
            <p:ph type="title"/>
          </p:nvPr>
        </p:nvSpPr>
        <p:spPr>
          <a:xfrm>
            <a:off x="150552" y="333071"/>
            <a:ext cx="4338561" cy="1805553"/>
          </a:xfrm>
        </p:spPr>
        <p:txBody>
          <a:bodyPr>
            <a:normAutofit/>
          </a:bodyPr>
          <a:lstStyle/>
          <a:p>
            <a:pPr algn="r"/>
            <a:r>
              <a:rPr lang="en-US" sz="4000" dirty="0">
                <a:solidFill>
                  <a:schemeClr val="bg1"/>
                </a:solidFill>
                <a:latin typeface="Segoe UI" panose="020B0502040204020203" pitchFamily="34" charset="0"/>
                <a:cs typeface="Segoe UI" panose="020B0502040204020203" pitchFamily="34" charset="0"/>
              </a:rPr>
              <a:t>ICUBA RETIREE DROPBOX</a:t>
            </a:r>
          </a:p>
        </p:txBody>
      </p:sp>
      <p:sp>
        <p:nvSpPr>
          <p:cNvPr id="3" name="Content Placeholder 2">
            <a:extLst>
              <a:ext uri="{FF2B5EF4-FFF2-40B4-BE49-F238E27FC236}">
                <a16:creationId xmlns:a16="http://schemas.microsoft.com/office/drawing/2014/main" id="{82BB7265-D036-419C-9338-4BD9F4D1A809}"/>
              </a:ext>
            </a:extLst>
          </p:cNvPr>
          <p:cNvSpPr>
            <a:spLocks noGrp="1"/>
          </p:cNvSpPr>
          <p:nvPr>
            <p:ph idx="1"/>
          </p:nvPr>
        </p:nvSpPr>
        <p:spPr>
          <a:xfrm>
            <a:off x="1297722" y="2618614"/>
            <a:ext cx="8909533" cy="2941852"/>
          </a:xfrm>
        </p:spPr>
        <p:txBody>
          <a:bodyPr anchor="ctr">
            <a:normAutofit/>
          </a:bodyPr>
          <a:lstStyle/>
          <a:p>
            <a:pPr marL="0" indent="0">
              <a:buNone/>
            </a:pPr>
            <a:r>
              <a:rPr lang="en-US" sz="1800" dirty="0"/>
              <a:t>EARLY RETIREE PLAN INFORMATION</a:t>
            </a:r>
          </a:p>
          <a:p>
            <a:pPr marL="0" indent="0">
              <a:buNone/>
            </a:pPr>
            <a:r>
              <a:rPr lang="en-US" sz="1800" dirty="0">
                <a:hlinkClick r:id="rId4"/>
              </a:rPr>
              <a:t>https://www.dropbox.com/home/Early%20Retiree%20Plan%20Information</a:t>
            </a:r>
            <a:endParaRPr lang="en-US" sz="1800" dirty="0"/>
          </a:p>
          <a:p>
            <a:pPr marL="0" indent="0">
              <a:buNone/>
            </a:pPr>
            <a:endParaRPr lang="en-US" sz="1800" dirty="0"/>
          </a:p>
          <a:p>
            <a:pPr marL="0" indent="0">
              <a:buNone/>
            </a:pPr>
            <a:r>
              <a:rPr lang="en-US" sz="1800" dirty="0"/>
              <a:t>65+RETIREE PLAN INFORMATION</a:t>
            </a:r>
          </a:p>
          <a:p>
            <a:pPr marL="0" indent="0">
              <a:buNone/>
            </a:pPr>
            <a:r>
              <a:rPr lang="en-US" sz="1800" dirty="0">
                <a:hlinkClick r:id="rId5"/>
              </a:rPr>
              <a:t>https://www.dropbox.com/sh/31bozaxxhr88f0m/AADpRk1Q2RQtRXFMqKxy7sYpa?dl=0</a:t>
            </a:r>
            <a:r>
              <a:rPr lang="en-US" sz="1800" dirty="0"/>
              <a:t> </a:t>
            </a:r>
          </a:p>
          <a:p>
            <a:pPr marL="0" indent="0">
              <a:buNone/>
            </a:pPr>
            <a:endParaRPr lang="en-US" sz="1800" dirty="0"/>
          </a:p>
        </p:txBody>
      </p:sp>
      <p:pic>
        <p:nvPicPr>
          <p:cNvPr id="7" name="Picture 6" descr="A picture containing drawing&#10;&#10;Description automatically generated">
            <a:extLst>
              <a:ext uri="{FF2B5EF4-FFF2-40B4-BE49-F238E27FC236}">
                <a16:creationId xmlns:a16="http://schemas.microsoft.com/office/drawing/2014/main" id="{093835B1-44F7-404F-85CE-15056E7B3496}"/>
              </a:ext>
            </a:extLst>
          </p:cNvPr>
          <p:cNvPicPr>
            <a:picLocks noChangeAspect="1"/>
          </p:cNvPicPr>
          <p:nvPr/>
        </p:nvPicPr>
        <p:blipFill rotWithShape="1">
          <a:blip r:embed="rId6">
            <a:extLst>
              <a:ext uri="{28A0092B-C50C-407E-A947-70E740481C1C}">
                <a14:useLocalDpi xmlns:a14="http://schemas.microsoft.com/office/drawing/2010/main" val="0"/>
              </a:ext>
            </a:extLst>
          </a:blip>
          <a:srcRect l="-1" t="-3637" r="1" b="-9861"/>
          <a:stretch/>
        </p:blipFill>
        <p:spPr>
          <a:xfrm>
            <a:off x="8236864" y="241505"/>
            <a:ext cx="2198979" cy="1802531"/>
          </a:xfrm>
          <a:prstGeom prst="rect">
            <a:avLst/>
          </a:prstGeom>
          <a:effectLst>
            <a:softEdge rad="317500"/>
          </a:effectLst>
        </p:spPr>
      </p:pic>
      <p:pic>
        <p:nvPicPr>
          <p:cNvPr id="4" name="Audio 3">
            <a:hlinkClick r:id="" action="ppaction://media"/>
            <a:extLst>
              <a:ext uri="{FF2B5EF4-FFF2-40B4-BE49-F238E27FC236}">
                <a16:creationId xmlns:a16="http://schemas.microsoft.com/office/drawing/2014/main" id="{DFAB101D-FB8A-440B-A874-C764D831E9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6116048"/>
      </p:ext>
    </p:extLst>
  </p:cSld>
  <p:clrMapOvr>
    <a:masterClrMapping/>
  </p:clrMapOvr>
  <mc:AlternateContent xmlns:mc="http://schemas.openxmlformats.org/markup-compatibility/2006" xmlns:p14="http://schemas.microsoft.com/office/powerpoint/2010/main">
    <mc:Choice Requires="p14">
      <p:transition spd="slow" p14:dur="2000" advTm="24417"/>
    </mc:Choice>
    <mc:Fallback xmlns="">
      <p:transition spd="slow" advTm="24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084B4-591A-7048-ACC0-C89E14907AE1}"/>
              </a:ext>
            </a:extLst>
          </p:cNvPr>
          <p:cNvSpPr>
            <a:spLocks noGrp="1"/>
          </p:cNvSpPr>
          <p:nvPr>
            <p:ph type="title"/>
          </p:nvPr>
        </p:nvSpPr>
        <p:spPr>
          <a:xfrm>
            <a:off x="748993" y="265592"/>
            <a:ext cx="10332720" cy="457200"/>
          </a:xfrm>
        </p:spPr>
        <p:txBody>
          <a:bodyPr/>
          <a:lstStyle/>
          <a:p>
            <a:r>
              <a:rPr lang="en-US" sz="3600" dirty="0"/>
              <a:t>Welcome to Delta Dental PPO – </a:t>
            </a:r>
            <a:r>
              <a:rPr lang="en-MX" sz="3600" dirty="0"/>
              <a:t>We've got you</a:t>
            </a:r>
            <a:r>
              <a:rPr lang="en-US" sz="3600" dirty="0"/>
              <a:t> </a:t>
            </a:r>
            <a:r>
              <a:rPr lang="en-MX" sz="3600" dirty="0"/>
              <a:t>covered</a:t>
            </a:r>
            <a:endParaRPr lang="en-US" sz="3600" dirty="0"/>
          </a:p>
        </p:txBody>
      </p:sp>
      <p:sp>
        <p:nvSpPr>
          <p:cNvPr id="3" name="Text Placeholder 2">
            <a:extLst>
              <a:ext uri="{FF2B5EF4-FFF2-40B4-BE49-F238E27FC236}">
                <a16:creationId xmlns:a16="http://schemas.microsoft.com/office/drawing/2014/main" id="{BFD2253E-BC22-434A-9660-CF49EC71EFC5}"/>
              </a:ext>
            </a:extLst>
          </p:cNvPr>
          <p:cNvSpPr>
            <a:spLocks noGrp="1"/>
          </p:cNvSpPr>
          <p:nvPr>
            <p:ph type="body" sz="quarter" idx="13"/>
          </p:nvPr>
        </p:nvSpPr>
        <p:spPr>
          <a:xfrm>
            <a:off x="1151610" y="972226"/>
            <a:ext cx="10333038" cy="274320"/>
          </a:xfrm>
        </p:spPr>
        <p:txBody>
          <a:bodyPr/>
          <a:lstStyle/>
          <a:p>
            <a:r>
              <a:rPr lang="en-US" dirty="0"/>
              <a:t>The Delta Dental Difference®</a:t>
            </a:r>
          </a:p>
        </p:txBody>
      </p:sp>
      <p:grpSp>
        <p:nvGrpSpPr>
          <p:cNvPr id="10" name="Group 9">
            <a:extLst>
              <a:ext uri="{FF2B5EF4-FFF2-40B4-BE49-F238E27FC236}">
                <a16:creationId xmlns:a16="http://schemas.microsoft.com/office/drawing/2014/main" id="{870A7A28-AD4C-5C4D-9C5C-A1B45E753F48}"/>
              </a:ext>
            </a:extLst>
          </p:cNvPr>
          <p:cNvGrpSpPr/>
          <p:nvPr/>
        </p:nvGrpSpPr>
        <p:grpSpPr>
          <a:xfrm>
            <a:off x="3691333" y="3014998"/>
            <a:ext cx="8118976" cy="2720918"/>
            <a:chOff x="2317155" y="2023400"/>
            <a:chExt cx="7634565" cy="2558577"/>
          </a:xfrm>
        </p:grpSpPr>
        <p:sp>
          <p:nvSpPr>
            <p:cNvPr id="4" name="Content Placeholder 22">
              <a:extLst>
                <a:ext uri="{FF2B5EF4-FFF2-40B4-BE49-F238E27FC236}">
                  <a16:creationId xmlns:a16="http://schemas.microsoft.com/office/drawing/2014/main" id="{E93A118A-BC45-6B4E-8492-1D6BF60E7FF1}"/>
                </a:ext>
              </a:extLst>
            </p:cNvPr>
            <p:cNvSpPr txBox="1">
              <a:spLocks/>
            </p:cNvSpPr>
            <p:nvPr/>
          </p:nvSpPr>
          <p:spPr>
            <a:xfrm>
              <a:off x="2317155" y="3933485"/>
              <a:ext cx="2470071" cy="648492"/>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Gotham Boo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Gotham Book"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Gotham Book"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Gotham Book"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Gotham Boo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666666"/>
                  </a:solidFill>
                  <a:effectLst/>
                  <a:uLnTx/>
                  <a:uFillTx/>
                  <a:latin typeface="Calibri"/>
                  <a:ea typeface="+mn-ea"/>
                  <a:cs typeface="Calibri"/>
                </a:rPr>
                <a:t>Delta Dental PPO</a:t>
              </a:r>
              <a:endParaRPr kumimoji="0" lang="en-US" sz="2000" b="0" i="0" u="none" strike="noStrike" kern="1200" cap="none" spc="0" normalizeH="0" baseline="0" noProof="0">
                <a:ln>
                  <a:noFill/>
                </a:ln>
                <a:solidFill>
                  <a:srgbClr val="666666"/>
                </a:solidFill>
                <a:effectLst/>
                <a:uLnTx/>
                <a:uFillTx/>
                <a:latin typeface="Calibri" panose="020F0502020204030204" pitchFamily="34" charset="0"/>
                <a:ea typeface="+mn-ea"/>
                <a:cs typeface="Calibri" panose="020F0502020204030204" pitchFamily="34" charset="0"/>
              </a:endParaRPr>
            </a:p>
          </p:txBody>
        </p:sp>
        <p:sp>
          <p:nvSpPr>
            <p:cNvPr id="5" name="Content Placeholder 22">
              <a:extLst>
                <a:ext uri="{FF2B5EF4-FFF2-40B4-BE49-F238E27FC236}">
                  <a16:creationId xmlns:a16="http://schemas.microsoft.com/office/drawing/2014/main" id="{3FB8FEC1-4B3A-8F4F-AE19-DC1B14ADC840}"/>
                </a:ext>
              </a:extLst>
            </p:cNvPr>
            <p:cNvSpPr txBox="1">
              <a:spLocks/>
            </p:cNvSpPr>
            <p:nvPr/>
          </p:nvSpPr>
          <p:spPr>
            <a:xfrm>
              <a:off x="5066784" y="3909833"/>
              <a:ext cx="2470071" cy="648492"/>
            </a:xfrm>
            <a:prstGeom prst="rect">
              <a:avLst/>
            </a:prstGeom>
          </p:spPr>
          <p:txBody>
            <a:bodyPr lIns="0" tIns="0" rIns="0" bIns="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Gotham Boo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Gotham Book"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Gotham Book"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Gotham Book"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Gotham Boo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666667"/>
                  </a:solidFill>
                  <a:effectLst/>
                  <a:uLnTx/>
                  <a:uFillTx/>
                  <a:latin typeface="Calibri" panose="020F0502020204030204"/>
                  <a:ea typeface="+mn-ea"/>
                  <a:cs typeface="Calibri"/>
                </a:rPr>
                <a:t>Delta Dental Premier®</a:t>
              </a:r>
            </a:p>
          </p:txBody>
        </p:sp>
        <p:pic>
          <p:nvPicPr>
            <p:cNvPr id="6" name="Picture 5">
              <a:extLst>
                <a:ext uri="{FF2B5EF4-FFF2-40B4-BE49-F238E27FC236}">
                  <a16:creationId xmlns:a16="http://schemas.microsoft.com/office/drawing/2014/main" id="{ACFC5532-907B-E542-8839-C26897A455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82915" y="2023400"/>
              <a:ext cx="6583680" cy="1697285"/>
            </a:xfrm>
            <a:prstGeom prst="rect">
              <a:avLst/>
            </a:prstGeom>
          </p:spPr>
        </p:pic>
        <p:sp>
          <p:nvSpPr>
            <p:cNvPr id="7" name="Content Placeholder 22">
              <a:extLst>
                <a:ext uri="{FF2B5EF4-FFF2-40B4-BE49-F238E27FC236}">
                  <a16:creationId xmlns:a16="http://schemas.microsoft.com/office/drawing/2014/main" id="{3AC7DAC2-FD5E-F849-A8FD-D374974CAA26}"/>
                </a:ext>
              </a:extLst>
            </p:cNvPr>
            <p:cNvSpPr txBox="1">
              <a:spLocks/>
            </p:cNvSpPr>
            <p:nvPr/>
          </p:nvSpPr>
          <p:spPr>
            <a:xfrm>
              <a:off x="7481649" y="3914314"/>
              <a:ext cx="2470071" cy="648492"/>
            </a:xfrm>
            <a:prstGeom prst="rect">
              <a:avLst/>
            </a:prstGeom>
          </p:spPr>
          <p:txBody>
            <a:bodyPr lIns="0" tIns="0" rIns="0" bIns="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Gotham Book"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Gotham Book"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Gotham Book"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Gotham Book"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Gotham Book"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666666"/>
                  </a:solidFill>
                  <a:effectLst/>
                  <a:uLnTx/>
                  <a:uFillTx/>
                  <a:latin typeface="Calibri" panose="020F0502020204030204" pitchFamily="34" charset="0"/>
                  <a:ea typeface="+mn-ea"/>
                  <a:cs typeface="Calibri" panose="020F0502020204030204" pitchFamily="34" charset="0"/>
                </a:rPr>
                <a:t>Non–Delta Dental</a:t>
              </a:r>
            </a:p>
          </p:txBody>
        </p:sp>
      </p:grpSp>
      <p:grpSp>
        <p:nvGrpSpPr>
          <p:cNvPr id="9" name="Group 8">
            <a:extLst>
              <a:ext uri="{FF2B5EF4-FFF2-40B4-BE49-F238E27FC236}">
                <a16:creationId xmlns:a16="http://schemas.microsoft.com/office/drawing/2014/main" id="{6A3152CF-71DD-4347-8626-EE69CFA4D13F}"/>
              </a:ext>
            </a:extLst>
          </p:cNvPr>
          <p:cNvGrpSpPr/>
          <p:nvPr/>
        </p:nvGrpSpPr>
        <p:grpSpPr>
          <a:xfrm>
            <a:off x="381692" y="2338752"/>
            <a:ext cx="3309642" cy="4519247"/>
            <a:chOff x="954156" y="3206487"/>
            <a:chExt cx="3398835" cy="3552605"/>
          </a:xfrm>
        </p:grpSpPr>
        <p:pic>
          <p:nvPicPr>
            <p:cNvPr id="11" name="Picture 10">
              <a:extLst>
                <a:ext uri="{FF2B5EF4-FFF2-40B4-BE49-F238E27FC236}">
                  <a16:creationId xmlns:a16="http://schemas.microsoft.com/office/drawing/2014/main" id="{374A1B49-49F3-42D8-BEE1-EA1E573586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4156" y="3206487"/>
              <a:ext cx="3398835" cy="2944798"/>
            </a:xfrm>
            <a:prstGeom prst="rect">
              <a:avLst/>
            </a:prstGeom>
          </p:spPr>
        </p:pic>
        <p:sp>
          <p:nvSpPr>
            <p:cNvPr id="12" name="Rectangle 11">
              <a:extLst>
                <a:ext uri="{FF2B5EF4-FFF2-40B4-BE49-F238E27FC236}">
                  <a16:creationId xmlns:a16="http://schemas.microsoft.com/office/drawing/2014/main" id="{668EF14C-77EF-429B-857A-72C9B1C286CC}"/>
                </a:ext>
              </a:extLst>
            </p:cNvPr>
            <p:cNvSpPr/>
            <p:nvPr/>
          </p:nvSpPr>
          <p:spPr>
            <a:xfrm>
              <a:off x="1210584" y="3429000"/>
              <a:ext cx="2837098" cy="3330092"/>
            </a:xfrm>
            <a:prstGeom prst="rect">
              <a:avLst/>
            </a:prstGeom>
          </p:spPr>
          <p:txBody>
            <a:bodyPr wrap="square" lIns="91440" tIns="45720" rIns="91440" bIns="45720" anchor="t">
              <a:spAutoFit/>
            </a:bodyPr>
            <a:lstStyle/>
            <a:p>
              <a:pPr marL="342900" marR="0" lvl="1" indent="-342900" algn="l" defTabSz="914400" rtl="0" eaLnBrk="1" fontAlgn="auto" latinLnBrk="0" hangingPunct="1">
                <a:lnSpc>
                  <a:spcPct val="110000"/>
                </a:lnSpc>
                <a:spcBef>
                  <a:spcPts val="600"/>
                </a:spcBef>
                <a:spcAft>
                  <a:spcPts val="600"/>
                </a:spcAft>
                <a:buClr>
                  <a:srgbClr val="666667"/>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66667"/>
                  </a:solidFill>
                  <a:effectLst/>
                  <a:uLnTx/>
                  <a:uFillTx/>
                  <a:latin typeface="Calibri" panose="020F0502020204030204"/>
                  <a:ea typeface="ＭＳ Ｐゴシック"/>
                  <a:cs typeface="Calibri Light"/>
                </a:rPr>
                <a:t>Visit a PPO dentist to save the most.</a:t>
              </a:r>
            </a:p>
            <a:p>
              <a:pPr marL="342900" marR="0" lvl="1" indent="-342900" algn="l" defTabSz="914400" rtl="0" eaLnBrk="1" fontAlgn="auto" latinLnBrk="0" hangingPunct="1">
                <a:lnSpc>
                  <a:spcPct val="110000"/>
                </a:lnSpc>
                <a:spcBef>
                  <a:spcPts val="600"/>
                </a:spcBef>
                <a:spcAft>
                  <a:spcPts val="600"/>
                </a:spcAft>
                <a:buClr>
                  <a:srgbClr val="666667"/>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66667"/>
                  </a:solidFill>
                  <a:effectLst/>
                  <a:uLnTx/>
                  <a:uFillTx/>
                  <a:latin typeface="Calibri" panose="020F0502020204030204"/>
                  <a:ea typeface="ＭＳ Ｐゴシック"/>
                  <a:cs typeface="Calibri Light"/>
                </a:rPr>
                <a:t>You can visit any licensed dentist.</a:t>
              </a:r>
              <a:endParaRPr kumimoji="0" lang="en-US" sz="2000" b="0" i="0" u="none" strike="noStrike" kern="1200" cap="none" spc="0" normalizeH="0" baseline="0" noProof="0" dirty="0">
                <a:ln>
                  <a:noFill/>
                </a:ln>
                <a:solidFill>
                  <a:srgbClr val="666667"/>
                </a:solidFill>
                <a:effectLst/>
                <a:uLnTx/>
                <a:uFillTx/>
                <a:latin typeface="Calibri" panose="020F0502020204030204"/>
                <a:ea typeface="ＭＳ Ｐゴシック" charset="-128"/>
                <a:cs typeface="Calibri Light" panose="020F0302020204030204" pitchFamily="34" charset="0"/>
              </a:endParaRPr>
            </a:p>
            <a:p>
              <a:pPr marL="342900" marR="0" lvl="1" indent="-342900" algn="l" defTabSz="914400" rtl="0" eaLnBrk="1" fontAlgn="auto" latinLnBrk="0" hangingPunct="1">
                <a:lnSpc>
                  <a:spcPct val="110000"/>
                </a:lnSpc>
                <a:spcBef>
                  <a:spcPts val="600"/>
                </a:spcBef>
                <a:spcAft>
                  <a:spcPts val="600"/>
                </a:spcAft>
                <a:buClr>
                  <a:srgbClr val="666667"/>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66667"/>
                  </a:solidFill>
                  <a:effectLst/>
                  <a:uLnTx/>
                  <a:uFillTx/>
                  <a:latin typeface="Calibri" panose="020F0502020204030204"/>
                  <a:ea typeface="ＭＳ Ｐゴシック"/>
                  <a:cs typeface="Calibri Light"/>
                </a:rPr>
                <a:t>You won’t be charged more than your expected share of the bill.</a:t>
              </a:r>
            </a:p>
            <a:p>
              <a:pPr marL="342900" marR="0" lvl="1" indent="-342900" algn="l" defTabSz="914400" rtl="0" eaLnBrk="1" fontAlgn="auto" latinLnBrk="0" hangingPunct="1">
                <a:lnSpc>
                  <a:spcPct val="110000"/>
                </a:lnSpc>
                <a:spcBef>
                  <a:spcPts val="600"/>
                </a:spcBef>
                <a:spcAft>
                  <a:spcPts val="600"/>
                </a:spcAft>
                <a:buClr>
                  <a:srgbClr val="666667"/>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73D82"/>
                </a:solidFill>
                <a:effectLst/>
                <a:uLnTx/>
                <a:uFillTx/>
                <a:latin typeface="Calibri" panose="020F0502020204030204"/>
                <a:ea typeface="ＭＳ Ｐゴシック" charset="-128"/>
                <a:cs typeface="Calibri Light" panose="020F0302020204030204" pitchFamily="34" charset="0"/>
              </a:endParaRPr>
            </a:p>
            <a:p>
              <a:pPr marL="342900" marR="0" lvl="1" indent="-342900" algn="l" defTabSz="914400" rtl="0" eaLnBrk="1" fontAlgn="auto" latinLnBrk="0" hangingPunct="1">
                <a:lnSpc>
                  <a:spcPct val="110000"/>
                </a:lnSpc>
                <a:spcBef>
                  <a:spcPts val="600"/>
                </a:spcBef>
                <a:spcAft>
                  <a:spcPts val="600"/>
                </a:spcAft>
                <a:buClr>
                  <a:srgbClr val="666667"/>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73D82"/>
                </a:solidFill>
                <a:effectLst/>
                <a:uLnTx/>
                <a:uFillTx/>
                <a:latin typeface="Calibri" panose="020F0502020204030204"/>
                <a:ea typeface="ＭＳ Ｐゴシック" charset="-128"/>
                <a:cs typeface="Calibri Light" panose="020F0302020204030204" pitchFamily="34" charset="0"/>
              </a:endParaRPr>
            </a:p>
          </p:txBody>
        </p:sp>
      </p:grpSp>
    </p:spTree>
    <p:extLst>
      <p:ext uri="{BB962C8B-B14F-4D97-AF65-F5344CB8AC3E}">
        <p14:creationId xmlns:p14="http://schemas.microsoft.com/office/powerpoint/2010/main" val="4187913524"/>
      </p:ext>
    </p:extLst>
  </p:cSld>
  <p:clrMapOvr>
    <a:masterClrMapping/>
  </p:clrMapOvr>
  <mc:AlternateContent xmlns:mc="http://schemas.openxmlformats.org/markup-compatibility/2006" xmlns:p14="http://schemas.microsoft.com/office/powerpoint/2010/main">
    <mc:Choice Requires="p14">
      <p:transition spd="slow" p14:dur="2000" advTm="76101"/>
    </mc:Choice>
    <mc:Fallback xmlns="">
      <p:transition spd="slow" advTm="7610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04152-3F52-4021-8125-CD874CA875DD}"/>
              </a:ext>
            </a:extLst>
          </p:cNvPr>
          <p:cNvSpPr>
            <a:spLocks noGrp="1"/>
          </p:cNvSpPr>
          <p:nvPr>
            <p:ph type="title"/>
          </p:nvPr>
        </p:nvSpPr>
        <p:spPr>
          <a:xfrm>
            <a:off x="1075267" y="4668837"/>
            <a:ext cx="10515600" cy="1325563"/>
          </a:xfrm>
        </p:spPr>
        <p:txBody>
          <a:bodyPr>
            <a:normAutofit fontScale="90000"/>
          </a:bodyPr>
          <a:lstStyle/>
          <a:p>
            <a:pPr algn="ctr"/>
            <a:r>
              <a:rPr lang="en-US" dirty="0">
                <a:latin typeface="Segoe UI" panose="020B0502040204020203" pitchFamily="34" charset="0"/>
                <a:cs typeface="Segoe UI" panose="020B0502040204020203" pitchFamily="34" charset="0"/>
              </a:rPr>
              <a:t>THANK YOU, AND HAPPY RETIREMENT!</a:t>
            </a:r>
            <a:br>
              <a:rPr lang="en-US" dirty="0">
                <a:latin typeface="Segoe UI" panose="020B0502040204020203" pitchFamily="34" charset="0"/>
                <a:cs typeface="Segoe UI" panose="020B0502040204020203" pitchFamily="34" charset="0"/>
              </a:rPr>
            </a:br>
            <a:br>
              <a:rPr lang="en-US" dirty="0">
                <a:latin typeface="Segoe UI" panose="020B0502040204020203" pitchFamily="34" charset="0"/>
                <a:cs typeface="Segoe UI" panose="020B0502040204020203" pitchFamily="34" charset="0"/>
              </a:rPr>
            </a:br>
            <a:r>
              <a:rPr lang="en-US" sz="1800" i="1" dirty="0">
                <a:latin typeface="Segoe UI" panose="020B0502040204020203" pitchFamily="34" charset="0"/>
                <a:cs typeface="Segoe UI" panose="020B0502040204020203" pitchFamily="34" charset="0"/>
              </a:rPr>
              <a:t>Additional Plan information can be found in the ICUBA Retiree Dropbox</a:t>
            </a:r>
          </a:p>
        </p:txBody>
      </p:sp>
      <p:pic>
        <p:nvPicPr>
          <p:cNvPr id="5" name="Picture 4">
            <a:extLst>
              <a:ext uri="{FF2B5EF4-FFF2-40B4-BE49-F238E27FC236}">
                <a16:creationId xmlns:a16="http://schemas.microsoft.com/office/drawing/2014/main" id="{5023CD2B-47F9-4023-A163-5CB940CA0432}"/>
              </a:ext>
            </a:extLst>
          </p:cNvPr>
          <p:cNvPicPr>
            <a:picLocks noChangeAspect="1"/>
          </p:cNvPicPr>
          <p:nvPr/>
        </p:nvPicPr>
        <p:blipFill rotWithShape="1">
          <a:blip r:embed="rId4">
            <a:extLst>
              <a:ext uri="{28A0092B-C50C-407E-A947-70E740481C1C}">
                <a14:useLocalDpi xmlns:a14="http://schemas.microsoft.com/office/drawing/2010/main" val="0"/>
              </a:ext>
            </a:extLst>
          </a:blip>
          <a:srcRect t="10875" b="12225"/>
          <a:stretch/>
        </p:blipFill>
        <p:spPr>
          <a:xfrm>
            <a:off x="3107299" y="897467"/>
            <a:ext cx="5977402" cy="3321052"/>
          </a:xfrm>
          <a:prstGeom prst="rect">
            <a:avLst/>
          </a:prstGeom>
        </p:spPr>
      </p:pic>
      <p:pic>
        <p:nvPicPr>
          <p:cNvPr id="4" name="Audio 3">
            <a:hlinkClick r:id="" action="ppaction://media"/>
            <a:extLst>
              <a:ext uri="{FF2B5EF4-FFF2-40B4-BE49-F238E27FC236}">
                <a16:creationId xmlns:a16="http://schemas.microsoft.com/office/drawing/2014/main" id="{58B8ED86-76FB-4C5C-B560-88D10E4DE8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41773827"/>
      </p:ext>
    </p:extLst>
  </p:cSld>
  <p:clrMapOvr>
    <a:masterClrMapping/>
  </p:clrMapOvr>
  <mc:AlternateContent xmlns:mc="http://schemas.openxmlformats.org/markup-compatibility/2006" xmlns:p14="http://schemas.microsoft.com/office/powerpoint/2010/main">
    <mc:Choice Requires="p14">
      <p:transition spd="slow" p14:dur="2000" advTm="15596"/>
    </mc:Choice>
    <mc:Fallback xmlns="">
      <p:transition spd="slow" advTm="15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16C315-0301-4A95-9CE0-BD51C4459AE6}"/>
              </a:ext>
            </a:extLst>
          </p:cNvPr>
          <p:cNvSpPr/>
          <p:nvPr/>
        </p:nvSpPr>
        <p:spPr>
          <a:xfrm>
            <a:off x="9844088" y="6257925"/>
            <a:ext cx="2243137" cy="465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3068E9-59C7-9D4A-B2D5-D8624EFF16A4}"/>
              </a:ext>
            </a:extLst>
          </p:cNvPr>
          <p:cNvSpPr>
            <a:spLocks noGrp="1"/>
          </p:cNvSpPr>
          <p:nvPr>
            <p:ph type="title"/>
          </p:nvPr>
        </p:nvSpPr>
        <p:spPr>
          <a:xfrm>
            <a:off x="914400" y="213816"/>
            <a:ext cx="10332720" cy="457200"/>
          </a:xfrm>
        </p:spPr>
        <p:txBody>
          <a:bodyPr/>
          <a:lstStyle/>
          <a:p>
            <a:pPr marL="7938" indent="-7938"/>
            <a:r>
              <a:rPr lang="en-US" dirty="0"/>
              <a:t>Your PPO coverage</a:t>
            </a:r>
          </a:p>
        </p:txBody>
      </p:sp>
      <p:sp>
        <p:nvSpPr>
          <p:cNvPr id="3" name="Text Placeholder 2">
            <a:extLst>
              <a:ext uri="{FF2B5EF4-FFF2-40B4-BE49-F238E27FC236}">
                <a16:creationId xmlns:a16="http://schemas.microsoft.com/office/drawing/2014/main" id="{1AA75B35-C566-9442-8AA9-175D9DD792B5}"/>
              </a:ext>
            </a:extLst>
          </p:cNvPr>
          <p:cNvSpPr>
            <a:spLocks noGrp="1"/>
          </p:cNvSpPr>
          <p:nvPr>
            <p:ph type="body" sz="quarter" idx="13"/>
          </p:nvPr>
        </p:nvSpPr>
        <p:spPr>
          <a:xfrm>
            <a:off x="914400" y="899617"/>
            <a:ext cx="10116273" cy="324059"/>
          </a:xfrm>
        </p:spPr>
        <p:txBody>
          <a:bodyPr/>
          <a:lstStyle/>
          <a:p>
            <a:r>
              <a:rPr lang="en-US"/>
              <a:t>BASE PLAN</a:t>
            </a:r>
            <a:endParaRPr lang="en-US" dirty="0"/>
          </a:p>
        </p:txBody>
      </p:sp>
      <p:pic>
        <p:nvPicPr>
          <p:cNvPr id="8" name="Picture 7">
            <a:extLst>
              <a:ext uri="{FF2B5EF4-FFF2-40B4-BE49-F238E27FC236}">
                <a16:creationId xmlns:a16="http://schemas.microsoft.com/office/drawing/2014/main" id="{8308786B-6D20-4833-A13C-EB01F750F489}"/>
              </a:ext>
            </a:extLst>
          </p:cNvPr>
          <p:cNvPicPr>
            <a:picLocks noChangeAspect="1"/>
          </p:cNvPicPr>
          <p:nvPr/>
        </p:nvPicPr>
        <p:blipFill rotWithShape="1">
          <a:blip r:embed="rId3"/>
          <a:srcRect t="9023"/>
          <a:stretch/>
        </p:blipFill>
        <p:spPr>
          <a:xfrm>
            <a:off x="442295" y="1327765"/>
            <a:ext cx="5023085" cy="5396044"/>
          </a:xfrm>
          <a:prstGeom prst="rect">
            <a:avLst/>
          </a:prstGeom>
        </p:spPr>
      </p:pic>
      <p:pic>
        <p:nvPicPr>
          <p:cNvPr id="6" name="Picture 2">
            <a:extLst>
              <a:ext uri="{FF2B5EF4-FFF2-40B4-BE49-F238E27FC236}">
                <a16:creationId xmlns:a16="http://schemas.microsoft.com/office/drawing/2014/main" id="{56170AE5-346A-41BC-8827-020AE42B9B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4" t="11272"/>
          <a:stretch/>
        </p:blipFill>
        <p:spPr bwMode="auto">
          <a:xfrm>
            <a:off x="6377836" y="1327765"/>
            <a:ext cx="5371869" cy="5396044"/>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B744A851-87DB-4197-AA98-40EED33B49A3}"/>
              </a:ext>
            </a:extLst>
          </p:cNvPr>
          <p:cNvSpPr txBox="1">
            <a:spLocks/>
          </p:cNvSpPr>
          <p:nvPr/>
        </p:nvSpPr>
        <p:spPr>
          <a:xfrm>
            <a:off x="6712226" y="899616"/>
            <a:ext cx="2961861" cy="324059"/>
          </a:xfrm>
          <a:prstGeom prst="rect">
            <a:avLst/>
          </a:prstGeom>
        </p:spPr>
        <p:txBody>
          <a:bodyPr vert="horz" wrap="square"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2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BUY-UP PLAN</a:t>
            </a:r>
            <a:endParaRPr lang="en-US" dirty="0"/>
          </a:p>
        </p:txBody>
      </p:sp>
    </p:spTree>
    <p:extLst>
      <p:ext uri="{BB962C8B-B14F-4D97-AF65-F5344CB8AC3E}">
        <p14:creationId xmlns:p14="http://schemas.microsoft.com/office/powerpoint/2010/main" val="2580777957"/>
      </p:ext>
    </p:extLst>
  </p:cSld>
  <p:clrMapOvr>
    <a:masterClrMapping/>
  </p:clrMapOvr>
  <mc:AlternateContent xmlns:mc="http://schemas.openxmlformats.org/markup-compatibility/2006" xmlns:p14="http://schemas.microsoft.com/office/powerpoint/2010/main">
    <mc:Choice Requires="p14">
      <p:transition spd="slow" p14:dur="2000" advTm="43500"/>
    </mc:Choice>
    <mc:Fallback xmlns="">
      <p:transition spd="slow" advTm="435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2C92AE-B46D-BD41-85D9-4B6D1FADD78F}"/>
              </a:ext>
            </a:extLst>
          </p:cNvPr>
          <p:cNvSpPr>
            <a:spLocks noGrp="1"/>
          </p:cNvSpPr>
          <p:nvPr>
            <p:ph type="ctrTitle"/>
          </p:nvPr>
        </p:nvSpPr>
        <p:spPr/>
        <p:txBody>
          <a:bodyPr>
            <a:normAutofit fontScale="90000"/>
          </a:bodyPr>
          <a:lstStyle/>
          <a:p>
            <a:endParaRPr lang="en-MX"/>
          </a:p>
        </p:txBody>
      </p:sp>
      <p:pic>
        <p:nvPicPr>
          <p:cNvPr id="7" name="Picture 6" descr="A person sitting at a table using a computer&#10;&#10;Description automatically generated">
            <a:extLst>
              <a:ext uri="{FF2B5EF4-FFF2-40B4-BE49-F238E27FC236}">
                <a16:creationId xmlns:a16="http://schemas.microsoft.com/office/drawing/2014/main" id="{ECAEAA87-54FC-8D4D-B962-6839B29E43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A close up of a logo&#10;&#10;Description automatically generated">
            <a:extLst>
              <a:ext uri="{FF2B5EF4-FFF2-40B4-BE49-F238E27FC236}">
                <a16:creationId xmlns:a16="http://schemas.microsoft.com/office/drawing/2014/main" id="{8ED02B6E-C811-8D4A-AC7E-E278F3D9EBA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9196" r="-9196" b="71121"/>
          <a:stretch/>
        </p:blipFill>
        <p:spPr>
          <a:xfrm rot="10800000">
            <a:off x="-1234794" y="4693920"/>
            <a:ext cx="13426794" cy="2178594"/>
          </a:xfrm>
          <a:prstGeom prst="rect">
            <a:avLst/>
          </a:prstGeom>
        </p:spPr>
      </p:pic>
      <p:sp>
        <p:nvSpPr>
          <p:cNvPr id="9" name="Title 1">
            <a:extLst>
              <a:ext uri="{FF2B5EF4-FFF2-40B4-BE49-F238E27FC236}">
                <a16:creationId xmlns:a16="http://schemas.microsoft.com/office/drawing/2014/main" id="{8DFEF615-DE3C-944B-8E20-89D85E6C640E}"/>
              </a:ext>
            </a:extLst>
          </p:cNvPr>
          <p:cNvSpPr txBox="1">
            <a:spLocks/>
          </p:cNvSpPr>
          <p:nvPr/>
        </p:nvSpPr>
        <p:spPr>
          <a:xfrm>
            <a:off x="453682" y="5811809"/>
            <a:ext cx="9210821" cy="637976"/>
          </a:xfrm>
          <a:prstGeom prst="rect">
            <a:avLst/>
          </a:prstGeom>
        </p:spPr>
        <p:txBody>
          <a:bodyPr lIns="0" tIns="0" rIns="0" bIns="0" anchor="t" anchorCtr="0"/>
          <a:lstStyle>
            <a:lvl1pPr algn="l" defTabSz="914400" rtl="0" eaLnBrk="1" latinLnBrk="0" hangingPunct="1">
              <a:lnSpc>
                <a:spcPct val="90000"/>
              </a:lnSpc>
              <a:spcBef>
                <a:spcPct val="0"/>
              </a:spcBef>
              <a:buNone/>
              <a:defRPr sz="55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a:ea typeface="ＭＳ Ｐゴシック" charset="-128"/>
                <a:cs typeface="+mj-cs"/>
              </a:rPr>
              <a:t>DeltaCare</a:t>
            </a:r>
            <a:r>
              <a:rPr kumimoji="0" lang="en-MX" sz="4400" b="0" i="0" u="none" strike="noStrike" kern="1200" cap="none" spc="0" normalizeH="0" baseline="0" noProof="0" dirty="0">
                <a:ln>
                  <a:noFill/>
                </a:ln>
                <a:solidFill>
                  <a:prstClr val="white"/>
                </a:solidFill>
                <a:effectLst/>
                <a:uLnTx/>
                <a:uFillTx/>
                <a:latin typeface="Calibri Light" panose="020F0302020204030204"/>
                <a:ea typeface="+mj-ea"/>
                <a:cs typeface="+mj-cs"/>
              </a:rPr>
              <a:t>®</a:t>
            </a:r>
            <a:r>
              <a:rPr kumimoji="0" lang="en-US" sz="4400" b="0" i="0" u="none" strike="noStrike" kern="1200" cap="none" spc="0" normalizeH="0" baseline="0" noProof="0" dirty="0">
                <a:ln>
                  <a:noFill/>
                </a:ln>
                <a:solidFill>
                  <a:prstClr val="white"/>
                </a:solidFill>
                <a:effectLst/>
                <a:uLnTx/>
                <a:uFillTx/>
                <a:latin typeface="Calibri Light" panose="020F0302020204030204"/>
                <a:ea typeface="ＭＳ Ｐゴシック" charset="-128"/>
                <a:cs typeface="+mj-cs"/>
              </a:rPr>
              <a:t> USA DHMO</a:t>
            </a:r>
            <a:endPar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822026226"/>
      </p:ext>
    </p:extLst>
  </p:cSld>
  <p:clrMapOvr>
    <a:masterClrMapping/>
  </p:clrMapOvr>
  <mc:AlternateContent xmlns:mc="http://schemas.openxmlformats.org/markup-compatibility/2006" xmlns:p14="http://schemas.microsoft.com/office/powerpoint/2010/main">
    <mc:Choice Requires="p14">
      <p:transition spd="slow" p14:dur="2000" advTm="7115"/>
    </mc:Choice>
    <mc:Fallback xmlns="">
      <p:transition spd="slow" advTm="711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99E2D-DE5A-A042-8362-8662EEEA0192}"/>
              </a:ext>
            </a:extLst>
          </p:cNvPr>
          <p:cNvSpPr>
            <a:spLocks noGrp="1"/>
          </p:cNvSpPr>
          <p:nvPr>
            <p:ph type="title"/>
          </p:nvPr>
        </p:nvSpPr>
        <p:spPr/>
        <p:txBody>
          <a:bodyPr/>
          <a:lstStyle/>
          <a:p>
            <a:r>
              <a:rPr lang="en-US" sz="4400" dirty="0"/>
              <a:t>Coverage beyond Florida</a:t>
            </a:r>
          </a:p>
        </p:txBody>
      </p:sp>
      <p:sp>
        <p:nvSpPr>
          <p:cNvPr id="5" name="Text Placeholder 4">
            <a:extLst>
              <a:ext uri="{FF2B5EF4-FFF2-40B4-BE49-F238E27FC236}">
                <a16:creationId xmlns:a16="http://schemas.microsoft.com/office/drawing/2014/main" id="{DEA42350-1432-0C47-9C2A-EBA1C9DA5E3C}"/>
              </a:ext>
            </a:extLst>
          </p:cNvPr>
          <p:cNvSpPr>
            <a:spLocks noGrp="1"/>
          </p:cNvSpPr>
          <p:nvPr>
            <p:ph type="body" sz="quarter" idx="10"/>
          </p:nvPr>
        </p:nvSpPr>
        <p:spPr>
          <a:xfrm>
            <a:off x="969820" y="914400"/>
            <a:ext cx="10332720" cy="274320"/>
          </a:xfrm>
        </p:spPr>
        <p:txBody>
          <a:bodyPr/>
          <a:lstStyle/>
          <a:p>
            <a:r>
              <a:rPr lang="en-US" dirty="0"/>
              <a:t>DeltaCare USA DHMO: Coverage across the Unites States (limitations apply)*</a:t>
            </a:r>
          </a:p>
          <a:p>
            <a:endParaRPr lang="en-MX" dirty="0"/>
          </a:p>
        </p:txBody>
      </p:sp>
      <p:sp>
        <p:nvSpPr>
          <p:cNvPr id="9" name="Content Placeholder 2">
            <a:extLst>
              <a:ext uri="{FF2B5EF4-FFF2-40B4-BE49-F238E27FC236}">
                <a16:creationId xmlns:a16="http://schemas.microsoft.com/office/drawing/2014/main" id="{7347EC99-A610-4F39-94A5-09A847387AE9}"/>
              </a:ext>
            </a:extLst>
          </p:cNvPr>
          <p:cNvSpPr txBox="1">
            <a:spLocks/>
          </p:cNvSpPr>
          <p:nvPr/>
        </p:nvSpPr>
        <p:spPr>
          <a:xfrm>
            <a:off x="512064" y="2531888"/>
            <a:ext cx="8430768" cy="3987784"/>
          </a:xfrm>
          <a:prstGeom prst="rect">
            <a:avLst/>
          </a:prstGeom>
        </p:spPr>
        <p:txBody>
          <a:bodyPr numCol="3">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Alabama</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Arizona</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Arkansas</a:t>
            </a:r>
            <a:endParaRPr kumimoji="0" lang="en-US" sz="2200" b="0" i="1" u="none" strike="noStrike" kern="1200" cap="none" spc="0" normalizeH="0" baseline="0" noProof="0" dirty="0">
              <a:ln>
                <a:noFill/>
              </a:ln>
              <a:solidFill>
                <a:srgbClr val="666667"/>
              </a:solidFill>
              <a:effectLst/>
              <a:uLnTx/>
              <a:uFillTx/>
              <a:latin typeface="Calibri" panose="020F0502020204030204"/>
              <a:ea typeface="+mn-ea"/>
              <a:cs typeface="+mn-cs"/>
            </a:endParaRP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California</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Colorado</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Delaware</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Florida</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Georgia</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Illinois</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Indiana</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Kansas</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Maryland</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Michigan</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Mississippi</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Missouri</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Nevada</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New Jersey</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New York</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North Carolina</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Ohio</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Oregon</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Pennsylvania</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South Carolina</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Tennessee</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Texas</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Virginia</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Washington DC</a:t>
            </a: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666667"/>
                </a:solidFill>
                <a:effectLst/>
                <a:uLnTx/>
                <a:uFillTx/>
                <a:latin typeface="Calibri" panose="020F0502020204030204"/>
                <a:ea typeface="+mn-ea"/>
                <a:cs typeface="+mn-cs"/>
              </a:rPr>
              <a:t>Wisconsin</a:t>
            </a:r>
          </a:p>
          <a:p>
            <a:pPr marL="288000" marR="0" lvl="0" indent="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None/>
              <a:tabLst/>
              <a:defRPr/>
            </a:pPr>
            <a:endParaRPr kumimoji="0" lang="en-US" sz="1800" b="1" i="0" u="none" strike="noStrike" kern="1200" cap="none" spc="0" normalizeH="0" baseline="0" noProof="0" dirty="0">
              <a:ln>
                <a:noFill/>
              </a:ln>
              <a:solidFill>
                <a:srgbClr val="666667"/>
              </a:solidFill>
              <a:effectLst/>
              <a:uLnTx/>
              <a:uFillTx/>
              <a:latin typeface="Calibri" panose="020F0502020204030204"/>
              <a:ea typeface="+mn-ea"/>
              <a:cs typeface="+mn-cs"/>
            </a:endParaRPr>
          </a:p>
          <a:p>
            <a:pPr marL="288000" marR="0" lvl="0" indent="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None/>
              <a:tabLst/>
              <a:defRPr/>
            </a:pPr>
            <a:r>
              <a:rPr kumimoji="0" lang="en-US" sz="1800" b="1" i="0" u="none" strike="noStrike" kern="1200" cap="none" spc="0" normalizeH="0" baseline="0" noProof="0" dirty="0">
                <a:ln>
                  <a:noFill/>
                </a:ln>
                <a:solidFill>
                  <a:srgbClr val="666667"/>
                </a:solidFill>
                <a:effectLst/>
                <a:uLnTx/>
                <a:uFillTx/>
                <a:latin typeface="Calibri" panose="020F0502020204030204"/>
                <a:ea typeface="+mn-ea"/>
                <a:cs typeface="+mn-cs"/>
              </a:rPr>
              <a:t>*The Delta DHMO is only available in approved states!</a:t>
            </a:r>
            <a:endParaRPr kumimoji="0" lang="en-US" sz="1800" b="0" i="0" u="none" strike="noStrike" kern="1200" cap="none" spc="0" normalizeH="0" baseline="0" noProof="0" dirty="0">
              <a:ln>
                <a:noFill/>
              </a:ln>
              <a:solidFill>
                <a:srgbClr val="666667"/>
              </a:solidFill>
              <a:effectLst/>
              <a:uLnTx/>
              <a:uFillTx/>
              <a:latin typeface="Calibri" panose="020F0502020204030204"/>
              <a:ea typeface="+mn-ea"/>
              <a:cs typeface="+mn-cs"/>
            </a:endParaRP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666667"/>
              </a:solidFill>
              <a:effectLst/>
              <a:uLnTx/>
              <a:uFillTx/>
              <a:latin typeface="Calibri" panose="020F0502020204030204"/>
              <a:ea typeface="+mn-ea"/>
              <a:cs typeface="+mn-cs"/>
            </a:endParaRPr>
          </a:p>
          <a:p>
            <a:pPr marL="630000" marR="0" lvl="0" indent="-342000" algn="l" defTabSz="914400" rtl="0" eaLnBrk="1" fontAlgn="auto" latinLnBrk="0" hangingPunct="1">
              <a:lnSpc>
                <a:spcPct val="100000"/>
              </a:lnSpc>
              <a:spcBef>
                <a:spcPts val="100"/>
              </a:spcBef>
              <a:spcAft>
                <a:spcPts val="100"/>
              </a:spcAft>
              <a:buClr>
                <a:srgbClr val="666667"/>
              </a:buClr>
              <a:buSzTx/>
              <a:buFont typeface="Arial" panose="020B0604020202020204" pitchFamily="34" charset="0"/>
              <a:buChar char="•"/>
              <a:tabLst/>
              <a:defRPr/>
            </a:pPr>
            <a:endParaRPr kumimoji="0" lang="en-US" sz="1800" b="1" i="0" u="none" strike="noStrike" kern="1200" cap="none" spc="0" normalizeH="0" baseline="0" noProof="0" dirty="0">
              <a:ln>
                <a:noFill/>
              </a:ln>
              <a:solidFill>
                <a:srgbClr val="666667"/>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07E1E3F1-F686-466B-8CA9-614EDDBEB1E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456" r="39798"/>
          <a:stretch/>
        </p:blipFill>
        <p:spPr>
          <a:xfrm>
            <a:off x="8802475" y="1458468"/>
            <a:ext cx="3613553" cy="5049774"/>
          </a:xfrm>
          <a:prstGeom prst="rect">
            <a:avLst/>
          </a:prstGeom>
        </p:spPr>
      </p:pic>
      <p:sp>
        <p:nvSpPr>
          <p:cNvPr id="8" name="TextBox 7">
            <a:extLst>
              <a:ext uri="{FF2B5EF4-FFF2-40B4-BE49-F238E27FC236}">
                <a16:creationId xmlns:a16="http://schemas.microsoft.com/office/drawing/2014/main" id="{4E156B4C-DD4A-4986-8678-BCC8AC5201AA}"/>
              </a:ext>
            </a:extLst>
          </p:cNvPr>
          <p:cNvSpPr txBox="1"/>
          <p:nvPr/>
        </p:nvSpPr>
        <p:spPr>
          <a:xfrm>
            <a:off x="788596" y="2089404"/>
            <a:ext cx="610819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
                <a:prstClr val="white">
                  <a:lumMod val="95000"/>
                </a:prstClr>
              </a:buClr>
              <a:buSzTx/>
              <a:buFont typeface="Arial" panose="020B0604020202020204" pitchFamily="34" charset="0"/>
              <a:buNone/>
              <a:tabLst/>
              <a:defRPr/>
            </a:pPr>
            <a:r>
              <a:rPr kumimoji="0" lang="en-US" sz="2200" b="0" i="0" u="none" strike="noStrike" kern="1200" cap="none" spc="0" normalizeH="0" baseline="0" noProof="0" dirty="0">
                <a:ln>
                  <a:noFill/>
                </a:ln>
                <a:solidFill>
                  <a:srgbClr val="43B02A"/>
                </a:solidFill>
                <a:effectLst/>
                <a:uLnTx/>
                <a:uFillTx/>
                <a:latin typeface="Calibri" panose="020F0502020204030204"/>
                <a:ea typeface="+mn-ea"/>
                <a:cs typeface="+mn-cs"/>
              </a:rPr>
              <a:t>The DHMO is available in the following states:</a:t>
            </a:r>
          </a:p>
        </p:txBody>
      </p:sp>
    </p:spTree>
    <p:extLst>
      <p:ext uri="{BB962C8B-B14F-4D97-AF65-F5344CB8AC3E}">
        <p14:creationId xmlns:p14="http://schemas.microsoft.com/office/powerpoint/2010/main" val="2577440715"/>
      </p:ext>
    </p:extLst>
  </p:cSld>
  <p:clrMapOvr>
    <a:masterClrMapping/>
  </p:clrMapOvr>
  <mc:AlternateContent xmlns:mc="http://schemas.openxmlformats.org/markup-compatibility/2006" xmlns:p14="http://schemas.microsoft.com/office/powerpoint/2010/main">
    <mc:Choice Requires="p14">
      <p:transition spd="slow" p14:dur="2000" advTm="34909"/>
    </mc:Choice>
    <mc:Fallback xmlns="">
      <p:transition spd="slow" advTm="3490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99E2D-DE5A-A042-8362-8662EEEA0192}"/>
              </a:ext>
            </a:extLst>
          </p:cNvPr>
          <p:cNvSpPr>
            <a:spLocks noGrp="1"/>
          </p:cNvSpPr>
          <p:nvPr>
            <p:ph type="title"/>
          </p:nvPr>
        </p:nvSpPr>
        <p:spPr/>
        <p:txBody>
          <a:bodyPr/>
          <a:lstStyle/>
          <a:p>
            <a:r>
              <a:rPr lang="en-US" sz="4400" dirty="0"/>
              <a:t>Your DeltaCare coverage</a:t>
            </a:r>
          </a:p>
        </p:txBody>
      </p:sp>
      <p:sp>
        <p:nvSpPr>
          <p:cNvPr id="5" name="Text Placeholder 4">
            <a:extLst>
              <a:ext uri="{FF2B5EF4-FFF2-40B4-BE49-F238E27FC236}">
                <a16:creationId xmlns:a16="http://schemas.microsoft.com/office/drawing/2014/main" id="{DEA42350-1432-0C47-9C2A-EBA1C9DA5E3C}"/>
              </a:ext>
            </a:extLst>
          </p:cNvPr>
          <p:cNvSpPr>
            <a:spLocks noGrp="1"/>
          </p:cNvSpPr>
          <p:nvPr>
            <p:ph type="body" sz="quarter" idx="10"/>
          </p:nvPr>
        </p:nvSpPr>
        <p:spPr>
          <a:xfrm>
            <a:off x="969820" y="914400"/>
            <a:ext cx="10332720" cy="274320"/>
          </a:xfrm>
        </p:spPr>
        <p:txBody>
          <a:bodyPr/>
          <a:lstStyle/>
          <a:p>
            <a:r>
              <a:rPr lang="en-US" dirty="0"/>
              <a:t>DeltaCare USA DHMO: a prepaid, fixed copayment plan</a:t>
            </a:r>
          </a:p>
          <a:p>
            <a:endParaRPr lang="en-MX" dirty="0"/>
          </a:p>
        </p:txBody>
      </p:sp>
      <p:pic>
        <p:nvPicPr>
          <p:cNvPr id="6" name="Picture 5">
            <a:extLst>
              <a:ext uri="{FF2B5EF4-FFF2-40B4-BE49-F238E27FC236}">
                <a16:creationId xmlns:a16="http://schemas.microsoft.com/office/drawing/2014/main" id="{CD555713-24D2-F24F-A8C2-FECEFE2BD8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5642" t="1" b="3239"/>
          <a:stretch/>
        </p:blipFill>
        <p:spPr>
          <a:xfrm>
            <a:off x="-4801174" y="2251658"/>
            <a:ext cx="4325620" cy="4606342"/>
          </a:xfrm>
          <a:prstGeom prst="rect">
            <a:avLst/>
          </a:prstGeom>
        </p:spPr>
      </p:pic>
      <p:sp>
        <p:nvSpPr>
          <p:cNvPr id="9" name="Content Placeholder 2">
            <a:extLst>
              <a:ext uri="{FF2B5EF4-FFF2-40B4-BE49-F238E27FC236}">
                <a16:creationId xmlns:a16="http://schemas.microsoft.com/office/drawing/2014/main" id="{7347EC99-A610-4F39-94A5-09A847387AE9}"/>
              </a:ext>
            </a:extLst>
          </p:cNvPr>
          <p:cNvSpPr txBox="1">
            <a:spLocks/>
          </p:cNvSpPr>
          <p:nvPr/>
        </p:nvSpPr>
        <p:spPr>
          <a:xfrm>
            <a:off x="6351279" y="1729752"/>
            <a:ext cx="3842742" cy="31801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300"/>
              </a:spcBef>
              <a:spcAft>
                <a:spcPts val="300"/>
              </a:spcAft>
              <a:buClr>
                <a:prstClr val="white">
                  <a:lumMod val="95000"/>
                </a:prstClr>
              </a:buClr>
              <a:buSzTx/>
              <a:buFont typeface="Arial" panose="020B0604020202020204" pitchFamily="34" charset="0"/>
              <a:buNone/>
              <a:tabLst/>
              <a:defRPr/>
            </a:pPr>
            <a:r>
              <a:rPr kumimoji="0" lang="en-US" sz="1600" b="0" i="0" u="none" strike="noStrike" kern="1200" cap="none" spc="0" normalizeH="0" baseline="0" noProof="0" dirty="0">
                <a:ln>
                  <a:noFill/>
                </a:ln>
                <a:solidFill>
                  <a:srgbClr val="43B02A"/>
                </a:solidFill>
                <a:effectLst/>
                <a:uLnTx/>
                <a:uFillTx/>
                <a:latin typeface="Calibri" panose="020F0502020204030204"/>
              </a:rPr>
              <a:t>Once enrolled, select a primary dentist from the DeltaCare USA network to start enjoying:</a:t>
            </a:r>
          </a:p>
          <a:p>
            <a:pPr marL="630000" marR="0" lvl="0" indent="-342000" algn="l" defTabSz="914400" rtl="0" eaLnBrk="1" fontAlgn="auto" latinLnBrk="0" hangingPunct="1">
              <a:lnSpc>
                <a:spcPct val="100000"/>
              </a:lnSpc>
              <a:spcBef>
                <a:spcPts val="300"/>
              </a:spcBef>
              <a:spcAft>
                <a:spcPts val="300"/>
              </a:spcAft>
              <a:buClr>
                <a:srgbClr val="666667"/>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66667"/>
                </a:solidFill>
                <a:effectLst/>
                <a:uLnTx/>
                <a:uFillTx/>
                <a:latin typeface="Calibri" panose="020F0502020204030204"/>
              </a:rPr>
              <a:t>Set copays</a:t>
            </a:r>
          </a:p>
          <a:p>
            <a:pPr marL="630000" marR="0" lvl="0" indent="-342000" algn="l" defTabSz="914400" rtl="0" eaLnBrk="1" fontAlgn="auto" latinLnBrk="0" hangingPunct="1">
              <a:lnSpc>
                <a:spcPct val="100000"/>
              </a:lnSpc>
              <a:spcBef>
                <a:spcPts val="300"/>
              </a:spcBef>
              <a:spcAft>
                <a:spcPts val="300"/>
              </a:spcAft>
              <a:buClr>
                <a:srgbClr val="666667"/>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66667"/>
                </a:solidFill>
                <a:effectLst/>
                <a:uLnTx/>
                <a:uFillTx/>
                <a:latin typeface="Calibri" panose="020F0502020204030204"/>
              </a:rPr>
              <a:t>No annual maximums</a:t>
            </a:r>
          </a:p>
          <a:p>
            <a:pPr marL="630000" marR="0" lvl="0" indent="-342000" algn="l" defTabSz="914400" rtl="0" eaLnBrk="1" fontAlgn="auto" latinLnBrk="0" hangingPunct="1">
              <a:lnSpc>
                <a:spcPct val="100000"/>
              </a:lnSpc>
              <a:spcBef>
                <a:spcPts val="300"/>
              </a:spcBef>
              <a:spcAft>
                <a:spcPts val="300"/>
              </a:spcAft>
              <a:buClr>
                <a:srgbClr val="666667"/>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66667"/>
                </a:solidFill>
                <a:effectLst/>
                <a:uLnTx/>
                <a:uFillTx/>
                <a:latin typeface="Calibri" panose="020F0502020204030204"/>
              </a:rPr>
              <a:t>No deductibles</a:t>
            </a:r>
          </a:p>
          <a:p>
            <a:pPr marL="630000" marR="0" lvl="0" indent="-342000" algn="l" defTabSz="914400" rtl="0" eaLnBrk="1" fontAlgn="auto" latinLnBrk="0" hangingPunct="1">
              <a:lnSpc>
                <a:spcPct val="100000"/>
              </a:lnSpc>
              <a:spcBef>
                <a:spcPts val="300"/>
              </a:spcBef>
              <a:spcAft>
                <a:spcPts val="300"/>
              </a:spcAft>
              <a:buClr>
                <a:srgbClr val="666667"/>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66667"/>
                </a:solidFill>
                <a:effectLst/>
                <a:uLnTx/>
                <a:uFillTx/>
                <a:latin typeface="Calibri" panose="020F0502020204030204"/>
              </a:rPr>
              <a:t>No claim forms</a:t>
            </a:r>
          </a:p>
          <a:p>
            <a:pPr marL="630000" marR="0" lvl="0" indent="-342000" algn="l" defTabSz="914400" rtl="0" eaLnBrk="1" fontAlgn="auto" latinLnBrk="0" hangingPunct="1">
              <a:lnSpc>
                <a:spcPct val="100000"/>
              </a:lnSpc>
              <a:spcBef>
                <a:spcPts val="300"/>
              </a:spcBef>
              <a:spcAft>
                <a:spcPts val="300"/>
              </a:spcAft>
              <a:buClr>
                <a:srgbClr val="666667"/>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666667"/>
                </a:solidFill>
                <a:effectLst/>
                <a:uLnTx/>
                <a:uFillTx/>
                <a:latin typeface="Calibri" panose="020F0502020204030204"/>
              </a:rPr>
              <a:t>Low premiums</a:t>
            </a:r>
            <a:endParaRPr lang="en-US" sz="1600" dirty="0">
              <a:solidFill>
                <a:srgbClr val="666667"/>
              </a:solidFill>
              <a:latin typeface="Calibri" panose="020F0502020204030204"/>
            </a:endParaRPr>
          </a:p>
          <a:p>
            <a:pPr marL="0" lvl="0" indent="0">
              <a:lnSpc>
                <a:spcPct val="100000"/>
              </a:lnSpc>
              <a:spcBef>
                <a:spcPts val="300"/>
              </a:spcBef>
              <a:spcAft>
                <a:spcPts val="300"/>
              </a:spcAft>
              <a:buClr>
                <a:prstClr val="white">
                  <a:lumMod val="95000"/>
                </a:prstClr>
              </a:buClr>
              <a:buNone/>
              <a:defRPr/>
            </a:pPr>
            <a:r>
              <a:rPr lang="en-US" sz="1600" dirty="0">
                <a:solidFill>
                  <a:srgbClr val="43B02A"/>
                </a:solidFill>
              </a:rPr>
              <a:t>DHMO benefit enhancements include:</a:t>
            </a:r>
          </a:p>
          <a:p>
            <a:pPr marL="630000" lvl="0" indent="-342000">
              <a:lnSpc>
                <a:spcPct val="100000"/>
              </a:lnSpc>
              <a:spcBef>
                <a:spcPts val="300"/>
              </a:spcBef>
              <a:spcAft>
                <a:spcPts val="300"/>
              </a:spcAft>
              <a:buClr>
                <a:srgbClr val="666667"/>
              </a:buClr>
              <a:defRPr/>
            </a:pPr>
            <a:r>
              <a:rPr lang="en-US" sz="1600" dirty="0">
                <a:solidFill>
                  <a:srgbClr val="666667"/>
                </a:solidFill>
              </a:rPr>
              <a:t>178 more covered DHMO procedures; all-inclusive copays</a:t>
            </a:r>
          </a:p>
          <a:p>
            <a:pPr marL="630000" lvl="0" indent="-342000">
              <a:lnSpc>
                <a:spcPct val="100000"/>
              </a:lnSpc>
              <a:spcBef>
                <a:spcPts val="300"/>
              </a:spcBef>
              <a:spcAft>
                <a:spcPts val="300"/>
              </a:spcAft>
              <a:buClr>
                <a:srgbClr val="666667"/>
              </a:buClr>
              <a:defRPr/>
            </a:pPr>
            <a:r>
              <a:rPr lang="en-US" sz="1600" dirty="0">
                <a:solidFill>
                  <a:srgbClr val="666667"/>
                </a:solidFill>
              </a:rPr>
              <a:t>Posterior composite fillings covered</a:t>
            </a:r>
          </a:p>
          <a:p>
            <a:pPr marL="630000" lvl="0" indent="-342000">
              <a:lnSpc>
                <a:spcPct val="100000"/>
              </a:lnSpc>
              <a:spcBef>
                <a:spcPts val="300"/>
              </a:spcBef>
              <a:spcAft>
                <a:spcPts val="300"/>
              </a:spcAft>
              <a:buClr>
                <a:srgbClr val="666667"/>
              </a:buClr>
              <a:defRPr/>
            </a:pPr>
            <a:r>
              <a:rPr lang="en-US" sz="1600" dirty="0">
                <a:solidFill>
                  <a:srgbClr val="666667"/>
                </a:solidFill>
              </a:rPr>
              <a:t>No missing tooth exclusion</a:t>
            </a:r>
          </a:p>
          <a:p>
            <a:pPr marL="630000" lvl="0" indent="-342000">
              <a:lnSpc>
                <a:spcPct val="100000"/>
              </a:lnSpc>
              <a:spcBef>
                <a:spcPts val="300"/>
              </a:spcBef>
              <a:spcAft>
                <a:spcPts val="300"/>
              </a:spcAft>
              <a:buClr>
                <a:srgbClr val="666667"/>
              </a:buClr>
              <a:defRPr/>
            </a:pPr>
            <a:r>
              <a:rPr lang="en-US" sz="1600" dirty="0">
                <a:solidFill>
                  <a:srgbClr val="666667"/>
                </a:solidFill>
              </a:rPr>
              <a:t>Implants covered</a:t>
            </a:r>
          </a:p>
          <a:p>
            <a:pPr marL="630000" lvl="0" indent="-342000">
              <a:lnSpc>
                <a:spcPct val="100000"/>
              </a:lnSpc>
              <a:spcBef>
                <a:spcPts val="300"/>
              </a:spcBef>
              <a:spcAft>
                <a:spcPts val="300"/>
              </a:spcAft>
              <a:buClr>
                <a:srgbClr val="666667"/>
              </a:buClr>
              <a:defRPr/>
            </a:pPr>
            <a:r>
              <a:rPr lang="en-US" sz="1600" dirty="0">
                <a:solidFill>
                  <a:srgbClr val="666667"/>
                </a:solidFill>
              </a:rPr>
              <a:t>Tooth whitening covered</a:t>
            </a:r>
            <a:endParaRPr lang="en-US" sz="2000" dirty="0">
              <a:solidFill>
                <a:srgbClr val="666667"/>
              </a:solidFill>
            </a:endParaRPr>
          </a:p>
          <a:p>
            <a:pPr marL="288000" marR="0" lvl="0" indent="0" algn="l" defTabSz="914400" rtl="0" eaLnBrk="1" fontAlgn="auto" latinLnBrk="0" hangingPunct="1">
              <a:lnSpc>
                <a:spcPct val="100000"/>
              </a:lnSpc>
              <a:spcBef>
                <a:spcPts val="300"/>
              </a:spcBef>
              <a:spcAft>
                <a:spcPts val="300"/>
              </a:spcAft>
              <a:buClr>
                <a:srgbClr val="666667"/>
              </a:buClr>
              <a:buSzTx/>
              <a:buNone/>
              <a:tabLst/>
              <a:defRPr/>
            </a:pPr>
            <a:endParaRPr kumimoji="0" lang="en-US" sz="1600" b="0" i="0" u="none" strike="noStrike" kern="1200" cap="none" spc="0" normalizeH="0" baseline="0" noProof="0" dirty="0">
              <a:ln>
                <a:noFill/>
              </a:ln>
              <a:solidFill>
                <a:srgbClr val="666667"/>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E135154-1485-4396-826F-E30B52500F8D}"/>
              </a:ext>
            </a:extLst>
          </p:cNvPr>
          <p:cNvPicPr>
            <a:picLocks noChangeAspect="1"/>
          </p:cNvPicPr>
          <p:nvPr/>
        </p:nvPicPr>
        <p:blipFill rotWithShape="1">
          <a:blip r:embed="rId5"/>
          <a:srcRect l="1703" t="12280" r="1538"/>
          <a:stretch/>
        </p:blipFill>
        <p:spPr>
          <a:xfrm>
            <a:off x="519954" y="1470894"/>
            <a:ext cx="4835817" cy="5258931"/>
          </a:xfrm>
          <a:prstGeom prst="rect">
            <a:avLst/>
          </a:prstGeom>
        </p:spPr>
      </p:pic>
    </p:spTree>
    <p:custDataLst>
      <p:tags r:id="rId1"/>
    </p:custDataLst>
    <p:extLst>
      <p:ext uri="{BB962C8B-B14F-4D97-AF65-F5344CB8AC3E}">
        <p14:creationId xmlns:p14="http://schemas.microsoft.com/office/powerpoint/2010/main" val="2068399539"/>
      </p:ext>
    </p:extLst>
  </p:cSld>
  <p:clrMapOvr>
    <a:masterClrMapping/>
  </p:clrMapOvr>
  <mc:AlternateContent xmlns:mc="http://schemas.openxmlformats.org/markup-compatibility/2006" xmlns:p14="http://schemas.microsoft.com/office/powerpoint/2010/main">
    <mc:Choice Requires="p14">
      <p:transition spd="slow" p14:dur="2000" advTm="54901"/>
    </mc:Choice>
    <mc:Fallback xmlns="">
      <p:transition spd="slow" advTm="549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70109B-BD65-40B5-B1B8-3928F6783EA9}"/>
              </a:ext>
            </a:extLst>
          </p:cNvPr>
          <p:cNvSpPr>
            <a:spLocks noGrp="1"/>
          </p:cNvSpPr>
          <p:nvPr>
            <p:ph type="title"/>
          </p:nvPr>
        </p:nvSpPr>
        <p:spPr>
          <a:xfrm>
            <a:off x="4643629" y="551174"/>
            <a:ext cx="6976872" cy="1261872"/>
          </a:xfrm>
        </p:spPr>
        <p:txBody>
          <a:bodyPr vert="horz" lIns="91440" tIns="45720" rIns="91440" bIns="45720" rtlCol="0" anchor="ctr">
            <a:normAutofit fontScale="90000"/>
          </a:bodyPr>
          <a:lstStyle/>
          <a:p>
            <a:r>
              <a:rPr lang="en-US" kern="1200" dirty="0">
                <a:solidFill>
                  <a:schemeClr val="bg1"/>
                </a:solidFill>
                <a:latin typeface="Segoe UI" panose="020B0502040204020203" pitchFamily="34" charset="0"/>
                <a:cs typeface="Segoe UI" panose="020B0502040204020203" pitchFamily="34" charset="0"/>
              </a:rPr>
              <a:t>OVER 65 RETIREE DELTA </a:t>
            </a:r>
            <a:r>
              <a:rPr lang="en-US" dirty="0">
                <a:solidFill>
                  <a:schemeClr val="bg1"/>
                </a:solidFill>
                <a:latin typeface="Segoe UI" panose="020B0502040204020203" pitchFamily="34" charset="0"/>
                <a:cs typeface="Segoe UI" panose="020B0502040204020203" pitchFamily="34" charset="0"/>
              </a:rPr>
              <a:t>DENTAL</a:t>
            </a:r>
            <a:r>
              <a:rPr lang="en-US" kern="1200" dirty="0">
                <a:solidFill>
                  <a:schemeClr val="bg1"/>
                </a:solidFill>
                <a:latin typeface="Segoe UI" panose="020B0502040204020203" pitchFamily="34" charset="0"/>
                <a:cs typeface="Segoe UI" panose="020B0502040204020203" pitchFamily="34" charset="0"/>
              </a:rPr>
              <a:t> PLAN COSTS</a:t>
            </a:r>
            <a:br>
              <a:rPr lang="en-US" sz="3000" kern="1200" dirty="0">
                <a:solidFill>
                  <a:schemeClr val="bg1"/>
                </a:solidFill>
                <a:latin typeface="+mj-lt"/>
                <a:ea typeface="+mj-ea"/>
                <a:cs typeface="+mj-cs"/>
              </a:rPr>
            </a:br>
            <a:endParaRPr lang="en-US" sz="3000" kern="1200" dirty="0">
              <a:solidFill>
                <a:schemeClr val="bg1"/>
              </a:solidFill>
              <a:latin typeface="+mj-lt"/>
              <a:ea typeface="+mj-ea"/>
              <a:cs typeface="+mj-cs"/>
            </a:endParaRPr>
          </a:p>
        </p:txBody>
      </p:sp>
      <p:pic>
        <p:nvPicPr>
          <p:cNvPr id="7" name="Picture 6" descr="A picture containing drawing&#10;&#10;Description automatically generated">
            <a:extLst>
              <a:ext uri="{FF2B5EF4-FFF2-40B4-BE49-F238E27FC236}">
                <a16:creationId xmlns:a16="http://schemas.microsoft.com/office/drawing/2014/main" id="{D652DF16-14D8-468C-BCDB-F99E5B1E8E87}"/>
              </a:ext>
            </a:extLst>
          </p:cNvPr>
          <p:cNvPicPr>
            <a:picLocks noChangeAspect="1"/>
          </p:cNvPicPr>
          <p:nvPr/>
        </p:nvPicPr>
        <p:blipFill rotWithShape="1">
          <a:blip r:embed="rId5">
            <a:extLst>
              <a:ext uri="{28A0092B-C50C-407E-A947-70E740481C1C}">
                <a14:useLocalDpi xmlns:a14="http://schemas.microsoft.com/office/drawing/2010/main" val="0"/>
              </a:ext>
            </a:extLst>
          </a:blip>
          <a:srcRect l="-1" t="-3637" r="1" b="-9861"/>
          <a:stretch/>
        </p:blipFill>
        <p:spPr>
          <a:xfrm>
            <a:off x="569972" y="251674"/>
            <a:ext cx="2198979" cy="1802531"/>
          </a:xfrm>
          <a:prstGeom prst="rect">
            <a:avLst/>
          </a:prstGeom>
          <a:effectLst>
            <a:softEdge rad="317500"/>
          </a:effectLst>
        </p:spPr>
      </p:pic>
      <p:pic>
        <p:nvPicPr>
          <p:cNvPr id="2" name="Audio 1">
            <a:hlinkClick r:id="" action="ppaction://media"/>
            <a:extLst>
              <a:ext uri="{FF2B5EF4-FFF2-40B4-BE49-F238E27FC236}">
                <a16:creationId xmlns:a16="http://schemas.microsoft.com/office/drawing/2014/main" id="{AB8A4086-003C-481E-8FF3-EA19FEEB86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graphicFrame>
        <p:nvGraphicFramePr>
          <p:cNvPr id="9" name="Object 8">
            <a:extLst>
              <a:ext uri="{FF2B5EF4-FFF2-40B4-BE49-F238E27FC236}">
                <a16:creationId xmlns:a16="http://schemas.microsoft.com/office/drawing/2014/main" id="{0419B2B6-A340-4158-A8AD-2AA34E093AC2}"/>
              </a:ext>
            </a:extLst>
          </p:cNvPr>
          <p:cNvGraphicFramePr>
            <a:graphicFrameLocks noChangeAspect="1"/>
          </p:cNvGraphicFramePr>
          <p:nvPr/>
        </p:nvGraphicFramePr>
        <p:xfrm>
          <a:off x="2384545" y="2124090"/>
          <a:ext cx="7857716" cy="4290048"/>
        </p:xfrm>
        <a:graphic>
          <a:graphicData uri="http://schemas.openxmlformats.org/presentationml/2006/ole">
            <mc:AlternateContent xmlns:mc="http://schemas.openxmlformats.org/markup-compatibility/2006">
              <mc:Choice xmlns:v="urn:schemas-microsoft-com:vml" Requires="v">
                <p:oleObj name="Worksheet" r:id="rId7" imgW="5076875" imgH="2771742" progId="Excel.Sheet.12">
                  <p:embed/>
                </p:oleObj>
              </mc:Choice>
              <mc:Fallback>
                <p:oleObj name="Worksheet" r:id="rId7" imgW="5076875" imgH="2771742" progId="Excel.Sheet.12">
                  <p:embed/>
                  <p:pic>
                    <p:nvPicPr>
                      <p:cNvPr id="9" name="Object 8">
                        <a:extLst>
                          <a:ext uri="{FF2B5EF4-FFF2-40B4-BE49-F238E27FC236}">
                            <a16:creationId xmlns:a16="http://schemas.microsoft.com/office/drawing/2014/main" id="{0419B2B6-A340-4158-A8AD-2AA34E093AC2}"/>
                          </a:ext>
                        </a:extLst>
                      </p:cNvPr>
                      <p:cNvPicPr/>
                      <p:nvPr/>
                    </p:nvPicPr>
                    <p:blipFill>
                      <a:blip r:embed="rId8"/>
                      <a:stretch>
                        <a:fillRect/>
                      </a:stretch>
                    </p:blipFill>
                    <p:spPr>
                      <a:xfrm>
                        <a:off x="2384545" y="2124090"/>
                        <a:ext cx="7857716" cy="4290048"/>
                      </a:xfrm>
                      <a:prstGeom prst="rect">
                        <a:avLst/>
                      </a:prstGeom>
                    </p:spPr>
                  </p:pic>
                </p:oleObj>
              </mc:Fallback>
            </mc:AlternateContent>
          </a:graphicData>
        </a:graphic>
      </p:graphicFrame>
    </p:spTree>
    <p:extLst>
      <p:ext uri="{BB962C8B-B14F-4D97-AF65-F5344CB8AC3E}">
        <p14:creationId xmlns:p14="http://schemas.microsoft.com/office/powerpoint/2010/main" val="1862925022"/>
      </p:ext>
    </p:extLst>
  </p:cSld>
  <p:clrMapOvr>
    <a:masterClrMapping/>
  </p:clrMapOvr>
  <mc:AlternateContent xmlns:mc="http://schemas.openxmlformats.org/markup-compatibility/2006" xmlns:p14="http://schemas.microsoft.com/office/powerpoint/2010/main">
    <mc:Choice Requires="p14">
      <p:transition spd="slow" p14:dur="2000" advTm="10810"/>
    </mc:Choice>
    <mc:Fallback xmlns="">
      <p:transition spd="slow" advTm="10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5943600"/>
            <a:ext cx="12192000" cy="862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Visit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5"/>
              </a:rPr>
              <a:t>www.eyemed.com</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or call 1-866-804-0982 |  ICUBA is on the </a:t>
            </a:r>
            <a:r>
              <a:rPr kumimoji="0" lang="en-US" sz="1800" b="0"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INSIGHT</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Network!</a:t>
            </a: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Please refer to EyeMed Plan Summary for more detailed information and out of network options.</a:t>
            </a:r>
          </a:p>
        </p:txBody>
      </p:sp>
      <p:sp>
        <p:nvSpPr>
          <p:cNvPr id="2" name="Title 1"/>
          <p:cNvSpPr>
            <a:spLocks noGrp="1"/>
          </p:cNvSpPr>
          <p:nvPr>
            <p:ph type="title"/>
          </p:nvPr>
        </p:nvSpPr>
        <p:spPr>
          <a:xfrm>
            <a:off x="707572" y="203370"/>
            <a:ext cx="5801331" cy="722630"/>
          </a:xfrm>
        </p:spPr>
        <p:txBody>
          <a:bodyPr/>
          <a:lstStyle/>
          <a:p>
            <a:r>
              <a:rPr lang="en-US" dirty="0">
                <a:latin typeface="Segoe UI" panose="020B0502040204020203" pitchFamily="34" charset="0"/>
                <a:cs typeface="Segoe UI" panose="020B0502040204020203" pitchFamily="34" charset="0"/>
              </a:rPr>
              <a:t>EyeMed Vision Plans</a:t>
            </a:r>
          </a:p>
        </p:txBody>
      </p:sp>
      <p:graphicFrame>
        <p:nvGraphicFramePr>
          <p:cNvPr id="7" name="Content Placeholder 6"/>
          <p:cNvGraphicFramePr>
            <a:graphicFrameLocks noGrp="1"/>
          </p:cNvGraphicFramePr>
          <p:nvPr>
            <p:ph idx="1"/>
          </p:nvPr>
        </p:nvGraphicFramePr>
        <p:xfrm>
          <a:off x="609600" y="1087757"/>
          <a:ext cx="10972800" cy="4907281"/>
        </p:xfrm>
        <a:graphic>
          <a:graphicData uri="http://schemas.openxmlformats.org/drawingml/2006/table">
            <a:tbl>
              <a:tblPr firstRow="1" bandRow="1">
                <a:tableStyleId>{93296810-A885-4BE3-A3E7-6D5BEEA58F35}</a:tableStyleId>
              </a:tblPr>
              <a:tblGrid>
                <a:gridCol w="3446887">
                  <a:extLst>
                    <a:ext uri="{9D8B030D-6E8A-4147-A177-3AD203B41FA5}">
                      <a16:colId xmlns:a16="http://schemas.microsoft.com/office/drawing/2014/main" val="20000"/>
                    </a:ext>
                  </a:extLst>
                </a:gridCol>
                <a:gridCol w="3719370">
                  <a:extLst>
                    <a:ext uri="{9D8B030D-6E8A-4147-A177-3AD203B41FA5}">
                      <a16:colId xmlns:a16="http://schemas.microsoft.com/office/drawing/2014/main" val="20001"/>
                    </a:ext>
                  </a:extLst>
                </a:gridCol>
                <a:gridCol w="3806543">
                  <a:extLst>
                    <a:ext uri="{9D8B030D-6E8A-4147-A177-3AD203B41FA5}">
                      <a16:colId xmlns:a16="http://schemas.microsoft.com/office/drawing/2014/main" val="20002"/>
                    </a:ext>
                  </a:extLst>
                </a:gridCol>
              </a:tblGrid>
              <a:tr h="3727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kern="1200" dirty="0">
                          <a:latin typeface="Cambria" panose="02040503050406030204" pitchFamily="18" charset="0"/>
                        </a:rPr>
                        <a:t>Frequency</a:t>
                      </a:r>
                      <a:r>
                        <a:rPr lang="en-US" sz="1600" kern="1200" baseline="0" dirty="0">
                          <a:latin typeface="Cambria" panose="02040503050406030204" pitchFamily="18" charset="0"/>
                        </a:rPr>
                        <a:t> Limitations</a:t>
                      </a:r>
                      <a:endParaRPr lang="en-US" sz="1600" b="1" kern="1200" dirty="0">
                        <a:solidFill>
                          <a:schemeClr val="bg1"/>
                        </a:solidFill>
                        <a:latin typeface="Cambria" panose="02040503050406030204" pitchFamily="18" charset="0"/>
                        <a:ea typeface="Calibri" panose="020F0502020204030204" pitchFamily="34" charset="0"/>
                        <a:cs typeface="DINNextLTPro-Light"/>
                      </a:endParaRPr>
                    </a:p>
                  </a:txBody>
                  <a:tcPr marL="146712" marR="146712"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92278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800" kern="1200" dirty="0">
                          <a:latin typeface="Cambria" panose="02040503050406030204" pitchFamily="18" charset="0"/>
                        </a:rPr>
                        <a:t>Base Plan</a:t>
                      </a:r>
                      <a:endParaRPr lang="en-US" sz="1800" b="1" kern="1200" dirty="0">
                        <a:solidFill>
                          <a:schemeClr val="bg1"/>
                        </a:solidFill>
                        <a:latin typeface="Cambria" panose="02040503050406030204" pitchFamily="18" charset="0"/>
                        <a:ea typeface="Calibri" panose="020F0502020204030204" pitchFamily="34" charset="0"/>
                        <a:cs typeface="DINNextLTPro-Light"/>
                      </a:endParaRP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92278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800" kern="1200" dirty="0">
                          <a:latin typeface="Cambria" panose="02040503050406030204" pitchFamily="18" charset="0"/>
                        </a:rPr>
                        <a:t>Buy</a:t>
                      </a:r>
                      <a:r>
                        <a:rPr lang="en-US" sz="1800" kern="1200" baseline="0" dirty="0">
                          <a:latin typeface="Cambria" panose="02040503050406030204" pitchFamily="18" charset="0"/>
                        </a:rPr>
                        <a:t> Up </a:t>
                      </a:r>
                      <a:r>
                        <a:rPr lang="en-US" sz="1800" kern="1200" dirty="0">
                          <a:latin typeface="Cambria" panose="02040503050406030204" pitchFamily="18" charset="0"/>
                        </a:rPr>
                        <a:t>Plan</a:t>
                      </a:r>
                      <a:endParaRPr lang="en-US" sz="1800" b="1" kern="1200" dirty="0">
                        <a:solidFill>
                          <a:schemeClr val="bg1"/>
                        </a:solidFill>
                        <a:latin typeface="Cambria" panose="02040503050406030204" pitchFamily="18" charset="0"/>
                        <a:ea typeface="Calibri" panose="020F0502020204030204" pitchFamily="34" charset="0"/>
                        <a:cs typeface="DINNextLTPro-Light"/>
                      </a:endParaRP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92278F"/>
                    </a:solidFill>
                  </a:tcPr>
                </a:tc>
                <a:extLst>
                  <a:ext uri="{0D108BD9-81ED-4DB2-BD59-A6C34878D82A}">
                    <a16:rowId xmlns:a16="http://schemas.microsoft.com/office/drawing/2014/main" val="10000"/>
                  </a:ext>
                </a:extLst>
              </a:tr>
              <a:tr h="3416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0" kern="1200" dirty="0">
                          <a:latin typeface="Cambria" panose="02040503050406030204" pitchFamily="18" charset="0"/>
                        </a:rPr>
                        <a:t>Examination</a:t>
                      </a:r>
                      <a:endParaRPr lang="en-US" sz="1600" b="0" kern="1200" dirty="0">
                        <a:solidFill>
                          <a:schemeClr val="tx1"/>
                        </a:solidFill>
                        <a:latin typeface="Cambria" panose="02040503050406030204" pitchFamily="18" charset="0"/>
                        <a:ea typeface="Calibri" panose="020F0502020204030204" pitchFamily="34" charset="0"/>
                        <a:cs typeface="DINNextLTPro-Light"/>
                      </a:endParaRPr>
                    </a:p>
                  </a:txBody>
                  <a:tcPr marL="146712" marR="146712"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kern="1200" dirty="0">
                          <a:latin typeface="Cambria" panose="02040503050406030204" pitchFamily="18" charset="0"/>
                        </a:rPr>
                        <a:t>Once every 12 months</a:t>
                      </a:r>
                      <a:endParaRPr lang="en-US" sz="1600" b="0" kern="1200" dirty="0">
                        <a:solidFill>
                          <a:schemeClr val="tx1"/>
                        </a:solidFill>
                        <a:latin typeface="Cambria" panose="02040503050406030204" pitchFamily="18" charset="0"/>
                        <a:ea typeface="Calibri" panose="020F0502020204030204" pitchFamily="34" charset="0"/>
                        <a:cs typeface="DINNextLTPro-Light"/>
                      </a:endParaRP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kern="1200" dirty="0">
                          <a:latin typeface="Cambria" panose="02040503050406030204" pitchFamily="18" charset="0"/>
                        </a:rPr>
                        <a:t>Once every 12 months</a:t>
                      </a:r>
                      <a:endParaRPr lang="en-US" sz="1600" b="0" kern="1200" dirty="0">
                        <a:solidFill>
                          <a:schemeClr val="tx1"/>
                        </a:solidFill>
                        <a:latin typeface="Cambria" panose="02040503050406030204" pitchFamily="18" charset="0"/>
                        <a:ea typeface="Calibri" panose="020F0502020204030204" pitchFamily="34" charset="0"/>
                        <a:cs typeface="DINNextLTPro-Light"/>
                      </a:endParaRP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1"/>
                  </a:ext>
                </a:extLst>
              </a:tr>
              <a:tr h="3727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0" kern="1200" dirty="0">
                          <a:latin typeface="Cambria" panose="02040503050406030204" pitchFamily="18" charset="0"/>
                        </a:rPr>
                        <a:t>Frame</a:t>
                      </a:r>
                      <a:endParaRPr lang="en-US" sz="1600" b="0" kern="1200" dirty="0">
                        <a:solidFill>
                          <a:schemeClr val="tx1"/>
                        </a:solidFill>
                        <a:latin typeface="Cambria" panose="02040503050406030204" pitchFamily="18" charset="0"/>
                        <a:ea typeface="Calibri" panose="020F0502020204030204" pitchFamily="34" charset="0"/>
                        <a:cs typeface="DINNextLTPro-Light"/>
                      </a:endParaRPr>
                    </a:p>
                  </a:txBody>
                  <a:tcPr marL="146712" marR="146712"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800" kern="1200" dirty="0">
                          <a:latin typeface="Cambria" panose="02040503050406030204" pitchFamily="18" charset="0"/>
                        </a:rPr>
                        <a:t>Once every </a:t>
                      </a:r>
                      <a:r>
                        <a:rPr lang="en-US" sz="1800" b="1" u="sng" kern="1200" dirty="0">
                          <a:latin typeface="Cambria" panose="02040503050406030204" pitchFamily="18" charset="0"/>
                        </a:rPr>
                        <a:t>24</a:t>
                      </a:r>
                      <a:r>
                        <a:rPr lang="en-US" sz="1800" kern="1200" dirty="0">
                          <a:latin typeface="Cambria" panose="02040503050406030204" pitchFamily="18" charset="0"/>
                        </a:rPr>
                        <a:t> months</a:t>
                      </a: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9B9E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800" kern="1200" dirty="0">
                          <a:latin typeface="Cambria" panose="02040503050406030204" pitchFamily="18" charset="0"/>
                        </a:rPr>
                        <a:t>Once every </a:t>
                      </a:r>
                      <a:r>
                        <a:rPr lang="en-US" sz="1800" b="1" u="sng" kern="1200" dirty="0">
                          <a:latin typeface="Cambria" panose="02040503050406030204" pitchFamily="18" charset="0"/>
                        </a:rPr>
                        <a:t>12</a:t>
                      </a:r>
                      <a:r>
                        <a:rPr lang="en-US" sz="1800" kern="1200" dirty="0">
                          <a:latin typeface="Cambria" panose="02040503050406030204" pitchFamily="18" charset="0"/>
                        </a:rPr>
                        <a:t> months</a:t>
                      </a: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9B9E3"/>
                    </a:solidFill>
                  </a:tcPr>
                </a:tc>
                <a:extLst>
                  <a:ext uri="{0D108BD9-81ED-4DB2-BD59-A6C34878D82A}">
                    <a16:rowId xmlns:a16="http://schemas.microsoft.com/office/drawing/2014/main" val="10002"/>
                  </a:ext>
                </a:extLst>
              </a:tr>
              <a:tr h="3416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0" kern="1200" dirty="0">
                          <a:latin typeface="Cambria" panose="02040503050406030204" pitchFamily="18" charset="0"/>
                        </a:rPr>
                        <a:t>Lenses</a:t>
                      </a:r>
                      <a:r>
                        <a:rPr lang="en-US" sz="1600" b="0" kern="1200" baseline="0" dirty="0">
                          <a:latin typeface="Cambria" panose="02040503050406030204" pitchFamily="18" charset="0"/>
                        </a:rPr>
                        <a:t> or </a:t>
                      </a:r>
                      <a:r>
                        <a:rPr lang="en-US" sz="1600" b="0" kern="1200" dirty="0">
                          <a:latin typeface="Cambria" panose="02040503050406030204" pitchFamily="18" charset="0"/>
                        </a:rPr>
                        <a:t>Contact Lenses </a:t>
                      </a:r>
                    </a:p>
                  </a:txBody>
                  <a:tcPr marL="146712" marR="146712"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kern="1200" dirty="0">
                          <a:latin typeface="Cambria" panose="02040503050406030204" pitchFamily="18" charset="0"/>
                        </a:rPr>
                        <a:t>Once every 12 months</a:t>
                      </a: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kern="1200" dirty="0">
                          <a:latin typeface="Cambria" panose="02040503050406030204" pitchFamily="18" charset="0"/>
                        </a:rPr>
                        <a:t>Once every 12 months</a:t>
                      </a: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3"/>
                  </a:ext>
                </a:extLst>
              </a:tr>
              <a:tr h="3416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1" kern="1200" dirty="0">
                          <a:solidFill>
                            <a:schemeClr val="bg1"/>
                          </a:solidFill>
                          <a:latin typeface="Cambria" panose="02040503050406030204" pitchFamily="18" charset="0"/>
                        </a:rPr>
                        <a:t>Vision</a:t>
                      </a:r>
                      <a:r>
                        <a:rPr lang="en-US" sz="1600" b="1" kern="1200" baseline="0" dirty="0">
                          <a:solidFill>
                            <a:schemeClr val="bg1"/>
                          </a:solidFill>
                          <a:latin typeface="Cambria" panose="02040503050406030204" pitchFamily="18" charset="0"/>
                        </a:rPr>
                        <a:t> Care Services*</a:t>
                      </a:r>
                      <a:endParaRPr lang="en-US" sz="1600" b="1" kern="1200" dirty="0">
                        <a:solidFill>
                          <a:schemeClr val="bg1"/>
                        </a:solidFill>
                        <a:latin typeface="Cambria" panose="02040503050406030204" pitchFamily="18" charset="0"/>
                      </a:endParaRPr>
                    </a:p>
                  </a:txBody>
                  <a:tcPr marL="146712" marR="146712"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92278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1200" baseline="0" dirty="0">
                          <a:solidFill>
                            <a:schemeClr val="bg1"/>
                          </a:solidFill>
                          <a:latin typeface="Cambria" panose="02040503050406030204" pitchFamily="18" charset="0"/>
                        </a:rPr>
                        <a:t>“In-Network Member Cost”</a:t>
                      </a:r>
                      <a:endParaRPr lang="en-US" sz="1600" b="1" kern="1200" dirty="0">
                        <a:solidFill>
                          <a:schemeClr val="bg1"/>
                        </a:solidFill>
                        <a:latin typeface="Cambria" panose="02040503050406030204" pitchFamily="18" charset="0"/>
                      </a:endParaRP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92278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1" kern="1200" baseline="0" dirty="0">
                          <a:solidFill>
                            <a:schemeClr val="bg1"/>
                          </a:solidFill>
                          <a:latin typeface="Cambria" panose="02040503050406030204" pitchFamily="18" charset="0"/>
                        </a:rPr>
                        <a:t>“In-Network Member Cost”</a:t>
                      </a:r>
                      <a:endParaRPr lang="en-US" sz="1600" b="1" kern="1200" dirty="0">
                        <a:solidFill>
                          <a:schemeClr val="bg1"/>
                        </a:solidFill>
                        <a:latin typeface="Cambria" panose="02040503050406030204" pitchFamily="18" charset="0"/>
                      </a:endParaRP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92278F"/>
                    </a:solidFill>
                  </a:tcPr>
                </a:tc>
                <a:extLst>
                  <a:ext uri="{0D108BD9-81ED-4DB2-BD59-A6C34878D82A}">
                    <a16:rowId xmlns:a16="http://schemas.microsoft.com/office/drawing/2014/main" val="10005"/>
                  </a:ext>
                </a:extLst>
              </a:tr>
              <a:tr h="3416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0" i="0" u="none" strike="noStrike" kern="1200" baseline="0" dirty="0">
                          <a:solidFill>
                            <a:schemeClr val="dk1"/>
                          </a:solidFill>
                          <a:latin typeface="Cambria" panose="02040503050406030204" pitchFamily="18" charset="0"/>
                          <a:ea typeface="+mn-ea"/>
                          <a:cs typeface="+mn-cs"/>
                        </a:rPr>
                        <a:t>Exam With Dilation as Necessary</a:t>
                      </a:r>
                      <a:endParaRPr lang="en-US" sz="1600" b="0" kern="1200" dirty="0">
                        <a:latin typeface="Cambria" panose="02040503050406030204" pitchFamily="18" charset="0"/>
                      </a:endParaRPr>
                    </a:p>
                  </a:txBody>
                  <a:tcPr marL="146712" marR="146712"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kern="1200" dirty="0">
                          <a:latin typeface="Cambria" panose="02040503050406030204" pitchFamily="18" charset="0"/>
                        </a:rPr>
                        <a:t>$5 Copay</a:t>
                      </a: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kern="1200" dirty="0">
                          <a:latin typeface="Cambria" panose="02040503050406030204" pitchFamily="18" charset="0"/>
                        </a:rPr>
                        <a:t>$5 Copay</a:t>
                      </a: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6"/>
                  </a:ext>
                </a:extLst>
              </a:tr>
              <a:tr h="621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0" kern="1200" dirty="0">
                          <a:latin typeface="Cambria" panose="02040503050406030204" pitchFamily="18" charset="0"/>
                        </a:rPr>
                        <a:t>Frames</a:t>
                      </a:r>
                    </a:p>
                  </a:txBody>
                  <a:tcPr marL="146712" marR="146712"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0" i="0" u="none" strike="noStrike" kern="1200" baseline="0" dirty="0">
                          <a:solidFill>
                            <a:schemeClr val="dk1"/>
                          </a:solidFill>
                          <a:latin typeface="Cambria" panose="02040503050406030204" pitchFamily="18" charset="0"/>
                          <a:ea typeface="+mn-ea"/>
                          <a:cs typeface="+mn-cs"/>
                        </a:rPr>
                        <a:t>$0 Copay; </a:t>
                      </a:r>
                      <a:r>
                        <a:rPr lang="en-US" sz="1800" b="1" i="0" u="none" strike="noStrike" kern="1200" baseline="0" dirty="0">
                          <a:solidFill>
                            <a:schemeClr val="dk1"/>
                          </a:solidFill>
                          <a:latin typeface="Cambria" panose="02040503050406030204" pitchFamily="18" charset="0"/>
                          <a:ea typeface="+mn-ea"/>
                          <a:cs typeface="+mn-cs"/>
                        </a:rPr>
                        <a:t>$130 allowance; </a:t>
                      </a:r>
                      <a:endParaRPr lang="en-US" sz="1600" b="1" i="0" u="none" strike="noStrike" kern="1200" baseline="0" dirty="0">
                        <a:solidFill>
                          <a:schemeClr val="dk1"/>
                        </a:solidFill>
                        <a:latin typeface="Cambria" panose="020405030504060302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0" i="0" u="none" strike="noStrike" kern="1200" baseline="0" dirty="0">
                          <a:solidFill>
                            <a:schemeClr val="dk1"/>
                          </a:solidFill>
                          <a:latin typeface="Cambria" panose="02040503050406030204" pitchFamily="18" charset="0"/>
                          <a:ea typeface="+mn-ea"/>
                          <a:cs typeface="+mn-cs"/>
                        </a:rPr>
                        <a:t>20% off balance over $100</a:t>
                      </a:r>
                      <a:endParaRPr lang="en-US" sz="1600" b="0" u="none" kern="1200" dirty="0">
                        <a:latin typeface="Cambria" panose="02040503050406030204" pitchFamily="18" charset="0"/>
                      </a:endParaRP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9B9E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0" i="0" u="none" strike="noStrike" kern="1200" baseline="0" dirty="0">
                          <a:solidFill>
                            <a:schemeClr val="dk1"/>
                          </a:solidFill>
                          <a:latin typeface="Cambria" panose="02040503050406030204" pitchFamily="18" charset="0"/>
                          <a:ea typeface="+mn-ea"/>
                          <a:cs typeface="+mn-cs"/>
                        </a:rPr>
                        <a:t>$0 Copay; </a:t>
                      </a:r>
                      <a:r>
                        <a:rPr lang="en-US" sz="1800" b="1" i="0" u="none" strike="noStrike" kern="1200" baseline="0" dirty="0">
                          <a:solidFill>
                            <a:schemeClr val="dk1"/>
                          </a:solidFill>
                          <a:latin typeface="Cambria" panose="02040503050406030204" pitchFamily="18" charset="0"/>
                          <a:ea typeface="+mn-ea"/>
                          <a:cs typeface="+mn-cs"/>
                        </a:rPr>
                        <a:t>$160 allowance; </a:t>
                      </a:r>
                      <a:endParaRPr lang="en-US" sz="1600" b="1" i="0" u="none" strike="noStrike" kern="1200" baseline="0" dirty="0">
                        <a:solidFill>
                          <a:schemeClr val="dk1"/>
                        </a:solidFill>
                        <a:latin typeface="Cambria" panose="020405030504060302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0" i="0" u="none" strike="noStrike" kern="1200" baseline="0" dirty="0">
                          <a:solidFill>
                            <a:schemeClr val="dk1"/>
                          </a:solidFill>
                          <a:latin typeface="Cambria" panose="02040503050406030204" pitchFamily="18" charset="0"/>
                          <a:ea typeface="+mn-ea"/>
                          <a:cs typeface="+mn-cs"/>
                        </a:rPr>
                        <a:t>20% off balance over $130</a:t>
                      </a:r>
                      <a:endParaRPr lang="en-US" sz="1600" b="0" u="none" kern="1200" dirty="0">
                        <a:latin typeface="Cambria" panose="02040503050406030204" pitchFamily="18" charset="0"/>
                      </a:endParaRP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9B9E3"/>
                    </a:solidFill>
                  </a:tcPr>
                </a:tc>
                <a:extLst>
                  <a:ext uri="{0D108BD9-81ED-4DB2-BD59-A6C34878D82A}">
                    <a16:rowId xmlns:a16="http://schemas.microsoft.com/office/drawing/2014/main" val="10007"/>
                  </a:ext>
                </a:extLst>
              </a:tr>
              <a:tr h="590116">
                <a:tc>
                  <a:txBody>
                    <a:bodyPr/>
                    <a:lstStyle/>
                    <a:p>
                      <a:r>
                        <a:rPr lang="en-US" sz="1600" b="0" i="0" u="none" strike="noStrike" kern="1200" baseline="0" dirty="0">
                          <a:solidFill>
                            <a:schemeClr val="dk1"/>
                          </a:solidFill>
                          <a:latin typeface="Cambria" panose="02040503050406030204" pitchFamily="18" charset="0"/>
                          <a:ea typeface="+mn-ea"/>
                          <a:cs typeface="+mn-cs"/>
                        </a:rPr>
                        <a:t>Standard Plastic Lenses</a:t>
                      </a:r>
                    </a:p>
                    <a:p>
                      <a:r>
                        <a:rPr lang="en-US" sz="1600" b="0" i="0" u="none" strike="noStrike" kern="1200" baseline="0" dirty="0">
                          <a:solidFill>
                            <a:schemeClr val="dk1"/>
                          </a:solidFill>
                          <a:latin typeface="Cambria" panose="02040503050406030204" pitchFamily="18" charset="0"/>
                          <a:ea typeface="+mn-ea"/>
                          <a:cs typeface="+mn-cs"/>
                        </a:rPr>
                        <a:t>Single Vision, Bifocal, Trifocal </a:t>
                      </a:r>
                    </a:p>
                  </a:txBody>
                  <a:tcPr marL="146712" marR="146712"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kern="1200" dirty="0">
                          <a:latin typeface="Cambria" panose="02040503050406030204" pitchFamily="18" charset="0"/>
                        </a:rPr>
                        <a:t>$15 Copay</a:t>
                      </a: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kern="1200" dirty="0">
                          <a:latin typeface="Cambria" panose="02040503050406030204" pitchFamily="18" charset="0"/>
                        </a:rPr>
                        <a:t>$15 Copay</a:t>
                      </a: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8"/>
                  </a:ext>
                </a:extLst>
              </a:tr>
              <a:tr h="341646">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600" b="0" i="0" u="none" strike="noStrike" kern="1200" baseline="0" dirty="0">
                          <a:solidFill>
                            <a:schemeClr val="dk1"/>
                          </a:solidFill>
                          <a:latin typeface="Cambria" panose="02040503050406030204" pitchFamily="18" charset="0"/>
                          <a:ea typeface="+mn-ea"/>
                          <a:cs typeface="+mn-cs"/>
                        </a:rPr>
                        <a:t>Standard Progressive Lens </a:t>
                      </a:r>
                      <a:endParaRPr lang="en-US" sz="1600" b="0" kern="1200" dirty="0">
                        <a:latin typeface="Cambria" panose="02040503050406030204" pitchFamily="18" charset="0"/>
                      </a:endParaRPr>
                    </a:p>
                  </a:txBody>
                  <a:tcPr marL="146712" marR="146712"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kern="1200" dirty="0">
                          <a:latin typeface="Cambria" panose="02040503050406030204" pitchFamily="18" charset="0"/>
                        </a:rPr>
                        <a:t>$65 Copay</a:t>
                      </a: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kern="1200" dirty="0">
                          <a:latin typeface="Cambria" panose="02040503050406030204" pitchFamily="18" charset="0"/>
                        </a:rPr>
                        <a:t>$65 Copay</a:t>
                      </a: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09"/>
                  </a:ext>
                </a:extLst>
              </a:tr>
              <a:tr h="621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0" kern="1200" dirty="0">
                          <a:latin typeface="Cambria" panose="02040503050406030204" pitchFamily="18" charset="0"/>
                        </a:rPr>
                        <a:t>Conventional Contacts</a:t>
                      </a:r>
                    </a:p>
                  </a:txBody>
                  <a:tcPr marL="146712" marR="146712"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134"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mbria" panose="02040503050406030204" pitchFamily="18" charset="0"/>
                          <a:ea typeface="+mn-ea"/>
                          <a:cs typeface="+mn-cs"/>
                        </a:rPr>
                        <a:t>$0 Copay; </a:t>
                      </a:r>
                      <a:r>
                        <a:rPr lang="en-US" sz="1800" b="1" i="0" u="none" strike="noStrike" kern="1200" baseline="0" dirty="0">
                          <a:solidFill>
                            <a:schemeClr val="dk1"/>
                          </a:solidFill>
                          <a:latin typeface="Cambria" panose="02040503050406030204" pitchFamily="18" charset="0"/>
                          <a:ea typeface="+mn-ea"/>
                          <a:cs typeface="+mn-cs"/>
                        </a:rPr>
                        <a:t>$100 allowance; </a:t>
                      </a:r>
                      <a:endParaRPr lang="en-US" sz="1600" b="1" i="0" u="none" strike="noStrike" kern="1200" baseline="0" dirty="0">
                        <a:solidFill>
                          <a:schemeClr val="dk1"/>
                        </a:solidFill>
                        <a:latin typeface="Cambria" panose="02040503050406030204" pitchFamily="18" charset="0"/>
                        <a:ea typeface="+mn-ea"/>
                        <a:cs typeface="+mn-cs"/>
                      </a:endParaRPr>
                    </a:p>
                    <a:p>
                      <a:pPr marL="0" marR="0" lvl="0" indent="0" algn="ctr" defTabSz="914134"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mbria" panose="02040503050406030204" pitchFamily="18" charset="0"/>
                          <a:ea typeface="+mn-ea"/>
                          <a:cs typeface="+mn-cs"/>
                        </a:rPr>
                        <a:t>15% off balance</a:t>
                      </a: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9B9E3"/>
                    </a:solidFill>
                  </a:tcPr>
                </a:tc>
                <a:tc>
                  <a:txBody>
                    <a:bodyPr/>
                    <a:lstStyle/>
                    <a:p>
                      <a:pPr marL="0" marR="0" lvl="0" indent="0" algn="ctr" defTabSz="914134"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mbria" panose="02040503050406030204" pitchFamily="18" charset="0"/>
                          <a:ea typeface="+mn-ea"/>
                          <a:cs typeface="+mn-cs"/>
                        </a:rPr>
                        <a:t>$0 Copay; </a:t>
                      </a:r>
                      <a:r>
                        <a:rPr lang="en-US" sz="1800" b="1" i="0" u="none" strike="noStrike" kern="1200" baseline="0" dirty="0">
                          <a:solidFill>
                            <a:schemeClr val="dk1"/>
                          </a:solidFill>
                          <a:latin typeface="Cambria" panose="02040503050406030204" pitchFamily="18" charset="0"/>
                          <a:ea typeface="+mn-ea"/>
                          <a:cs typeface="+mn-cs"/>
                        </a:rPr>
                        <a:t>$130 allowance;</a:t>
                      </a:r>
                      <a:r>
                        <a:rPr lang="en-US" sz="1600" b="0" i="0" u="none" strike="noStrike" kern="1200" baseline="0" dirty="0">
                          <a:solidFill>
                            <a:schemeClr val="dk1"/>
                          </a:solidFill>
                          <a:latin typeface="Cambria" panose="02040503050406030204" pitchFamily="18" charset="0"/>
                          <a:ea typeface="+mn-ea"/>
                          <a:cs typeface="+mn-cs"/>
                        </a:rPr>
                        <a:t> </a:t>
                      </a:r>
                    </a:p>
                    <a:p>
                      <a:pPr marL="0" marR="0" lvl="0" indent="0" algn="ctr" defTabSz="914134"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Cambria" panose="02040503050406030204" pitchFamily="18" charset="0"/>
                          <a:ea typeface="+mn-ea"/>
                          <a:cs typeface="+mn-cs"/>
                        </a:rPr>
                        <a:t>15% off balance</a:t>
                      </a: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9B9E3"/>
                    </a:solidFill>
                  </a:tcPr>
                </a:tc>
                <a:extLst>
                  <a:ext uri="{0D108BD9-81ED-4DB2-BD59-A6C34878D82A}">
                    <a16:rowId xmlns:a16="http://schemas.microsoft.com/office/drawing/2014/main" val="10011"/>
                  </a:ext>
                </a:extLst>
              </a:tr>
              <a:tr h="621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0" kern="1200" dirty="0">
                          <a:latin typeface="Cambria" panose="02040503050406030204" pitchFamily="18" charset="0"/>
                        </a:rPr>
                        <a:t>Disposable Contacts</a:t>
                      </a:r>
                    </a:p>
                  </a:txBody>
                  <a:tcPr marL="146712" marR="146712"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0" i="0" u="none" strike="noStrike" kern="1200" baseline="0" dirty="0">
                          <a:solidFill>
                            <a:schemeClr val="dk1"/>
                          </a:solidFill>
                          <a:latin typeface="Cambria" panose="02040503050406030204" pitchFamily="18" charset="0"/>
                          <a:ea typeface="+mn-ea"/>
                          <a:cs typeface="+mn-cs"/>
                        </a:rPr>
                        <a:t>$0 Copay; </a:t>
                      </a:r>
                      <a:r>
                        <a:rPr lang="en-US" sz="1800" b="1" i="0" u="none" strike="noStrike" kern="1200" baseline="0" dirty="0">
                          <a:solidFill>
                            <a:schemeClr val="dk1"/>
                          </a:solidFill>
                          <a:latin typeface="Cambria" panose="02040503050406030204" pitchFamily="18" charset="0"/>
                          <a:ea typeface="+mn-ea"/>
                          <a:cs typeface="+mn-cs"/>
                        </a:rPr>
                        <a:t>$100 allowance;</a:t>
                      </a:r>
                      <a:r>
                        <a:rPr lang="en-US" sz="1600" b="0" i="0" u="none" strike="noStrike" kern="1200" baseline="0" dirty="0">
                          <a:solidFill>
                            <a:schemeClr val="dk1"/>
                          </a:solidFill>
                          <a:latin typeface="Cambria" panose="02040503050406030204" pitchFamily="18"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0" i="0" u="none" strike="noStrike" kern="1200" baseline="0" dirty="0">
                          <a:solidFill>
                            <a:schemeClr val="dk1"/>
                          </a:solidFill>
                          <a:latin typeface="Cambria" panose="02040503050406030204" pitchFamily="18" charset="0"/>
                          <a:ea typeface="+mn-ea"/>
                          <a:cs typeface="+mn-cs"/>
                        </a:rPr>
                        <a:t>plus balance</a:t>
                      </a: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9B9E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0" i="0" u="none" strike="noStrike" kern="1200" baseline="0" dirty="0">
                          <a:solidFill>
                            <a:schemeClr val="dk1"/>
                          </a:solidFill>
                          <a:latin typeface="Cambria" panose="02040503050406030204" pitchFamily="18" charset="0"/>
                          <a:ea typeface="+mn-ea"/>
                          <a:cs typeface="+mn-cs"/>
                        </a:rPr>
                        <a:t>$0 Copay;</a:t>
                      </a:r>
                      <a:r>
                        <a:rPr lang="en-US" sz="1800" b="1" i="0" u="none" strike="noStrike" kern="1200" baseline="0" dirty="0">
                          <a:solidFill>
                            <a:schemeClr val="dk1"/>
                          </a:solidFill>
                          <a:latin typeface="Cambria" panose="02040503050406030204" pitchFamily="18" charset="0"/>
                          <a:ea typeface="+mn-ea"/>
                          <a:cs typeface="+mn-cs"/>
                        </a:rPr>
                        <a:t> $130 allowance;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600" b="0" i="0" u="none" strike="noStrike" kern="1200" baseline="0" dirty="0">
                          <a:solidFill>
                            <a:schemeClr val="dk1"/>
                          </a:solidFill>
                          <a:latin typeface="Cambria" panose="02040503050406030204" pitchFamily="18" charset="0"/>
                          <a:ea typeface="+mn-ea"/>
                          <a:cs typeface="+mn-cs"/>
                        </a:rPr>
                        <a:t> plus balance</a:t>
                      </a:r>
                    </a:p>
                  </a:txBody>
                  <a:tcPr marL="146712" marR="146712"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D9B9E3"/>
                    </a:solidFill>
                  </a:tcPr>
                </a:tc>
                <a:extLst>
                  <a:ext uri="{0D108BD9-81ED-4DB2-BD59-A6C34878D82A}">
                    <a16:rowId xmlns:a16="http://schemas.microsoft.com/office/drawing/2014/main" val="10012"/>
                  </a:ext>
                </a:extLst>
              </a:tr>
            </a:tbl>
          </a:graphicData>
        </a:graphic>
      </p:graphicFrame>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80503">
            <a:off x="8086010" y="273686"/>
            <a:ext cx="2049911" cy="70380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02084" y="118874"/>
            <a:ext cx="1232716" cy="771602"/>
          </a:xfrm>
          <a:prstGeom prst="rect">
            <a:avLst/>
          </a:prstGeom>
        </p:spPr>
      </p:pic>
      <p:pic>
        <p:nvPicPr>
          <p:cNvPr id="3" name="Audio 2">
            <a:hlinkClick r:id="" action="ppaction://media"/>
            <a:extLst>
              <a:ext uri="{FF2B5EF4-FFF2-40B4-BE49-F238E27FC236}">
                <a16:creationId xmlns:a16="http://schemas.microsoft.com/office/drawing/2014/main" id="{8304DD2B-CEFE-4333-ACFB-D5451E4FAB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2539866"/>
      </p:ext>
    </p:extLst>
  </p:cSld>
  <p:clrMapOvr>
    <a:masterClrMapping/>
  </p:clrMapOvr>
  <mc:AlternateContent xmlns:mc="http://schemas.openxmlformats.org/markup-compatibility/2006" xmlns:p14="http://schemas.microsoft.com/office/powerpoint/2010/main">
    <mc:Choice Requires="p14">
      <p:transition spd="slow" p14:dur="2000" advTm="62190"/>
    </mc:Choice>
    <mc:Fallback xmlns="">
      <p:transition spd="slow" advTm="62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70109B-BD65-40B5-B1B8-3928F6783EA9}"/>
              </a:ext>
            </a:extLst>
          </p:cNvPr>
          <p:cNvSpPr>
            <a:spLocks noGrp="1"/>
          </p:cNvSpPr>
          <p:nvPr>
            <p:ph type="title"/>
          </p:nvPr>
        </p:nvSpPr>
        <p:spPr>
          <a:xfrm>
            <a:off x="4387233" y="436852"/>
            <a:ext cx="7155907" cy="1619651"/>
          </a:xfrm>
        </p:spPr>
        <p:txBody>
          <a:bodyPr vert="horz" lIns="91440" tIns="45720" rIns="91440" bIns="45720" rtlCol="0" anchor="ctr">
            <a:normAutofit/>
          </a:bodyPr>
          <a:lstStyle/>
          <a:p>
            <a:r>
              <a:rPr lang="en-US" sz="4000" kern="1200" dirty="0">
                <a:solidFill>
                  <a:schemeClr val="bg1"/>
                </a:solidFill>
                <a:latin typeface="Segoe UI" panose="020B0502040204020203" pitchFamily="34" charset="0"/>
                <a:cs typeface="Segoe UI" panose="020B0502040204020203" pitchFamily="34" charset="0"/>
              </a:rPr>
              <a:t>OVER 65 RETIREE EYEMED VISION PLAN COSTS</a:t>
            </a:r>
            <a:br>
              <a:rPr lang="en-US" sz="2600" kern="1200" dirty="0">
                <a:solidFill>
                  <a:schemeClr val="bg1"/>
                </a:solidFill>
                <a:latin typeface="+mj-lt"/>
                <a:ea typeface="+mj-ea"/>
                <a:cs typeface="+mj-cs"/>
              </a:rPr>
            </a:br>
            <a:endParaRPr lang="en-US" sz="2600" kern="1200" dirty="0">
              <a:solidFill>
                <a:schemeClr val="bg1"/>
              </a:solidFill>
              <a:latin typeface="+mj-lt"/>
              <a:ea typeface="+mj-ea"/>
              <a:cs typeface="+mj-cs"/>
            </a:endParaRPr>
          </a:p>
        </p:txBody>
      </p:sp>
      <p:pic>
        <p:nvPicPr>
          <p:cNvPr id="7" name="Picture 6" descr="A picture containing drawing&#10;&#10;Description automatically generated">
            <a:extLst>
              <a:ext uri="{FF2B5EF4-FFF2-40B4-BE49-F238E27FC236}">
                <a16:creationId xmlns:a16="http://schemas.microsoft.com/office/drawing/2014/main" id="{1B728866-EB06-4DC0-92EB-BFC8FDCAEB6D}"/>
              </a:ext>
            </a:extLst>
          </p:cNvPr>
          <p:cNvPicPr>
            <a:picLocks noChangeAspect="1"/>
          </p:cNvPicPr>
          <p:nvPr/>
        </p:nvPicPr>
        <p:blipFill rotWithShape="1">
          <a:blip r:embed="rId5">
            <a:extLst>
              <a:ext uri="{28A0092B-C50C-407E-A947-70E740481C1C}">
                <a14:useLocalDpi xmlns:a14="http://schemas.microsoft.com/office/drawing/2010/main" val="0"/>
              </a:ext>
            </a:extLst>
          </a:blip>
          <a:srcRect l="-1" t="-3637" r="1" b="-9861"/>
          <a:stretch/>
        </p:blipFill>
        <p:spPr>
          <a:xfrm>
            <a:off x="569972" y="251674"/>
            <a:ext cx="2198979" cy="1802531"/>
          </a:xfrm>
          <a:prstGeom prst="rect">
            <a:avLst/>
          </a:prstGeom>
          <a:effectLst>
            <a:softEdge rad="317500"/>
          </a:effectLst>
        </p:spPr>
      </p:pic>
      <p:pic>
        <p:nvPicPr>
          <p:cNvPr id="2" name="Audio 1">
            <a:hlinkClick r:id="" action="ppaction://media"/>
            <a:extLst>
              <a:ext uri="{FF2B5EF4-FFF2-40B4-BE49-F238E27FC236}">
                <a16:creationId xmlns:a16="http://schemas.microsoft.com/office/drawing/2014/main" id="{7AAEE5D4-D1E7-4AAA-B4A4-B3BE9B7C45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graphicFrame>
        <p:nvGraphicFramePr>
          <p:cNvPr id="6" name="Object 5">
            <a:extLst>
              <a:ext uri="{FF2B5EF4-FFF2-40B4-BE49-F238E27FC236}">
                <a16:creationId xmlns:a16="http://schemas.microsoft.com/office/drawing/2014/main" id="{8A3E5BB1-6099-4DB1-93E1-7C119ABFE206}"/>
              </a:ext>
            </a:extLst>
          </p:cNvPr>
          <p:cNvGraphicFramePr>
            <a:graphicFrameLocks noChangeAspect="1"/>
          </p:cNvGraphicFramePr>
          <p:nvPr/>
        </p:nvGraphicFramePr>
        <p:xfrm>
          <a:off x="2702925" y="2959260"/>
          <a:ext cx="6786149" cy="2782321"/>
        </p:xfrm>
        <a:graphic>
          <a:graphicData uri="http://schemas.openxmlformats.org/presentationml/2006/ole">
            <mc:AlternateContent xmlns:mc="http://schemas.openxmlformats.org/markup-compatibility/2006">
              <mc:Choice xmlns:v="urn:schemas-microsoft-com:vml" Requires="v">
                <p:oleObj name="Worksheet" r:id="rId7" imgW="3809867" imgH="1561985" progId="Excel.Sheet.12">
                  <p:embed/>
                </p:oleObj>
              </mc:Choice>
              <mc:Fallback>
                <p:oleObj name="Worksheet" r:id="rId7" imgW="3809867" imgH="1561985" progId="Excel.Sheet.12">
                  <p:embed/>
                  <p:pic>
                    <p:nvPicPr>
                      <p:cNvPr id="6" name="Object 5">
                        <a:extLst>
                          <a:ext uri="{FF2B5EF4-FFF2-40B4-BE49-F238E27FC236}">
                            <a16:creationId xmlns:a16="http://schemas.microsoft.com/office/drawing/2014/main" id="{8A3E5BB1-6099-4DB1-93E1-7C119ABFE206}"/>
                          </a:ext>
                        </a:extLst>
                      </p:cNvPr>
                      <p:cNvPicPr/>
                      <p:nvPr/>
                    </p:nvPicPr>
                    <p:blipFill>
                      <a:blip r:embed="rId8"/>
                      <a:stretch>
                        <a:fillRect/>
                      </a:stretch>
                    </p:blipFill>
                    <p:spPr>
                      <a:xfrm>
                        <a:off x="2702925" y="2959260"/>
                        <a:ext cx="6786149" cy="2782321"/>
                      </a:xfrm>
                      <a:prstGeom prst="rect">
                        <a:avLst/>
                      </a:prstGeom>
                    </p:spPr>
                  </p:pic>
                </p:oleObj>
              </mc:Fallback>
            </mc:AlternateContent>
          </a:graphicData>
        </a:graphic>
      </p:graphicFrame>
    </p:spTree>
    <p:extLst>
      <p:ext uri="{BB962C8B-B14F-4D97-AF65-F5344CB8AC3E}">
        <p14:creationId xmlns:p14="http://schemas.microsoft.com/office/powerpoint/2010/main" val="2981283499"/>
      </p:ext>
    </p:extLst>
  </p:cSld>
  <p:clrMapOvr>
    <a:masterClrMapping/>
  </p:clrMapOvr>
  <mc:AlternateContent xmlns:mc="http://schemas.openxmlformats.org/markup-compatibility/2006" xmlns:p14="http://schemas.microsoft.com/office/powerpoint/2010/main">
    <mc:Choice Requires="p14">
      <p:transition spd="slow" p14:dur="2000" advTm="9738"/>
    </mc:Choice>
    <mc:Fallback xmlns="">
      <p:transition spd="slow" advTm="9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1|46.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1962</Words>
  <Application>Microsoft Office PowerPoint</Application>
  <PresentationFormat>Widescreen</PresentationFormat>
  <Paragraphs>285</Paragraphs>
  <Slides>20</Slides>
  <Notes>12</Notes>
  <HiddenSlides>0</HiddenSlides>
  <MMClips>15</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7" baseType="lpstr">
      <vt:lpstr>Arial</vt:lpstr>
      <vt:lpstr>Calibri</vt:lpstr>
      <vt:lpstr>Calibri Light</vt:lpstr>
      <vt:lpstr>Cambria</vt:lpstr>
      <vt:lpstr>Segoe UI</vt:lpstr>
      <vt:lpstr>Office Theme</vt:lpstr>
      <vt:lpstr>Worksheet</vt:lpstr>
      <vt:lpstr>RETIREE VOLUNTARY BENEFIT  PLAN OPTIONS</vt:lpstr>
      <vt:lpstr>Welcome to Delta Dental PPO – We've got you covered</vt:lpstr>
      <vt:lpstr>Your PPO coverage</vt:lpstr>
      <vt:lpstr>PowerPoint Presentation</vt:lpstr>
      <vt:lpstr>Coverage beyond Florida</vt:lpstr>
      <vt:lpstr>Your DeltaCare coverage</vt:lpstr>
      <vt:lpstr>OVER 65 RETIREE DELTA DENTAL PLAN COSTS </vt:lpstr>
      <vt:lpstr>EyeMed Vision Plans</vt:lpstr>
      <vt:lpstr>OVER 65 RETIREE EYEMED VISION PLAN COSTS </vt:lpstr>
      <vt:lpstr>            FAQ’s  &amp;  ADDITIONAL BENEFITS INFORMATION            </vt:lpstr>
      <vt:lpstr>            VESTING          </vt:lpstr>
      <vt:lpstr>PowerPoint Presentation</vt:lpstr>
      <vt:lpstr>PowerPoint Presentation</vt:lpstr>
      <vt:lpstr>PowerPoint Presentation</vt:lpstr>
      <vt:lpstr>PowerPoint Presentation</vt:lpstr>
      <vt:lpstr>PowerPoint Presentation</vt:lpstr>
      <vt:lpstr>PowerPoint Presentation</vt:lpstr>
      <vt:lpstr> RETIREE BRAND PARTNER CONTACT  INFORMATION</vt:lpstr>
      <vt:lpstr>ICUBA RETIREE DROPBOX</vt:lpstr>
      <vt:lpstr>THANK YOU, AND HAPPY RETIREMENT!  Additional Plan information can be found in the ICUBA Retiree Dropbox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RETIREE VOLUNTARY BENEFIT  PLAN OPTIONS</dc:title>
  <dc:creator>Carlos Derizans</dc:creator>
  <cp:lastModifiedBy>Carlos Derizans</cp:lastModifiedBy>
  <cp:revision>1</cp:revision>
  <dcterms:created xsi:type="dcterms:W3CDTF">2021-05-25T20:20:55Z</dcterms:created>
  <dcterms:modified xsi:type="dcterms:W3CDTF">2021-05-25T20:24:52Z</dcterms:modified>
</cp:coreProperties>
</file>