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4" r:id="rId3"/>
  </p:sldMasterIdLst>
  <p:notesMasterIdLst>
    <p:notesMasterId r:id="rId23"/>
  </p:notesMasterIdLst>
  <p:sldIdLst>
    <p:sldId id="25778" r:id="rId4"/>
    <p:sldId id="25804" r:id="rId5"/>
    <p:sldId id="25805" r:id="rId6"/>
    <p:sldId id="25806" r:id="rId7"/>
    <p:sldId id="25808" r:id="rId8"/>
    <p:sldId id="25807" r:id="rId9"/>
    <p:sldId id="25817" r:id="rId10"/>
    <p:sldId id="25785" r:id="rId11"/>
    <p:sldId id="25783" r:id="rId12"/>
    <p:sldId id="25793" r:id="rId13"/>
    <p:sldId id="25769" r:id="rId14"/>
    <p:sldId id="25809" r:id="rId15"/>
    <p:sldId id="25811" r:id="rId16"/>
    <p:sldId id="25812" r:id="rId17"/>
    <p:sldId id="25813" r:id="rId18"/>
    <p:sldId id="1913" r:id="rId19"/>
    <p:sldId id="471" r:id="rId20"/>
    <p:sldId id="464" r:id="rId21"/>
    <p:sldId id="2582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elle Rivera" initials="JR" lastIdx="7" clrIdx="0">
    <p:extLst>
      <p:ext uri="{19B8F6BF-5375-455C-9EA6-DF929625EA0E}">
        <p15:presenceInfo xmlns:p15="http://schemas.microsoft.com/office/powerpoint/2012/main" userId="S::jrivera@icuba.org::c3d23a91-a381-487f-8a89-875ec7ed180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150"/>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B796F0-8C63-46E6-8D9A-FB8371165680}" v="1" dt="2021-05-25T20:13:59.335"/>
  </p1510:revLst>
</p1510:revInfo>
</file>

<file path=ppt/tableStyles.xml><?xml version="1.0" encoding="utf-8"?>
<a:tblStyleLst xmlns:a="http://schemas.openxmlformats.org/drawingml/2006/main" def="{5C22544A-7EE6-4342-B048-85BDC9FD1C3A}">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21" autoAdjust="0"/>
    <p:restoredTop sz="94249" autoAdjust="0"/>
  </p:normalViewPr>
  <p:slideViewPr>
    <p:cSldViewPr snapToGrid="0">
      <p:cViewPr varScale="1">
        <p:scale>
          <a:sx n="107" d="100"/>
          <a:sy n="107" d="100"/>
        </p:scale>
        <p:origin x="117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commentAuthors" Target="commentAuthor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los Derizans" userId="5eb42ba3-017d-4f02-8426-50669a953526" providerId="ADAL" clId="{BC393F42-521C-4C9D-98D1-BF9B82432296}"/>
    <pc:docChg chg="custSel modSld">
      <pc:chgData name="Carlos Derizans" userId="5eb42ba3-017d-4f02-8426-50669a953526" providerId="ADAL" clId="{BC393F42-521C-4C9D-98D1-BF9B82432296}" dt="2021-05-25T20:37:33.822" v="18" actId="478"/>
      <pc:docMkLst>
        <pc:docMk/>
      </pc:docMkLst>
      <pc:sldChg chg="delSp mod delAnim">
        <pc:chgData name="Carlos Derizans" userId="5eb42ba3-017d-4f02-8426-50669a953526" providerId="ADAL" clId="{BC393F42-521C-4C9D-98D1-BF9B82432296}" dt="2021-05-25T20:37:24.314" v="14" actId="478"/>
        <pc:sldMkLst>
          <pc:docMk/>
          <pc:sldMk cId="4206769499" sldId="464"/>
        </pc:sldMkLst>
        <pc:picChg chg="del">
          <ac:chgData name="Carlos Derizans" userId="5eb42ba3-017d-4f02-8426-50669a953526" providerId="ADAL" clId="{BC393F42-521C-4C9D-98D1-BF9B82432296}" dt="2021-05-25T20:37:24.314" v="14" actId="478"/>
          <ac:picMkLst>
            <pc:docMk/>
            <pc:sldMk cId="4206769499" sldId="464"/>
            <ac:picMk id="7" creationId="{063C6184-173E-4DB2-8712-54C434645785}"/>
          </ac:picMkLst>
        </pc:picChg>
      </pc:sldChg>
      <pc:sldChg chg="delSp mod delAnim">
        <pc:chgData name="Carlos Derizans" userId="5eb42ba3-017d-4f02-8426-50669a953526" providerId="ADAL" clId="{BC393F42-521C-4C9D-98D1-BF9B82432296}" dt="2021-05-25T20:37:26.652" v="15" actId="478"/>
        <pc:sldMkLst>
          <pc:docMk/>
          <pc:sldMk cId="2672858372" sldId="471"/>
        </pc:sldMkLst>
        <pc:picChg chg="del">
          <ac:chgData name="Carlos Derizans" userId="5eb42ba3-017d-4f02-8426-50669a953526" providerId="ADAL" clId="{BC393F42-521C-4C9D-98D1-BF9B82432296}" dt="2021-05-25T20:37:26.652" v="15" actId="478"/>
          <ac:picMkLst>
            <pc:docMk/>
            <pc:sldMk cId="2672858372" sldId="471"/>
            <ac:picMk id="9" creationId="{D2CF6EC3-CC19-44C9-B59A-AA7D1C39DACB}"/>
          </ac:picMkLst>
        </pc:picChg>
      </pc:sldChg>
      <pc:sldChg chg="delSp mod delAnim">
        <pc:chgData name="Carlos Derizans" userId="5eb42ba3-017d-4f02-8426-50669a953526" providerId="ADAL" clId="{BC393F42-521C-4C9D-98D1-BF9B82432296}" dt="2021-05-25T20:37:29.099" v="16" actId="478"/>
        <pc:sldMkLst>
          <pc:docMk/>
          <pc:sldMk cId="321320548" sldId="1913"/>
        </pc:sldMkLst>
        <pc:picChg chg="del">
          <ac:chgData name="Carlos Derizans" userId="5eb42ba3-017d-4f02-8426-50669a953526" providerId="ADAL" clId="{BC393F42-521C-4C9D-98D1-BF9B82432296}" dt="2021-05-25T20:37:29.099" v="16" actId="478"/>
          <ac:picMkLst>
            <pc:docMk/>
            <pc:sldMk cId="321320548" sldId="1913"/>
            <ac:picMk id="2" creationId="{8E7BF76A-936E-4E57-B761-E3C47B38C0D4}"/>
          </ac:picMkLst>
        </pc:picChg>
      </pc:sldChg>
      <pc:sldChg chg="delSp mod delAnim">
        <pc:chgData name="Carlos Derizans" userId="5eb42ba3-017d-4f02-8426-50669a953526" providerId="ADAL" clId="{BC393F42-521C-4C9D-98D1-BF9B82432296}" dt="2021-05-25T20:37:09.997" v="10" actId="478"/>
        <pc:sldMkLst>
          <pc:docMk/>
          <pc:sldMk cId="3701892982" sldId="25769"/>
        </pc:sldMkLst>
        <pc:picChg chg="del">
          <ac:chgData name="Carlos Derizans" userId="5eb42ba3-017d-4f02-8426-50669a953526" providerId="ADAL" clId="{BC393F42-521C-4C9D-98D1-BF9B82432296}" dt="2021-05-25T20:37:09.997" v="10" actId="478"/>
          <ac:picMkLst>
            <pc:docMk/>
            <pc:sldMk cId="3701892982" sldId="25769"/>
            <ac:picMk id="3" creationId="{4271231F-BBB1-4B94-924E-646ACEC10799}"/>
          </ac:picMkLst>
        </pc:picChg>
      </pc:sldChg>
      <pc:sldChg chg="delSp mod delAnim">
        <pc:chgData name="Carlos Derizans" userId="5eb42ba3-017d-4f02-8426-50669a953526" providerId="ADAL" clId="{BC393F42-521C-4C9D-98D1-BF9B82432296}" dt="2021-05-25T20:36:00.848" v="0" actId="478"/>
        <pc:sldMkLst>
          <pc:docMk/>
          <pc:sldMk cId="3149517019" sldId="25778"/>
        </pc:sldMkLst>
        <pc:picChg chg="del">
          <ac:chgData name="Carlos Derizans" userId="5eb42ba3-017d-4f02-8426-50669a953526" providerId="ADAL" clId="{BC393F42-521C-4C9D-98D1-BF9B82432296}" dt="2021-05-25T20:36:00.848" v="0" actId="478"/>
          <ac:picMkLst>
            <pc:docMk/>
            <pc:sldMk cId="3149517019" sldId="25778"/>
            <ac:picMk id="4" creationId="{DA1FD20F-8F11-4AD5-9223-7F88F9AE7D1B}"/>
          </ac:picMkLst>
        </pc:picChg>
      </pc:sldChg>
      <pc:sldChg chg="delSp mod delAnim">
        <pc:chgData name="Carlos Derizans" userId="5eb42ba3-017d-4f02-8426-50669a953526" providerId="ADAL" clId="{BC393F42-521C-4C9D-98D1-BF9B82432296}" dt="2021-05-25T20:37:05.790" v="8" actId="478"/>
        <pc:sldMkLst>
          <pc:docMk/>
          <pc:sldMk cId="4184980445" sldId="25783"/>
        </pc:sldMkLst>
        <pc:picChg chg="del">
          <ac:chgData name="Carlos Derizans" userId="5eb42ba3-017d-4f02-8426-50669a953526" providerId="ADAL" clId="{BC393F42-521C-4C9D-98D1-BF9B82432296}" dt="2021-05-25T20:37:05.790" v="8" actId="478"/>
          <ac:picMkLst>
            <pc:docMk/>
            <pc:sldMk cId="4184980445" sldId="25783"/>
            <ac:picMk id="3" creationId="{41856464-D73A-46BA-975F-359AE2C6E93A}"/>
          </ac:picMkLst>
        </pc:picChg>
      </pc:sldChg>
      <pc:sldChg chg="delSp mod delAnim">
        <pc:chgData name="Carlos Derizans" userId="5eb42ba3-017d-4f02-8426-50669a953526" providerId="ADAL" clId="{BC393F42-521C-4C9D-98D1-BF9B82432296}" dt="2021-05-25T20:37:03.612" v="7" actId="478"/>
        <pc:sldMkLst>
          <pc:docMk/>
          <pc:sldMk cId="2486347232" sldId="25785"/>
        </pc:sldMkLst>
        <pc:picChg chg="del">
          <ac:chgData name="Carlos Derizans" userId="5eb42ba3-017d-4f02-8426-50669a953526" providerId="ADAL" clId="{BC393F42-521C-4C9D-98D1-BF9B82432296}" dt="2021-05-25T20:37:03.612" v="7" actId="478"/>
          <ac:picMkLst>
            <pc:docMk/>
            <pc:sldMk cId="2486347232" sldId="25785"/>
            <ac:picMk id="5" creationId="{64AE75A0-70B9-4A21-97A3-92A7D84B9181}"/>
          </ac:picMkLst>
        </pc:picChg>
      </pc:sldChg>
      <pc:sldChg chg="delSp mod delAnim">
        <pc:chgData name="Carlos Derizans" userId="5eb42ba3-017d-4f02-8426-50669a953526" providerId="ADAL" clId="{BC393F42-521C-4C9D-98D1-BF9B82432296}" dt="2021-05-25T20:37:07.659" v="9" actId="478"/>
        <pc:sldMkLst>
          <pc:docMk/>
          <pc:sldMk cId="280119327" sldId="25793"/>
        </pc:sldMkLst>
        <pc:picChg chg="del">
          <ac:chgData name="Carlos Derizans" userId="5eb42ba3-017d-4f02-8426-50669a953526" providerId="ADAL" clId="{BC393F42-521C-4C9D-98D1-BF9B82432296}" dt="2021-05-25T20:37:07.659" v="9" actId="478"/>
          <ac:picMkLst>
            <pc:docMk/>
            <pc:sldMk cId="280119327" sldId="25793"/>
            <ac:picMk id="3" creationId="{D0B981EF-CE36-4CE5-915E-3AD7D54A9C59}"/>
          </ac:picMkLst>
        </pc:picChg>
      </pc:sldChg>
      <pc:sldChg chg="delSp mod delAnim">
        <pc:chgData name="Carlos Derizans" userId="5eb42ba3-017d-4f02-8426-50669a953526" providerId="ADAL" clId="{BC393F42-521C-4C9D-98D1-BF9B82432296}" dt="2021-05-25T20:36:47.916" v="2" actId="478"/>
        <pc:sldMkLst>
          <pc:docMk/>
          <pc:sldMk cId="1946807520" sldId="25804"/>
        </pc:sldMkLst>
        <pc:picChg chg="del">
          <ac:chgData name="Carlos Derizans" userId="5eb42ba3-017d-4f02-8426-50669a953526" providerId="ADAL" clId="{BC393F42-521C-4C9D-98D1-BF9B82432296}" dt="2021-05-25T20:36:47.916" v="2" actId="478"/>
          <ac:picMkLst>
            <pc:docMk/>
            <pc:sldMk cId="1946807520" sldId="25804"/>
            <ac:picMk id="6" creationId="{D7CAE097-23DF-47CF-805C-02D6835A93C3}"/>
          </ac:picMkLst>
        </pc:picChg>
      </pc:sldChg>
      <pc:sldChg chg="delSp mod delAnim">
        <pc:chgData name="Carlos Derizans" userId="5eb42ba3-017d-4f02-8426-50669a953526" providerId="ADAL" clId="{BC393F42-521C-4C9D-98D1-BF9B82432296}" dt="2021-05-25T20:36:25.358" v="1" actId="478"/>
        <pc:sldMkLst>
          <pc:docMk/>
          <pc:sldMk cId="2438677027" sldId="25805"/>
        </pc:sldMkLst>
        <pc:picChg chg="del">
          <ac:chgData name="Carlos Derizans" userId="5eb42ba3-017d-4f02-8426-50669a953526" providerId="ADAL" clId="{BC393F42-521C-4C9D-98D1-BF9B82432296}" dt="2021-05-25T20:36:25.358" v="1" actId="478"/>
          <ac:picMkLst>
            <pc:docMk/>
            <pc:sldMk cId="2438677027" sldId="25805"/>
            <ac:picMk id="5" creationId="{CB1195A5-8BF8-43ED-98C4-458E09FC4D54}"/>
          </ac:picMkLst>
        </pc:picChg>
      </pc:sldChg>
      <pc:sldChg chg="delSp mod delAnim">
        <pc:chgData name="Carlos Derizans" userId="5eb42ba3-017d-4f02-8426-50669a953526" providerId="ADAL" clId="{BC393F42-521C-4C9D-98D1-BF9B82432296}" dt="2021-05-25T20:36:55.012" v="3" actId="478"/>
        <pc:sldMkLst>
          <pc:docMk/>
          <pc:sldMk cId="1861731034" sldId="25806"/>
        </pc:sldMkLst>
        <pc:picChg chg="del">
          <ac:chgData name="Carlos Derizans" userId="5eb42ba3-017d-4f02-8426-50669a953526" providerId="ADAL" clId="{BC393F42-521C-4C9D-98D1-BF9B82432296}" dt="2021-05-25T20:36:55.012" v="3" actId="478"/>
          <ac:picMkLst>
            <pc:docMk/>
            <pc:sldMk cId="1861731034" sldId="25806"/>
            <ac:picMk id="3" creationId="{5B0BEE7D-4461-401C-A5C3-83D704EC5A39}"/>
          </ac:picMkLst>
        </pc:picChg>
      </pc:sldChg>
      <pc:sldChg chg="delSp mod delAnim">
        <pc:chgData name="Carlos Derizans" userId="5eb42ba3-017d-4f02-8426-50669a953526" providerId="ADAL" clId="{BC393F42-521C-4C9D-98D1-BF9B82432296}" dt="2021-05-25T20:36:59.862" v="5" actId="478"/>
        <pc:sldMkLst>
          <pc:docMk/>
          <pc:sldMk cId="1165914631" sldId="25807"/>
        </pc:sldMkLst>
        <pc:picChg chg="del">
          <ac:chgData name="Carlos Derizans" userId="5eb42ba3-017d-4f02-8426-50669a953526" providerId="ADAL" clId="{BC393F42-521C-4C9D-98D1-BF9B82432296}" dt="2021-05-25T20:36:59.862" v="5" actId="478"/>
          <ac:picMkLst>
            <pc:docMk/>
            <pc:sldMk cId="1165914631" sldId="25807"/>
            <ac:picMk id="4" creationId="{BEE9A604-387C-45C8-ADA9-BFF7F3B9C9C9}"/>
          </ac:picMkLst>
        </pc:picChg>
      </pc:sldChg>
      <pc:sldChg chg="delSp mod delAnim">
        <pc:chgData name="Carlos Derizans" userId="5eb42ba3-017d-4f02-8426-50669a953526" providerId="ADAL" clId="{BC393F42-521C-4C9D-98D1-BF9B82432296}" dt="2021-05-25T20:36:57.557" v="4" actId="478"/>
        <pc:sldMkLst>
          <pc:docMk/>
          <pc:sldMk cId="847261824" sldId="25808"/>
        </pc:sldMkLst>
        <pc:picChg chg="del">
          <ac:chgData name="Carlos Derizans" userId="5eb42ba3-017d-4f02-8426-50669a953526" providerId="ADAL" clId="{BC393F42-521C-4C9D-98D1-BF9B82432296}" dt="2021-05-25T20:36:57.557" v="4" actId="478"/>
          <ac:picMkLst>
            <pc:docMk/>
            <pc:sldMk cId="847261824" sldId="25808"/>
            <ac:picMk id="3" creationId="{53B9CC14-0A05-4980-A661-8A227876C070}"/>
          </ac:picMkLst>
        </pc:picChg>
      </pc:sldChg>
      <pc:sldChg chg="delSp mod delAnim">
        <pc:chgData name="Carlos Derizans" userId="5eb42ba3-017d-4f02-8426-50669a953526" providerId="ADAL" clId="{BC393F42-521C-4C9D-98D1-BF9B82432296}" dt="2021-05-25T20:37:14.124" v="11" actId="478"/>
        <pc:sldMkLst>
          <pc:docMk/>
          <pc:sldMk cId="3333214100" sldId="25809"/>
        </pc:sldMkLst>
        <pc:picChg chg="del">
          <ac:chgData name="Carlos Derizans" userId="5eb42ba3-017d-4f02-8426-50669a953526" providerId="ADAL" clId="{BC393F42-521C-4C9D-98D1-BF9B82432296}" dt="2021-05-25T20:37:14.124" v="11" actId="478"/>
          <ac:picMkLst>
            <pc:docMk/>
            <pc:sldMk cId="3333214100" sldId="25809"/>
            <ac:picMk id="6" creationId="{8C8E561C-28A2-487B-801D-79BCBEF67C22}"/>
          </ac:picMkLst>
        </pc:picChg>
      </pc:sldChg>
      <pc:sldChg chg="delSp mod delAnim">
        <pc:chgData name="Carlos Derizans" userId="5eb42ba3-017d-4f02-8426-50669a953526" providerId="ADAL" clId="{BC393F42-521C-4C9D-98D1-BF9B82432296}" dt="2021-05-25T20:37:17.133" v="12" actId="478"/>
        <pc:sldMkLst>
          <pc:docMk/>
          <pc:sldMk cId="2693808622" sldId="25811"/>
        </pc:sldMkLst>
        <pc:picChg chg="del">
          <ac:chgData name="Carlos Derizans" userId="5eb42ba3-017d-4f02-8426-50669a953526" providerId="ADAL" clId="{BC393F42-521C-4C9D-98D1-BF9B82432296}" dt="2021-05-25T20:37:17.133" v="12" actId="478"/>
          <ac:picMkLst>
            <pc:docMk/>
            <pc:sldMk cId="2693808622" sldId="25811"/>
            <ac:picMk id="7" creationId="{6F037208-C057-4412-815C-23336949ECB6}"/>
          </ac:picMkLst>
        </pc:picChg>
      </pc:sldChg>
      <pc:sldChg chg="delSp mod delAnim">
        <pc:chgData name="Carlos Derizans" userId="5eb42ba3-017d-4f02-8426-50669a953526" providerId="ADAL" clId="{BC393F42-521C-4C9D-98D1-BF9B82432296}" dt="2021-05-25T20:37:33.822" v="18" actId="478"/>
        <pc:sldMkLst>
          <pc:docMk/>
          <pc:sldMk cId="3915895692" sldId="25812"/>
        </pc:sldMkLst>
        <pc:picChg chg="del">
          <ac:chgData name="Carlos Derizans" userId="5eb42ba3-017d-4f02-8426-50669a953526" providerId="ADAL" clId="{BC393F42-521C-4C9D-98D1-BF9B82432296}" dt="2021-05-25T20:37:33.822" v="18" actId="478"/>
          <ac:picMkLst>
            <pc:docMk/>
            <pc:sldMk cId="3915895692" sldId="25812"/>
            <ac:picMk id="8" creationId="{8AE5AC4A-AEE8-4080-B4AF-5F47788EC3DD}"/>
          </ac:picMkLst>
        </pc:picChg>
      </pc:sldChg>
      <pc:sldChg chg="delSp mod delAnim">
        <pc:chgData name="Carlos Derizans" userId="5eb42ba3-017d-4f02-8426-50669a953526" providerId="ADAL" clId="{BC393F42-521C-4C9D-98D1-BF9B82432296}" dt="2021-05-25T20:37:31.384" v="17" actId="478"/>
        <pc:sldMkLst>
          <pc:docMk/>
          <pc:sldMk cId="3886539667" sldId="25813"/>
        </pc:sldMkLst>
        <pc:picChg chg="del">
          <ac:chgData name="Carlos Derizans" userId="5eb42ba3-017d-4f02-8426-50669a953526" providerId="ADAL" clId="{BC393F42-521C-4C9D-98D1-BF9B82432296}" dt="2021-05-25T20:37:31.384" v="17" actId="478"/>
          <ac:picMkLst>
            <pc:docMk/>
            <pc:sldMk cId="3886539667" sldId="25813"/>
            <ac:picMk id="4" creationId="{8B946F49-E072-4A66-98F2-9F0EA98793B8}"/>
          </ac:picMkLst>
        </pc:picChg>
      </pc:sldChg>
      <pc:sldChg chg="delSp mod delAnim">
        <pc:chgData name="Carlos Derizans" userId="5eb42ba3-017d-4f02-8426-50669a953526" providerId="ADAL" clId="{BC393F42-521C-4C9D-98D1-BF9B82432296}" dt="2021-05-25T20:37:01.709" v="6" actId="478"/>
        <pc:sldMkLst>
          <pc:docMk/>
          <pc:sldMk cId="307340885" sldId="25817"/>
        </pc:sldMkLst>
        <pc:picChg chg="del">
          <ac:chgData name="Carlos Derizans" userId="5eb42ba3-017d-4f02-8426-50669a953526" providerId="ADAL" clId="{BC393F42-521C-4C9D-98D1-BF9B82432296}" dt="2021-05-25T20:37:01.709" v="6" actId="478"/>
          <ac:picMkLst>
            <pc:docMk/>
            <pc:sldMk cId="307340885" sldId="25817"/>
            <ac:picMk id="6" creationId="{1933C31A-F6BB-4594-A030-B4AB34E6F340}"/>
          </ac:picMkLst>
        </pc:picChg>
      </pc:sldChg>
      <pc:sldChg chg="delSp mod delAnim">
        <pc:chgData name="Carlos Derizans" userId="5eb42ba3-017d-4f02-8426-50669a953526" providerId="ADAL" clId="{BC393F42-521C-4C9D-98D1-BF9B82432296}" dt="2021-05-25T20:37:22.332" v="13" actId="478"/>
        <pc:sldMkLst>
          <pc:docMk/>
          <pc:sldMk cId="648190679" sldId="25829"/>
        </pc:sldMkLst>
        <pc:picChg chg="del">
          <ac:chgData name="Carlos Derizans" userId="5eb42ba3-017d-4f02-8426-50669a953526" providerId="ADAL" clId="{BC393F42-521C-4C9D-98D1-BF9B82432296}" dt="2021-05-25T20:37:22.332" v="13" actId="478"/>
          <ac:picMkLst>
            <pc:docMk/>
            <pc:sldMk cId="648190679" sldId="25829"/>
            <ac:picMk id="2" creationId="{EFF65EE8-1715-4858-BE6F-4A2A02949144}"/>
          </ac:picMkLst>
        </pc:pic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B32C32C-3278-4558-8AFE-D125222D67B7}" type="doc">
      <dgm:prSet loTypeId="urn:microsoft.com/office/officeart/2005/8/layout/gear1" loCatId="process" qsTypeId="urn:microsoft.com/office/officeart/2005/8/quickstyle/simple1" qsCatId="simple" csTypeId="urn:microsoft.com/office/officeart/2005/8/colors/accent2_1" csCatId="accent2" phldr="1"/>
      <dgm:spPr/>
    </dgm:pt>
    <dgm:pt modelId="{082DB8B9-EC7B-43B5-A676-957F88E23DCF}">
      <dgm:prSet phldrT="[Text]" phldr="1"/>
      <dgm:spPr/>
      <dgm:t>
        <a:bodyPr/>
        <a:lstStyle/>
        <a:p>
          <a:endParaRPr lang="en-US" dirty="0">
            <a:solidFill>
              <a:schemeClr val="bg1"/>
            </a:solidFill>
          </a:endParaRPr>
        </a:p>
      </dgm:t>
    </dgm:pt>
    <dgm:pt modelId="{50462560-E7A1-4304-AFE8-E9028FA9FB8C}" type="parTrans" cxnId="{AE45C50C-7859-4026-83FD-35B1C096B61B}">
      <dgm:prSet/>
      <dgm:spPr/>
      <dgm:t>
        <a:bodyPr/>
        <a:lstStyle/>
        <a:p>
          <a:endParaRPr lang="en-US"/>
        </a:p>
      </dgm:t>
    </dgm:pt>
    <dgm:pt modelId="{922D4E9B-916B-44BE-866A-C61F8EDD1357}" type="sibTrans" cxnId="{AE45C50C-7859-4026-83FD-35B1C096B61B}">
      <dgm:prSet/>
      <dgm:spPr/>
      <dgm:t>
        <a:bodyPr/>
        <a:lstStyle/>
        <a:p>
          <a:endParaRPr lang="en-US"/>
        </a:p>
      </dgm:t>
    </dgm:pt>
    <dgm:pt modelId="{60543419-38A5-4A2A-8DC9-1FAE069A4377}">
      <dgm:prSet phldrT="[Text]"/>
      <dgm:spPr/>
      <dgm:t>
        <a:bodyPr/>
        <a:lstStyle/>
        <a:p>
          <a:endParaRPr lang="en-US" dirty="0"/>
        </a:p>
      </dgm:t>
    </dgm:pt>
    <dgm:pt modelId="{87D6D3DA-1170-4FC4-BE8D-5C81BB5977B3}" type="parTrans" cxnId="{EF1CE0AE-C3BD-4881-A350-67F3F8761FEF}">
      <dgm:prSet/>
      <dgm:spPr/>
      <dgm:t>
        <a:bodyPr/>
        <a:lstStyle/>
        <a:p>
          <a:endParaRPr lang="en-US"/>
        </a:p>
      </dgm:t>
    </dgm:pt>
    <dgm:pt modelId="{A0440BAA-93EF-49FC-B5E1-FA6A76729248}" type="sibTrans" cxnId="{EF1CE0AE-C3BD-4881-A350-67F3F8761FEF}">
      <dgm:prSet/>
      <dgm:spPr/>
      <dgm:t>
        <a:bodyPr/>
        <a:lstStyle/>
        <a:p>
          <a:endParaRPr lang="en-US"/>
        </a:p>
      </dgm:t>
    </dgm:pt>
    <dgm:pt modelId="{4AE87810-4A7D-4210-B148-9C8FD60A27B9}">
      <dgm:prSet phldrT="[Text]"/>
      <dgm:spPr/>
      <dgm:t>
        <a:bodyPr/>
        <a:lstStyle/>
        <a:p>
          <a:r>
            <a:rPr lang="en-US" dirty="0"/>
            <a:t> </a:t>
          </a:r>
        </a:p>
      </dgm:t>
    </dgm:pt>
    <dgm:pt modelId="{BC94EBB5-96BA-4C27-A755-D39EDB7B7C30}" type="sibTrans" cxnId="{C1AF06C4-6B31-4008-9E65-61A30BD9EA5E}">
      <dgm:prSet/>
      <dgm:spPr/>
      <dgm:t>
        <a:bodyPr/>
        <a:lstStyle/>
        <a:p>
          <a:endParaRPr lang="en-US"/>
        </a:p>
      </dgm:t>
    </dgm:pt>
    <dgm:pt modelId="{DFF97E00-1187-4CE2-9623-6CD8E391F103}" type="parTrans" cxnId="{C1AF06C4-6B31-4008-9E65-61A30BD9EA5E}">
      <dgm:prSet/>
      <dgm:spPr/>
      <dgm:t>
        <a:bodyPr/>
        <a:lstStyle/>
        <a:p>
          <a:endParaRPr lang="en-US"/>
        </a:p>
      </dgm:t>
    </dgm:pt>
    <dgm:pt modelId="{9B968D4E-4AF3-4EE8-86C2-6C6614C7EF61}" type="pres">
      <dgm:prSet presAssocID="{3B32C32C-3278-4558-8AFE-D125222D67B7}" presName="composite" presStyleCnt="0">
        <dgm:presLayoutVars>
          <dgm:chMax val="3"/>
          <dgm:animLvl val="lvl"/>
          <dgm:resizeHandles val="exact"/>
        </dgm:presLayoutVars>
      </dgm:prSet>
      <dgm:spPr/>
    </dgm:pt>
    <dgm:pt modelId="{3F634509-780C-4BE7-94F4-C16C3C642C13}" type="pres">
      <dgm:prSet presAssocID="{4AE87810-4A7D-4210-B148-9C8FD60A27B9}" presName="gear1" presStyleLbl="node1" presStyleIdx="0" presStyleCnt="3" custAng="5839773">
        <dgm:presLayoutVars>
          <dgm:chMax val="1"/>
          <dgm:bulletEnabled val="1"/>
        </dgm:presLayoutVars>
      </dgm:prSet>
      <dgm:spPr>
        <a:prstGeom prst="teardrop">
          <a:avLst/>
        </a:prstGeom>
      </dgm:spPr>
    </dgm:pt>
    <dgm:pt modelId="{6B13EAE1-C4BE-4B47-97DD-B3A2173638C7}" type="pres">
      <dgm:prSet presAssocID="{4AE87810-4A7D-4210-B148-9C8FD60A27B9}" presName="gear1srcNode" presStyleLbl="node1" presStyleIdx="0" presStyleCnt="3"/>
      <dgm:spPr/>
    </dgm:pt>
    <dgm:pt modelId="{0983E70F-853F-45DB-94CE-B1916BAFEE7E}" type="pres">
      <dgm:prSet presAssocID="{4AE87810-4A7D-4210-B148-9C8FD60A27B9}" presName="gear1dstNode" presStyleLbl="node1" presStyleIdx="0" presStyleCnt="3"/>
      <dgm:spPr/>
    </dgm:pt>
    <dgm:pt modelId="{BC27E060-B2D6-42B4-A5C0-A30F9584EEBB}" type="pres">
      <dgm:prSet presAssocID="{082DB8B9-EC7B-43B5-A676-957F88E23DCF}" presName="gear2" presStyleLbl="node1" presStyleIdx="1" presStyleCnt="3" custAng="16702819" custLinFactNeighborX="-23916" custLinFactNeighborY="4421">
        <dgm:presLayoutVars>
          <dgm:chMax val="1"/>
          <dgm:bulletEnabled val="1"/>
        </dgm:presLayoutVars>
      </dgm:prSet>
      <dgm:spPr>
        <a:prstGeom prst="teardrop">
          <a:avLst/>
        </a:prstGeom>
      </dgm:spPr>
    </dgm:pt>
    <dgm:pt modelId="{20C4FB96-414A-47B6-A0BA-F1970C180A06}" type="pres">
      <dgm:prSet presAssocID="{082DB8B9-EC7B-43B5-A676-957F88E23DCF}" presName="gear2srcNode" presStyleLbl="node1" presStyleIdx="1" presStyleCnt="3"/>
      <dgm:spPr/>
    </dgm:pt>
    <dgm:pt modelId="{3CCC0EB9-6C9F-4891-AC93-C08DCE76156A}" type="pres">
      <dgm:prSet presAssocID="{082DB8B9-EC7B-43B5-A676-957F88E23DCF}" presName="gear2dstNode" presStyleLbl="node1" presStyleIdx="1" presStyleCnt="3"/>
      <dgm:spPr/>
    </dgm:pt>
    <dgm:pt modelId="{C9DB75BF-B237-41D0-8907-4C42B1622DE9}" type="pres">
      <dgm:prSet presAssocID="{60543419-38A5-4A2A-8DC9-1FAE069A4377}" presName="gear3" presStyleLbl="node1" presStyleIdx="2" presStyleCnt="3"/>
      <dgm:spPr>
        <a:prstGeom prst="teardrop">
          <a:avLst/>
        </a:prstGeom>
      </dgm:spPr>
    </dgm:pt>
    <dgm:pt modelId="{4DD91109-9253-4D99-974A-3298A0377412}" type="pres">
      <dgm:prSet presAssocID="{60543419-38A5-4A2A-8DC9-1FAE069A4377}" presName="gear3tx" presStyleLbl="node1" presStyleIdx="2" presStyleCnt="3">
        <dgm:presLayoutVars>
          <dgm:chMax val="1"/>
          <dgm:bulletEnabled val="1"/>
        </dgm:presLayoutVars>
      </dgm:prSet>
      <dgm:spPr/>
    </dgm:pt>
    <dgm:pt modelId="{424F7EC3-A941-4296-8797-411D6F8A498F}" type="pres">
      <dgm:prSet presAssocID="{60543419-38A5-4A2A-8DC9-1FAE069A4377}" presName="gear3srcNode" presStyleLbl="node1" presStyleIdx="2" presStyleCnt="3"/>
      <dgm:spPr/>
    </dgm:pt>
    <dgm:pt modelId="{308E2D5D-DD62-4891-BEF1-A3F938F245DF}" type="pres">
      <dgm:prSet presAssocID="{60543419-38A5-4A2A-8DC9-1FAE069A4377}" presName="gear3dstNode" presStyleLbl="node1" presStyleIdx="2" presStyleCnt="3"/>
      <dgm:spPr/>
    </dgm:pt>
    <dgm:pt modelId="{4C2B4E53-BF95-49CA-AE88-59876DF4E3EC}" type="pres">
      <dgm:prSet presAssocID="{BC94EBB5-96BA-4C27-A755-D39EDB7B7C30}" presName="connector1" presStyleLbl="sibTrans2D1" presStyleIdx="0" presStyleCnt="3"/>
      <dgm:spPr/>
    </dgm:pt>
    <dgm:pt modelId="{2BB074C0-64CE-49FD-94EC-876139FA94FA}" type="pres">
      <dgm:prSet presAssocID="{922D4E9B-916B-44BE-866A-C61F8EDD1357}" presName="connector2" presStyleLbl="sibTrans2D1" presStyleIdx="1" presStyleCnt="3"/>
      <dgm:spPr/>
    </dgm:pt>
    <dgm:pt modelId="{AF5F02E9-1058-461A-BBCF-BAD4616A4879}" type="pres">
      <dgm:prSet presAssocID="{A0440BAA-93EF-49FC-B5E1-FA6A76729248}" presName="connector3" presStyleLbl="sibTrans2D1" presStyleIdx="2" presStyleCnt="3"/>
      <dgm:spPr/>
    </dgm:pt>
  </dgm:ptLst>
  <dgm:cxnLst>
    <dgm:cxn modelId="{AE45C50C-7859-4026-83FD-35B1C096B61B}" srcId="{3B32C32C-3278-4558-8AFE-D125222D67B7}" destId="{082DB8B9-EC7B-43B5-A676-957F88E23DCF}" srcOrd="1" destOrd="0" parTransId="{50462560-E7A1-4304-AFE8-E9028FA9FB8C}" sibTransId="{922D4E9B-916B-44BE-866A-C61F8EDD1357}"/>
    <dgm:cxn modelId="{8F72951D-10AD-405C-B5F7-4BB406AF981B}" type="presOf" srcId="{BC94EBB5-96BA-4C27-A755-D39EDB7B7C30}" destId="{4C2B4E53-BF95-49CA-AE88-59876DF4E3EC}" srcOrd="0" destOrd="0" presId="urn:microsoft.com/office/officeart/2005/8/layout/gear1"/>
    <dgm:cxn modelId="{49A1D028-3717-490C-9188-1FC969DE1057}" type="presOf" srcId="{60543419-38A5-4A2A-8DC9-1FAE069A4377}" destId="{4DD91109-9253-4D99-974A-3298A0377412}" srcOrd="1" destOrd="0" presId="urn:microsoft.com/office/officeart/2005/8/layout/gear1"/>
    <dgm:cxn modelId="{F7F5D829-12CA-4850-90C6-F9C29BAFFC36}" type="presOf" srcId="{082DB8B9-EC7B-43B5-A676-957F88E23DCF}" destId="{BC27E060-B2D6-42B4-A5C0-A30F9584EEBB}" srcOrd="0" destOrd="0" presId="urn:microsoft.com/office/officeart/2005/8/layout/gear1"/>
    <dgm:cxn modelId="{B35E912F-A9E1-4A2D-888A-EA0A3EAF5B5B}" type="presOf" srcId="{60543419-38A5-4A2A-8DC9-1FAE069A4377}" destId="{C9DB75BF-B237-41D0-8907-4C42B1622DE9}" srcOrd="0" destOrd="0" presId="urn:microsoft.com/office/officeart/2005/8/layout/gear1"/>
    <dgm:cxn modelId="{68149035-6043-4EC6-B7FE-AD20D0D5BDED}" type="presOf" srcId="{4AE87810-4A7D-4210-B148-9C8FD60A27B9}" destId="{0983E70F-853F-45DB-94CE-B1916BAFEE7E}" srcOrd="2" destOrd="0" presId="urn:microsoft.com/office/officeart/2005/8/layout/gear1"/>
    <dgm:cxn modelId="{D752C635-4E12-483C-911E-825233639344}" type="presOf" srcId="{4AE87810-4A7D-4210-B148-9C8FD60A27B9}" destId="{3F634509-780C-4BE7-94F4-C16C3C642C13}" srcOrd="0" destOrd="0" presId="urn:microsoft.com/office/officeart/2005/8/layout/gear1"/>
    <dgm:cxn modelId="{FFA1033A-C2D7-4469-B2FE-B506C7C3D6A4}" type="presOf" srcId="{082DB8B9-EC7B-43B5-A676-957F88E23DCF}" destId="{3CCC0EB9-6C9F-4891-AC93-C08DCE76156A}" srcOrd="2" destOrd="0" presId="urn:microsoft.com/office/officeart/2005/8/layout/gear1"/>
    <dgm:cxn modelId="{0FB9543D-F5FC-42C8-8A3A-BCB15476069D}" type="presOf" srcId="{4AE87810-4A7D-4210-B148-9C8FD60A27B9}" destId="{6B13EAE1-C4BE-4B47-97DD-B3A2173638C7}" srcOrd="1" destOrd="0" presId="urn:microsoft.com/office/officeart/2005/8/layout/gear1"/>
    <dgm:cxn modelId="{035AE96F-EB96-41CA-AE15-499DD3E5C23A}" type="presOf" srcId="{3B32C32C-3278-4558-8AFE-D125222D67B7}" destId="{9B968D4E-4AF3-4EE8-86C2-6C6614C7EF61}" srcOrd="0" destOrd="0" presId="urn:microsoft.com/office/officeart/2005/8/layout/gear1"/>
    <dgm:cxn modelId="{A786B252-FAF1-4A61-81D5-2230A495338D}" type="presOf" srcId="{A0440BAA-93EF-49FC-B5E1-FA6A76729248}" destId="{AF5F02E9-1058-461A-BBCF-BAD4616A4879}" srcOrd="0" destOrd="0" presId="urn:microsoft.com/office/officeart/2005/8/layout/gear1"/>
    <dgm:cxn modelId="{BBA62B81-66CF-43D8-AFBF-554C4175AFF3}" type="presOf" srcId="{60543419-38A5-4A2A-8DC9-1FAE069A4377}" destId="{308E2D5D-DD62-4891-BEF1-A3F938F245DF}" srcOrd="3" destOrd="0" presId="urn:microsoft.com/office/officeart/2005/8/layout/gear1"/>
    <dgm:cxn modelId="{39703297-5B42-4770-98F3-0BC09B22DFB1}" type="presOf" srcId="{082DB8B9-EC7B-43B5-A676-957F88E23DCF}" destId="{20C4FB96-414A-47B6-A0BA-F1970C180A06}" srcOrd="1" destOrd="0" presId="urn:microsoft.com/office/officeart/2005/8/layout/gear1"/>
    <dgm:cxn modelId="{D0722299-7384-4EEF-90FF-D55386DC49D3}" type="presOf" srcId="{60543419-38A5-4A2A-8DC9-1FAE069A4377}" destId="{424F7EC3-A941-4296-8797-411D6F8A498F}" srcOrd="2" destOrd="0" presId="urn:microsoft.com/office/officeart/2005/8/layout/gear1"/>
    <dgm:cxn modelId="{EF1CE0AE-C3BD-4881-A350-67F3F8761FEF}" srcId="{3B32C32C-3278-4558-8AFE-D125222D67B7}" destId="{60543419-38A5-4A2A-8DC9-1FAE069A4377}" srcOrd="2" destOrd="0" parTransId="{87D6D3DA-1170-4FC4-BE8D-5C81BB5977B3}" sibTransId="{A0440BAA-93EF-49FC-B5E1-FA6A76729248}"/>
    <dgm:cxn modelId="{C1AF06C4-6B31-4008-9E65-61A30BD9EA5E}" srcId="{3B32C32C-3278-4558-8AFE-D125222D67B7}" destId="{4AE87810-4A7D-4210-B148-9C8FD60A27B9}" srcOrd="0" destOrd="0" parTransId="{DFF97E00-1187-4CE2-9623-6CD8E391F103}" sibTransId="{BC94EBB5-96BA-4C27-A755-D39EDB7B7C30}"/>
    <dgm:cxn modelId="{0F3889D9-891C-404E-BD6B-28FF29E6144C}" type="presOf" srcId="{922D4E9B-916B-44BE-866A-C61F8EDD1357}" destId="{2BB074C0-64CE-49FD-94EC-876139FA94FA}" srcOrd="0" destOrd="0" presId="urn:microsoft.com/office/officeart/2005/8/layout/gear1"/>
    <dgm:cxn modelId="{122B8C45-D3C5-4CF4-A47B-125D8890FDC5}" type="presParOf" srcId="{9B968D4E-4AF3-4EE8-86C2-6C6614C7EF61}" destId="{3F634509-780C-4BE7-94F4-C16C3C642C13}" srcOrd="0" destOrd="0" presId="urn:microsoft.com/office/officeart/2005/8/layout/gear1"/>
    <dgm:cxn modelId="{43B1479F-50B5-4244-A92F-13999841AC6A}" type="presParOf" srcId="{9B968D4E-4AF3-4EE8-86C2-6C6614C7EF61}" destId="{6B13EAE1-C4BE-4B47-97DD-B3A2173638C7}" srcOrd="1" destOrd="0" presId="urn:microsoft.com/office/officeart/2005/8/layout/gear1"/>
    <dgm:cxn modelId="{D794D191-F39E-47CF-871E-1EC6CD76869E}" type="presParOf" srcId="{9B968D4E-4AF3-4EE8-86C2-6C6614C7EF61}" destId="{0983E70F-853F-45DB-94CE-B1916BAFEE7E}" srcOrd="2" destOrd="0" presId="urn:microsoft.com/office/officeart/2005/8/layout/gear1"/>
    <dgm:cxn modelId="{DC7675D3-8EA3-48D8-8B80-4D14EBA0DC4D}" type="presParOf" srcId="{9B968D4E-4AF3-4EE8-86C2-6C6614C7EF61}" destId="{BC27E060-B2D6-42B4-A5C0-A30F9584EEBB}" srcOrd="3" destOrd="0" presId="urn:microsoft.com/office/officeart/2005/8/layout/gear1"/>
    <dgm:cxn modelId="{A4E5C761-5F1B-45A1-8B80-CD08CED062BB}" type="presParOf" srcId="{9B968D4E-4AF3-4EE8-86C2-6C6614C7EF61}" destId="{20C4FB96-414A-47B6-A0BA-F1970C180A06}" srcOrd="4" destOrd="0" presId="urn:microsoft.com/office/officeart/2005/8/layout/gear1"/>
    <dgm:cxn modelId="{4A85A7A7-2C62-4E95-B4EC-3D11DD05799B}" type="presParOf" srcId="{9B968D4E-4AF3-4EE8-86C2-6C6614C7EF61}" destId="{3CCC0EB9-6C9F-4891-AC93-C08DCE76156A}" srcOrd="5" destOrd="0" presId="urn:microsoft.com/office/officeart/2005/8/layout/gear1"/>
    <dgm:cxn modelId="{6B9943B5-AAD0-4F9D-B216-B3AA10C591FC}" type="presParOf" srcId="{9B968D4E-4AF3-4EE8-86C2-6C6614C7EF61}" destId="{C9DB75BF-B237-41D0-8907-4C42B1622DE9}" srcOrd="6" destOrd="0" presId="urn:microsoft.com/office/officeart/2005/8/layout/gear1"/>
    <dgm:cxn modelId="{EACF1F25-C488-47FE-9006-C86E42B1B99F}" type="presParOf" srcId="{9B968D4E-4AF3-4EE8-86C2-6C6614C7EF61}" destId="{4DD91109-9253-4D99-974A-3298A0377412}" srcOrd="7" destOrd="0" presId="urn:microsoft.com/office/officeart/2005/8/layout/gear1"/>
    <dgm:cxn modelId="{6701187F-DB89-4E05-BD4B-A42781CFAFCA}" type="presParOf" srcId="{9B968D4E-4AF3-4EE8-86C2-6C6614C7EF61}" destId="{424F7EC3-A941-4296-8797-411D6F8A498F}" srcOrd="8" destOrd="0" presId="urn:microsoft.com/office/officeart/2005/8/layout/gear1"/>
    <dgm:cxn modelId="{A9A36FE3-C4C1-41AD-A53D-EF58175815DA}" type="presParOf" srcId="{9B968D4E-4AF3-4EE8-86C2-6C6614C7EF61}" destId="{308E2D5D-DD62-4891-BEF1-A3F938F245DF}" srcOrd="9" destOrd="0" presId="urn:microsoft.com/office/officeart/2005/8/layout/gear1"/>
    <dgm:cxn modelId="{055DF3E0-66AA-4608-B0DD-044F8E8BBA93}" type="presParOf" srcId="{9B968D4E-4AF3-4EE8-86C2-6C6614C7EF61}" destId="{4C2B4E53-BF95-49CA-AE88-59876DF4E3EC}" srcOrd="10" destOrd="0" presId="urn:microsoft.com/office/officeart/2005/8/layout/gear1"/>
    <dgm:cxn modelId="{712A805C-75D7-4728-94FE-16B3E5D27A9E}" type="presParOf" srcId="{9B968D4E-4AF3-4EE8-86C2-6C6614C7EF61}" destId="{2BB074C0-64CE-49FD-94EC-876139FA94FA}" srcOrd="11" destOrd="0" presId="urn:microsoft.com/office/officeart/2005/8/layout/gear1"/>
    <dgm:cxn modelId="{EDF77621-C2B8-483F-ADEE-3E2B9DD2D767}" type="presParOf" srcId="{9B968D4E-4AF3-4EE8-86C2-6C6614C7EF61}" destId="{AF5F02E9-1058-461A-BBCF-BAD4616A4879}" srcOrd="12" destOrd="0" presId="urn:microsoft.com/office/officeart/2005/8/layout/gear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634509-780C-4BE7-94F4-C16C3C642C13}">
      <dsp:nvSpPr>
        <dsp:cNvPr id="0" name=""/>
        <dsp:cNvSpPr/>
      </dsp:nvSpPr>
      <dsp:spPr>
        <a:xfrm rot="5839773">
          <a:off x="3031693" y="2173700"/>
          <a:ext cx="2656745" cy="2656745"/>
        </a:xfrm>
        <a:prstGeom prst="teardrop">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r>
            <a:rPr lang="en-US" sz="6500" kern="1200" dirty="0"/>
            <a:t> </a:t>
          </a:r>
        </a:p>
      </dsp:txBody>
      <dsp:txXfrm>
        <a:off x="3420764" y="2562771"/>
        <a:ext cx="1878603" cy="1878603"/>
      </dsp:txXfrm>
    </dsp:sp>
    <dsp:sp modelId="{BC27E060-B2D6-42B4-A5C0-A30F9584EEBB}">
      <dsp:nvSpPr>
        <dsp:cNvPr id="0" name=""/>
        <dsp:cNvSpPr/>
      </dsp:nvSpPr>
      <dsp:spPr>
        <a:xfrm rot="16702819">
          <a:off x="1023850" y="1631164"/>
          <a:ext cx="1932178" cy="1932178"/>
        </a:xfrm>
        <a:prstGeom prst="teardrop">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54610" tIns="54610" rIns="54610" bIns="54610" numCol="1" spcCol="1270" anchor="ctr" anchorCtr="0">
          <a:noAutofit/>
        </a:bodyPr>
        <a:lstStyle/>
        <a:p>
          <a:pPr marL="0" lvl="0" indent="0" algn="ctr" defTabSz="1911350">
            <a:lnSpc>
              <a:spcPct val="90000"/>
            </a:lnSpc>
            <a:spcBef>
              <a:spcPct val="0"/>
            </a:spcBef>
            <a:spcAft>
              <a:spcPct val="35000"/>
            </a:spcAft>
            <a:buNone/>
          </a:pPr>
          <a:endParaRPr lang="en-US" sz="4300" kern="1200" dirty="0">
            <a:solidFill>
              <a:schemeClr val="bg1"/>
            </a:solidFill>
          </a:endParaRPr>
        </a:p>
      </dsp:txBody>
      <dsp:txXfrm>
        <a:off x="1306811" y="1914125"/>
        <a:ext cx="1366256" cy="1366256"/>
      </dsp:txXfrm>
    </dsp:sp>
    <dsp:sp modelId="{C9DB75BF-B237-41D0-8907-4C42B1622DE9}">
      <dsp:nvSpPr>
        <dsp:cNvPr id="0" name=""/>
        <dsp:cNvSpPr/>
      </dsp:nvSpPr>
      <dsp:spPr>
        <a:xfrm rot="20700000">
          <a:off x="2568167" y="212736"/>
          <a:ext cx="1893140" cy="1893140"/>
        </a:xfrm>
        <a:prstGeom prst="teardrop">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1280" tIns="81280" rIns="81280" bIns="81280" numCol="1" spcCol="1270" anchor="ctr" anchorCtr="0">
          <a:noAutofit/>
        </a:bodyPr>
        <a:lstStyle/>
        <a:p>
          <a:pPr marL="0" lvl="0" indent="0" algn="ctr" defTabSz="2844800">
            <a:lnSpc>
              <a:spcPct val="90000"/>
            </a:lnSpc>
            <a:spcBef>
              <a:spcPct val="0"/>
            </a:spcBef>
            <a:spcAft>
              <a:spcPct val="35000"/>
            </a:spcAft>
            <a:buNone/>
          </a:pPr>
          <a:endParaRPr lang="en-US" sz="6400" kern="1200" dirty="0"/>
        </a:p>
      </dsp:txBody>
      <dsp:txXfrm rot="-20700000">
        <a:off x="2983388" y="627957"/>
        <a:ext cx="1062698" cy="1062698"/>
      </dsp:txXfrm>
    </dsp:sp>
    <dsp:sp modelId="{4C2B4E53-BF95-49CA-AE88-59876DF4E3EC}">
      <dsp:nvSpPr>
        <dsp:cNvPr id="0" name=""/>
        <dsp:cNvSpPr/>
      </dsp:nvSpPr>
      <dsp:spPr>
        <a:xfrm>
          <a:off x="2834451" y="1768784"/>
          <a:ext cx="3400633" cy="3400633"/>
        </a:xfrm>
        <a:prstGeom prst="circularArrow">
          <a:avLst>
            <a:gd name="adj1" fmla="val 4687"/>
            <a:gd name="adj2" fmla="val 299029"/>
            <a:gd name="adj3" fmla="val 2529514"/>
            <a:gd name="adj4" fmla="val 15832816"/>
            <a:gd name="adj5" fmla="val 5469"/>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BB074C0-64CE-49FD-94EC-876139FA94FA}">
      <dsp:nvSpPr>
        <dsp:cNvPr id="0" name=""/>
        <dsp:cNvSpPr/>
      </dsp:nvSpPr>
      <dsp:spPr>
        <a:xfrm>
          <a:off x="1143765" y="1115494"/>
          <a:ext cx="2470773" cy="2470773"/>
        </a:xfrm>
        <a:prstGeom prst="leftCircularArrow">
          <a:avLst>
            <a:gd name="adj1" fmla="val 6452"/>
            <a:gd name="adj2" fmla="val 429999"/>
            <a:gd name="adj3" fmla="val 10489124"/>
            <a:gd name="adj4" fmla="val 14837806"/>
            <a:gd name="adj5" fmla="val 7527"/>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F5F02E9-1058-461A-BBCF-BAD4616A4879}">
      <dsp:nvSpPr>
        <dsp:cNvPr id="0" name=""/>
        <dsp:cNvSpPr/>
      </dsp:nvSpPr>
      <dsp:spPr>
        <a:xfrm>
          <a:off x="2130264" y="-204662"/>
          <a:ext cx="2663990" cy="2663990"/>
        </a:xfrm>
        <a:prstGeom prst="circularArrow">
          <a:avLst>
            <a:gd name="adj1" fmla="val 5984"/>
            <a:gd name="adj2" fmla="val 394124"/>
            <a:gd name="adj3" fmla="val 13313824"/>
            <a:gd name="adj4" fmla="val 10508221"/>
            <a:gd name="adj5" fmla="val 6981"/>
          </a:avLst>
        </a:prstGeom>
        <a:solidFill>
          <a:schemeClr val="accent2">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48EB9B-00C3-4EB0-8145-D3E49B4C0AF1}" type="datetimeFigureOut">
              <a:rPr lang="en-US" smtClean="0"/>
              <a:t>5/25/2021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480493-6BD1-46DB-A1EF-07C77FD119E0}" type="slidenum">
              <a:rPr lang="en-US" smtClean="0"/>
              <a:t>‹#›</a:t>
            </a:fld>
            <a:endParaRPr lang="en-US"/>
          </a:p>
        </p:txBody>
      </p:sp>
    </p:spTree>
    <p:extLst>
      <p:ext uri="{BB962C8B-B14F-4D97-AF65-F5344CB8AC3E}">
        <p14:creationId xmlns:p14="http://schemas.microsoft.com/office/powerpoint/2010/main" val="9219756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Welcome to ICUBA’s “Understanding your retirement benefits plan options” presentation for the plan year beginning April 1</a:t>
            </a:r>
            <a:r>
              <a:rPr lang="en-US" baseline="30000" dirty="0"/>
              <a:t>st</a:t>
            </a:r>
            <a:r>
              <a:rPr lang="en-US" dirty="0"/>
              <a:t> 2021.</a:t>
            </a:r>
          </a:p>
        </p:txBody>
      </p:sp>
      <p:sp>
        <p:nvSpPr>
          <p:cNvPr id="4" name="Slide Number Placeholder 3"/>
          <p:cNvSpPr>
            <a:spLocks noGrp="1"/>
          </p:cNvSpPr>
          <p:nvPr>
            <p:ph type="sldNum" sz="quarter" idx="5"/>
          </p:nvPr>
        </p:nvSpPr>
        <p:spPr/>
        <p:txBody>
          <a:bodyPr/>
          <a:lstStyle/>
          <a:p>
            <a:fld id="{8B480493-6BD1-46DB-A1EF-07C77FD119E0}" type="slidenum">
              <a:rPr lang="en-US" smtClean="0"/>
              <a:t>1</a:t>
            </a:fld>
            <a:endParaRPr lang="en-US"/>
          </a:p>
        </p:txBody>
      </p:sp>
    </p:spTree>
    <p:extLst>
      <p:ext uri="{BB962C8B-B14F-4D97-AF65-F5344CB8AC3E}">
        <p14:creationId xmlns:p14="http://schemas.microsoft.com/office/powerpoint/2010/main" val="3949724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lastly, this is the Medicare Supplemental plans prescription drug benefits…</a:t>
            </a:r>
          </a:p>
          <a:p>
            <a:r>
              <a:rPr lang="en-US" dirty="0"/>
              <a:t>Based on the tier your drug would fall in the schedule is listed there, we have also included this plans prescription drug formulary </a:t>
            </a:r>
            <a:r>
              <a:rPr lang="en-US" dirty="0">
                <a:highlight>
                  <a:srgbClr val="FFFF00"/>
                </a:highlight>
              </a:rPr>
              <a:t>at </a:t>
            </a:r>
            <a:r>
              <a:rPr lang="en-US" b="1" dirty="0">
                <a:highlight>
                  <a:srgbClr val="FFFF00"/>
                </a:highlight>
              </a:rPr>
              <a:t>the </a:t>
            </a:r>
            <a:r>
              <a:rPr lang="en-US" b="1" dirty="0"/>
              <a:t>end of the presentation for reference.</a:t>
            </a:r>
          </a:p>
          <a:p>
            <a:r>
              <a:rPr lang="en-US" dirty="0"/>
              <a:t>So this basics of this plan..</a:t>
            </a:r>
          </a:p>
          <a:p>
            <a:r>
              <a:rPr lang="en-US" dirty="0"/>
              <a:t>You pay the listed amounts until your yearly drug costs reach </a:t>
            </a:r>
            <a:r>
              <a:rPr lang="en-US" b="1" dirty="0"/>
              <a:t>$4020</a:t>
            </a:r>
          </a:p>
          <a:p>
            <a:endParaRPr lang="en-US" b="0" dirty="0"/>
          </a:p>
          <a:p>
            <a:r>
              <a:rPr lang="en-US" b="0" dirty="0"/>
              <a:t>With Retiree Rx Care, there is not “donut hole” after you enter the coverage gap you will continue to pay your initial co-payment amount until your costs total $6350, which is the end of the coverage gap.</a:t>
            </a:r>
          </a:p>
          <a:p>
            <a:endParaRPr lang="en-US" b="0" dirty="0"/>
          </a:p>
          <a:p>
            <a:r>
              <a:rPr lang="en-US" b="0" dirty="0"/>
              <a:t>After your yearly out-of-pocket total reaches $6350 you will pay the greater of:</a:t>
            </a:r>
          </a:p>
          <a:p>
            <a:pPr marL="171450" indent="-171450">
              <a:buFont typeface="Arial" panose="020B0604020202020204" pitchFamily="34" charset="0"/>
              <a:buChar char="•"/>
            </a:pPr>
            <a:r>
              <a:rPr lang="en-US" b="0" dirty="0"/>
              <a:t>5% of the cost, or</a:t>
            </a:r>
          </a:p>
          <a:p>
            <a:pPr marL="171450" indent="-171450">
              <a:buFont typeface="Arial" panose="020B0604020202020204" pitchFamily="34" charset="0"/>
              <a:buChar char="•"/>
            </a:pPr>
            <a:r>
              <a:rPr lang="en-US" b="0" dirty="0"/>
              <a:t>$3.60 copay for generics and $8.95 for all other drugs, the plan pays the rest of the cost for the covered drug.</a:t>
            </a:r>
          </a:p>
          <a:p>
            <a:endParaRPr lang="en-US" b="0" dirty="0"/>
          </a:p>
        </p:txBody>
      </p:sp>
      <p:sp>
        <p:nvSpPr>
          <p:cNvPr id="4" name="Slide Number Placeholder 3"/>
          <p:cNvSpPr>
            <a:spLocks noGrp="1"/>
          </p:cNvSpPr>
          <p:nvPr>
            <p:ph type="sldNum" sz="quarter" idx="5"/>
          </p:nvPr>
        </p:nvSpPr>
        <p:spPr/>
        <p:txBody>
          <a:bodyPr/>
          <a:lstStyle/>
          <a:p>
            <a:fld id="{8B480493-6BD1-46DB-A1EF-07C77FD119E0}" type="slidenum">
              <a:rPr lang="en-US" smtClean="0"/>
              <a:t>10</a:t>
            </a:fld>
            <a:endParaRPr lang="en-US"/>
          </a:p>
        </p:txBody>
      </p:sp>
    </p:spTree>
    <p:extLst>
      <p:ext uri="{BB962C8B-B14F-4D97-AF65-F5344CB8AC3E}">
        <p14:creationId xmlns:p14="http://schemas.microsoft.com/office/powerpoint/2010/main" val="35260765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rates for the Retiree Medicare Supplemental plan.</a:t>
            </a:r>
          </a:p>
        </p:txBody>
      </p:sp>
      <p:sp>
        <p:nvSpPr>
          <p:cNvPr id="4" name="Slide Number Placeholder 3"/>
          <p:cNvSpPr>
            <a:spLocks noGrp="1"/>
          </p:cNvSpPr>
          <p:nvPr>
            <p:ph type="sldNum" sz="quarter" idx="5"/>
          </p:nvPr>
        </p:nvSpPr>
        <p:spPr/>
        <p:txBody>
          <a:bodyPr/>
          <a:lstStyle/>
          <a:p>
            <a:fld id="{8B480493-6BD1-46DB-A1EF-07C77FD119E0}" type="slidenum">
              <a:rPr lang="en-US" smtClean="0"/>
              <a:t>11</a:t>
            </a:fld>
            <a:endParaRPr lang="en-US"/>
          </a:p>
        </p:txBody>
      </p:sp>
    </p:spTree>
    <p:extLst>
      <p:ext uri="{BB962C8B-B14F-4D97-AF65-F5344CB8AC3E}">
        <p14:creationId xmlns:p14="http://schemas.microsoft.com/office/powerpoint/2010/main" val="7401264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Your second retiree plan option is the ICUBA(BCBS) medical plans as most of your are aware,</a:t>
            </a:r>
          </a:p>
          <a:p>
            <a:endParaRPr lang="en-US" dirty="0"/>
          </a:p>
          <a:p>
            <a:r>
              <a:rPr lang="en-US" dirty="0"/>
              <a:t>ICUBA strategically pairs the best</a:t>
            </a:r>
            <a:r>
              <a:rPr lang="en-US" baseline="0" dirty="0"/>
              <a:t> in class carriers for best in class service to our members.</a:t>
            </a:r>
          </a:p>
          <a:p>
            <a:r>
              <a:rPr lang="en-US" baseline="0" dirty="0"/>
              <a:t>	Blue Cross Blue Shield administers our medical benefits</a:t>
            </a:r>
          </a:p>
          <a:p>
            <a:r>
              <a:rPr lang="en-US" baseline="0" dirty="0"/>
              <a:t>	Optum Rx administers our prescription drug benefits and</a:t>
            </a:r>
          </a:p>
          <a:p>
            <a:r>
              <a:rPr lang="en-US" baseline="0" dirty="0"/>
              <a:t>	Aetna Resources for Living handles our behavioral health, substance abuse benefits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7432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First are the ICUBA medical plans, (please remember your only option at your initial retirement is to continue with the plan you are currently enrolled in) please also remember that the 4K/8K plans is not offered to 65+ retirees during OE.</a:t>
            </a:r>
          </a:p>
          <a:p>
            <a:endParaRPr lang="en-US" dirty="0"/>
          </a:p>
          <a:p>
            <a:r>
              <a:rPr lang="en-US" dirty="0"/>
              <a:t>REVIEW PLAN DETAILS…</a:t>
            </a:r>
          </a:p>
        </p:txBody>
      </p:sp>
      <p:sp>
        <p:nvSpPr>
          <p:cNvPr id="4" name="Slide Number Placeholder 3"/>
          <p:cNvSpPr>
            <a:spLocks noGrp="1"/>
          </p:cNvSpPr>
          <p:nvPr>
            <p:ph type="sldNum" sz="quarter" idx="5"/>
          </p:nvPr>
        </p:nvSpPr>
        <p:spPr/>
        <p:txBody>
          <a:bodyPr/>
          <a:lstStyle/>
          <a:p>
            <a:fld id="{8B480493-6BD1-46DB-A1EF-07C77FD119E0}" type="slidenum">
              <a:rPr lang="en-US" smtClean="0"/>
              <a:t>13</a:t>
            </a:fld>
            <a:endParaRPr lang="en-US"/>
          </a:p>
        </p:txBody>
      </p:sp>
    </p:spTree>
    <p:extLst>
      <p:ext uri="{BB962C8B-B14F-4D97-AF65-F5344CB8AC3E}">
        <p14:creationId xmlns:p14="http://schemas.microsoft.com/office/powerpoint/2010/main" val="96670885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 changes have been made to ICUBA’s Prescription Drug Plan, it </a:t>
            </a:r>
            <a:r>
              <a:rPr lang="en-US" baseline="0" dirty="0"/>
              <a:t>is still broken out into preferred / non-preferred generic and brand tiers.  ICUBA does have a separate OOP max for prescription drugs as an added layer of protection.  Remember – 90-day supplies and mail order save you Money!  You can get a 3 month supply of generic and brand drugs for the cost of 2 months.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68382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Behavioral Health Program supplements</a:t>
            </a:r>
            <a:r>
              <a:rPr lang="en-US" baseline="0" dirty="0"/>
              <a:t> the medical plan and includes professional counseling, psychiatric treatments for behavioral health conditions, </a:t>
            </a:r>
            <a:r>
              <a:rPr lang="en-US" dirty="0">
                <a:solidFill>
                  <a:srgbClr val="FFFFFF"/>
                </a:solidFill>
                <a:latin typeface="Cambria" panose="02040503050406030204" pitchFamily="18" charset="0"/>
                <a:ea typeface="Open Sans" panose="020B0606030504020204" pitchFamily="34" charset="0"/>
                <a:cs typeface="Open Sans" panose="020B0606030504020204" pitchFamily="34" charset="0"/>
              </a:rPr>
              <a:t>Behavioral health services related to Autism Spectrum Disorder and intensive services for substance abuse.</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53983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next few slides are just reminders of some of the great benefits that are still available to you as an ICUBA BCBS retiree.</a:t>
            </a:r>
          </a:p>
          <a:p>
            <a:endParaRPr lang="en-US" dirty="0"/>
          </a:p>
          <a:p>
            <a:r>
              <a:rPr lang="en-US" dirty="0"/>
              <a:t>First up the is BDTC…</a:t>
            </a:r>
          </a:p>
          <a:p>
            <a:r>
              <a:rPr lang="en-US" dirty="0"/>
              <a:t>Next is Care Connected…</a:t>
            </a:r>
          </a:p>
        </p:txBody>
      </p:sp>
      <p:sp>
        <p:nvSpPr>
          <p:cNvPr id="4" name="Slide Number Placeholder 3"/>
          <p:cNvSpPr>
            <a:spLocks noGrp="1"/>
          </p:cNvSpPr>
          <p:nvPr>
            <p:ph type="sldNum" sz="quarter" idx="5"/>
          </p:nvPr>
        </p:nvSpPr>
        <p:spPr/>
        <p:txBody>
          <a:bodyPr/>
          <a:lstStyle/>
          <a:p>
            <a:fld id="{8B480493-6BD1-46DB-A1EF-07C77FD119E0}" type="slidenum">
              <a:rPr lang="en-US" smtClean="0"/>
              <a:t>16</a:t>
            </a:fld>
            <a:endParaRPr lang="en-US"/>
          </a:p>
        </p:txBody>
      </p:sp>
    </p:spTree>
    <p:extLst>
      <p:ext uri="{BB962C8B-B14F-4D97-AF65-F5344CB8AC3E}">
        <p14:creationId xmlns:p14="http://schemas.microsoft.com/office/powerpoint/2010/main" val="27881740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ICUBAcares Pharmacist Advocate Program is also</a:t>
            </a:r>
            <a:r>
              <a:rPr lang="en-US" baseline="0" dirty="0"/>
              <a:t> a great prescription drug resource.  Call them for a prescription drug check-up where they can review your current medications, discuss side effects, make sure the drug interactions are appropriate, help you navigate the </a:t>
            </a:r>
            <a:r>
              <a:rPr lang="en-US" dirty="0"/>
              <a:t>Preferred Brand vs. Non-Preferred tier confusion, and help you coordinate with your doctor and the insurance company</a:t>
            </a:r>
            <a:r>
              <a:rPr lang="en-US" baseline="0" dirty="0"/>
              <a:t> for things like </a:t>
            </a:r>
            <a:r>
              <a:rPr lang="en-US" dirty="0"/>
              <a:t>Prior Authorization, Step Therapy, Quantity Limits.</a:t>
            </a:r>
          </a:p>
          <a:p>
            <a:endParaRPr lang="en-US" baseline="0" dirty="0"/>
          </a:p>
          <a:p>
            <a:r>
              <a:rPr lang="en-US" baseline="0" dirty="0"/>
              <a:t>ICUBAcares has real pharmacists who are real advocates with real solutions.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4004479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1242148">
              <a:defRPr/>
            </a:pPr>
            <a:r>
              <a:rPr lang="en-US" dirty="0">
                <a:solidFill>
                  <a:schemeClr val="bg1"/>
                </a:solidFill>
              </a:rPr>
              <a:t>This benefit is meant to </a:t>
            </a:r>
            <a:r>
              <a:rPr lang="en-US" i="1" dirty="0">
                <a:solidFill>
                  <a:schemeClr val="bg1"/>
                </a:solidFill>
              </a:rPr>
              <a:t>supplement</a:t>
            </a:r>
            <a:r>
              <a:rPr lang="en-US" dirty="0">
                <a:solidFill>
                  <a:schemeClr val="bg1"/>
                </a:solidFill>
              </a:rPr>
              <a:t> an ongoing relationship with a PCP and be used as an alternative to Urgent Care but is great for simple ailments like </a:t>
            </a:r>
            <a:r>
              <a:rPr lang="en-US" dirty="0" err="1">
                <a:solidFill>
                  <a:schemeClr val="bg1"/>
                </a:solidFill>
              </a:rPr>
              <a:t>sinius</a:t>
            </a:r>
            <a:r>
              <a:rPr lang="en-US" dirty="0">
                <a:solidFill>
                  <a:schemeClr val="bg1"/>
                </a:solidFill>
              </a:rPr>
              <a:t> infections, sore throat, ear infections, nasal congestion and other mild illnesses.  </a:t>
            </a:r>
          </a:p>
          <a:p>
            <a:pPr defTabSz="1242148">
              <a:defRPr/>
            </a:pPr>
            <a:endParaRPr lang="en-US" dirty="0">
              <a:solidFill>
                <a:schemeClr val="bg1"/>
              </a:solidFill>
            </a:endParaRPr>
          </a:p>
          <a:p>
            <a:pPr defTabSz="1242148">
              <a:defRPr/>
            </a:pPr>
            <a:r>
              <a:rPr lang="en-US" dirty="0">
                <a:solidFill>
                  <a:schemeClr val="bg1"/>
                </a:solidFill>
              </a:rPr>
              <a:t>Please make sure you share your </a:t>
            </a:r>
            <a:r>
              <a:rPr lang="en-US" dirty="0" err="1">
                <a:solidFill>
                  <a:schemeClr val="bg1"/>
                </a:solidFill>
              </a:rPr>
              <a:t>Teladoc</a:t>
            </a:r>
            <a:r>
              <a:rPr lang="en-US" dirty="0">
                <a:solidFill>
                  <a:schemeClr val="bg1"/>
                </a:solidFill>
              </a:rPr>
              <a:t> records with your PCP so they have the full picture of your medical journey!</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A2D21D1-52E2-420B-B491-CFF6D7BB79FB}"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9865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are the 2021 ICUBA medical plan rates</a:t>
            </a:r>
          </a:p>
        </p:txBody>
      </p:sp>
      <p:sp>
        <p:nvSpPr>
          <p:cNvPr id="4" name="Slide Number Placeholder 3"/>
          <p:cNvSpPr>
            <a:spLocks noGrp="1"/>
          </p:cNvSpPr>
          <p:nvPr>
            <p:ph type="sldNum" sz="quarter" idx="5"/>
          </p:nvPr>
        </p:nvSpPr>
        <p:spPr/>
        <p:txBody>
          <a:bodyPr/>
          <a:lstStyle/>
          <a:p>
            <a:fld id="{8B480493-6BD1-46DB-A1EF-07C77FD119E0}" type="slidenum">
              <a:rPr lang="en-US" smtClean="0"/>
              <a:t>19</a:t>
            </a:fld>
            <a:endParaRPr lang="en-US"/>
          </a:p>
        </p:txBody>
      </p:sp>
    </p:spTree>
    <p:extLst>
      <p:ext uri="{BB962C8B-B14F-4D97-AF65-F5344CB8AC3E}">
        <p14:creationId xmlns:p14="http://schemas.microsoft.com/office/powerpoint/2010/main" val="42299937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Read Quote</a:t>
            </a:r>
          </a:p>
          <a:p>
            <a:r>
              <a:rPr lang="en-US" dirty="0"/>
              <a:t>So that is our goal today, to help you fully learn your retiree benefit options</a:t>
            </a:r>
          </a:p>
          <a:p>
            <a:r>
              <a:rPr lang="en-US" dirty="0"/>
              <a:t>We will be reviewing…..</a:t>
            </a:r>
          </a:p>
          <a:p>
            <a:r>
              <a:rPr lang="en-US" dirty="0"/>
              <a:t>(Read topic of discussion)</a:t>
            </a:r>
          </a:p>
        </p:txBody>
      </p:sp>
      <p:sp>
        <p:nvSpPr>
          <p:cNvPr id="4" name="Slide Number Placeholder 3"/>
          <p:cNvSpPr>
            <a:spLocks noGrp="1"/>
          </p:cNvSpPr>
          <p:nvPr>
            <p:ph type="sldNum" sz="quarter" idx="5"/>
          </p:nvPr>
        </p:nvSpPr>
        <p:spPr/>
        <p:txBody>
          <a:bodyPr/>
          <a:lstStyle/>
          <a:p>
            <a:fld id="{8B480493-6BD1-46DB-A1EF-07C77FD119E0}" type="slidenum">
              <a:rPr lang="en-US" smtClean="0"/>
              <a:t>2</a:t>
            </a:fld>
            <a:endParaRPr lang="en-US"/>
          </a:p>
        </p:txBody>
      </p:sp>
    </p:spTree>
    <p:extLst>
      <p:ext uri="{BB962C8B-B14F-4D97-AF65-F5344CB8AC3E}">
        <p14:creationId xmlns:p14="http://schemas.microsoft.com/office/powerpoint/2010/main" val="12668683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let’s get started.</a:t>
            </a:r>
          </a:p>
          <a:p>
            <a:r>
              <a:rPr lang="en-US" dirty="0"/>
              <a:t>Qualifying for retiree benefits through ICUBA</a:t>
            </a:r>
          </a:p>
          <a:p>
            <a:r>
              <a:rPr lang="en-US" dirty="0"/>
              <a:t>To be an eligible retiree you must meet your member institutions definition of  “eligible retiree:”  which is listed below and states you must be:</a:t>
            </a:r>
          </a:p>
          <a:p>
            <a:r>
              <a:rPr lang="en-US" dirty="0"/>
              <a:t>A participant of the plan during the 3-months immediately prior to retirement</a:t>
            </a:r>
          </a:p>
          <a:p>
            <a:r>
              <a:rPr lang="en-US" dirty="0"/>
              <a:t>You must be actively at work on the day prior to retirement and</a:t>
            </a:r>
          </a:p>
          <a:p>
            <a:r>
              <a:rPr lang="en-US" b="1" dirty="0"/>
              <a:t>Your age and years of service must equal at least 65</a:t>
            </a:r>
            <a:r>
              <a:rPr lang="en-US" dirty="0"/>
              <a:t>. (May change by school)</a:t>
            </a:r>
          </a:p>
        </p:txBody>
      </p:sp>
      <p:sp>
        <p:nvSpPr>
          <p:cNvPr id="4" name="Slide Number Placeholder 3"/>
          <p:cNvSpPr>
            <a:spLocks noGrp="1"/>
          </p:cNvSpPr>
          <p:nvPr>
            <p:ph type="sldNum" sz="quarter" idx="5"/>
          </p:nvPr>
        </p:nvSpPr>
        <p:spPr/>
        <p:txBody>
          <a:bodyPr/>
          <a:lstStyle/>
          <a:p>
            <a:fld id="{8B480493-6BD1-46DB-A1EF-07C77FD119E0}" type="slidenum">
              <a:rPr lang="en-US" smtClean="0"/>
              <a:t>3</a:t>
            </a:fld>
            <a:endParaRPr lang="en-US"/>
          </a:p>
        </p:txBody>
      </p:sp>
    </p:spTree>
    <p:extLst>
      <p:ext uri="{BB962C8B-B14F-4D97-AF65-F5344CB8AC3E}">
        <p14:creationId xmlns:p14="http://schemas.microsoft.com/office/powerpoint/2010/main" val="37693067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are not yet 65 years of age, you will be considered an early retiree.  Upon retirement you will be given the option to enroll in the ICUBA retiree plan or COBRA. No matter what tier you choose you will be given the option continue the same benefits you were enrolled in directly preceding retirement.</a:t>
            </a:r>
          </a:p>
          <a:p>
            <a:endParaRPr lang="en-US" dirty="0"/>
          </a:p>
          <a:p>
            <a:r>
              <a:rPr lang="en-US" dirty="0"/>
              <a:t>If you are at least 65 years of age, you will be considered an Over 65 Retiree. Upon retirement you will have three options:  enroll in COBRA, enroll in the Medicare supplemental plan or continue on the ICUBA retiree benefit plans.</a:t>
            </a:r>
          </a:p>
        </p:txBody>
      </p:sp>
      <p:sp>
        <p:nvSpPr>
          <p:cNvPr id="4" name="Slide Number Placeholder 3"/>
          <p:cNvSpPr>
            <a:spLocks noGrp="1"/>
          </p:cNvSpPr>
          <p:nvPr>
            <p:ph type="sldNum" sz="quarter" idx="5"/>
          </p:nvPr>
        </p:nvSpPr>
        <p:spPr/>
        <p:txBody>
          <a:bodyPr/>
          <a:lstStyle/>
          <a:p>
            <a:fld id="{8B480493-6BD1-46DB-A1EF-07C77FD119E0}" type="slidenum">
              <a:rPr lang="en-US" smtClean="0"/>
              <a:t>4</a:t>
            </a:fld>
            <a:endParaRPr lang="en-US"/>
          </a:p>
        </p:txBody>
      </p:sp>
    </p:spTree>
    <p:extLst>
      <p:ext uri="{BB962C8B-B14F-4D97-AF65-F5344CB8AC3E}">
        <p14:creationId xmlns:p14="http://schemas.microsoft.com/office/powerpoint/2010/main" val="3523039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What is the difference between the retiree tier and the COBRA tier of continuation?</a:t>
            </a:r>
          </a:p>
          <a:p>
            <a:endParaRPr lang="en-US" dirty="0"/>
          </a:p>
          <a:p>
            <a:r>
              <a:rPr lang="en-US" dirty="0"/>
              <a:t>As a retiree you do not have to pay additional premium for the 2% COBRA administration fee</a:t>
            </a:r>
          </a:p>
          <a:p>
            <a:r>
              <a:rPr lang="en-US" dirty="0"/>
              <a:t>As a retiree you are allowed to continue on the coverage for as long as you choose</a:t>
            </a:r>
          </a:p>
          <a:p>
            <a:r>
              <a:rPr lang="en-US" dirty="0"/>
              <a:t>When you turn 65 you will have the option to continue on with either the ICUBA or AmWINS 65 plus plans</a:t>
            </a:r>
          </a:p>
          <a:p>
            <a:r>
              <a:rPr lang="en-US" dirty="0"/>
              <a:t>And lastly</a:t>
            </a:r>
          </a:p>
          <a:p>
            <a:r>
              <a:rPr lang="en-US" dirty="0"/>
              <a:t>If you choose to make payment by EFT or credit card there is no transaction fee.</a:t>
            </a:r>
          </a:p>
        </p:txBody>
      </p:sp>
      <p:sp>
        <p:nvSpPr>
          <p:cNvPr id="4" name="Slide Number Placeholder 3"/>
          <p:cNvSpPr>
            <a:spLocks noGrp="1"/>
          </p:cNvSpPr>
          <p:nvPr>
            <p:ph type="sldNum" sz="quarter" idx="5"/>
          </p:nvPr>
        </p:nvSpPr>
        <p:spPr/>
        <p:txBody>
          <a:bodyPr/>
          <a:lstStyle/>
          <a:p>
            <a:fld id="{8B480493-6BD1-46DB-A1EF-07C77FD119E0}" type="slidenum">
              <a:rPr lang="en-US" smtClean="0"/>
              <a:t>5</a:t>
            </a:fld>
            <a:endParaRPr lang="en-US"/>
          </a:p>
        </p:txBody>
      </p:sp>
    </p:spTree>
    <p:extLst>
      <p:ext uri="{BB962C8B-B14F-4D97-AF65-F5344CB8AC3E}">
        <p14:creationId xmlns:p14="http://schemas.microsoft.com/office/powerpoint/2010/main" val="14842008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Enrolling as a retiree:</a:t>
            </a:r>
          </a:p>
          <a:p>
            <a:r>
              <a:rPr lang="en-US" dirty="0"/>
              <a:t>Once your active employment is terminated you will receive your retiree enrollment paperwork in the mail, you will have 30 days from the date of your retirement or from the postmark date on your paperwork, whichever is greater; to complete and return your signed enrollment forms.</a:t>
            </a:r>
          </a:p>
          <a:p>
            <a:endParaRPr lang="en-US" dirty="0"/>
          </a:p>
          <a:p>
            <a:r>
              <a:rPr lang="en-US" dirty="0"/>
              <a:t>You will also be given the opportunity, each year to participate in the retiree open enrollment, at that time you will be given the </a:t>
            </a:r>
            <a:r>
              <a:rPr lang="en-US" sz="1200" b="0" i="0" kern="1200" dirty="0">
                <a:solidFill>
                  <a:schemeClr val="tx1"/>
                </a:solidFill>
                <a:effectLst/>
                <a:latin typeface="+mn-lt"/>
                <a:ea typeface="+mn-ea"/>
                <a:cs typeface="+mn-cs"/>
              </a:rPr>
              <a:t>opportunity to make changes to your current retiree benefits  based on the plans currently being offered by your former school or university, for the next plan year</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And Lastly,</a:t>
            </a:r>
          </a:p>
          <a:p>
            <a:endParaRPr lang="en-US" sz="1200" b="0" i="0" kern="1200" dirty="0">
              <a:solidFill>
                <a:schemeClr val="tx1"/>
              </a:solidFill>
              <a:effectLst/>
              <a:latin typeface="+mn-lt"/>
              <a:ea typeface="+mn-ea"/>
              <a:cs typeface="+mn-cs"/>
            </a:endParaRPr>
          </a:p>
          <a:p>
            <a:r>
              <a:rPr lang="en-US" sz="1200" b="0" i="0" kern="1200" dirty="0">
                <a:solidFill>
                  <a:schemeClr val="tx1"/>
                </a:solidFill>
                <a:effectLst/>
                <a:latin typeface="+mn-lt"/>
                <a:ea typeface="+mn-ea"/>
                <a:cs typeface="+mn-cs"/>
              </a:rPr>
              <a:t>You are given the option to make mid year enrollment changes if you or one of your eligible dependents experience a qualifying life event.</a:t>
            </a:r>
          </a:p>
          <a:p>
            <a:endParaRPr lang="en-US" dirty="0"/>
          </a:p>
        </p:txBody>
      </p:sp>
      <p:sp>
        <p:nvSpPr>
          <p:cNvPr id="4" name="Slide Number Placeholder 3"/>
          <p:cNvSpPr>
            <a:spLocks noGrp="1"/>
          </p:cNvSpPr>
          <p:nvPr>
            <p:ph type="sldNum" sz="quarter" idx="5"/>
          </p:nvPr>
        </p:nvSpPr>
        <p:spPr/>
        <p:txBody>
          <a:bodyPr/>
          <a:lstStyle/>
          <a:p>
            <a:fld id="{8B480493-6BD1-46DB-A1EF-07C77FD119E0}" type="slidenum">
              <a:rPr lang="en-US" smtClean="0"/>
              <a:t>6</a:t>
            </a:fld>
            <a:endParaRPr lang="en-US"/>
          </a:p>
        </p:txBody>
      </p:sp>
    </p:spTree>
    <p:extLst>
      <p:ext uri="{BB962C8B-B14F-4D97-AF65-F5344CB8AC3E}">
        <p14:creationId xmlns:p14="http://schemas.microsoft.com/office/powerpoint/2010/main" val="11295260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now we can transition into your retiree enrollment plan options, as an individual over the age of 65 your first retiree plan option is the Retiree Medicare Supplemental Plan, which is brought ICUBA by AmWINS and is underwritten by TransAmerica. </a:t>
            </a:r>
          </a:p>
          <a:p>
            <a:endParaRPr lang="en-US" dirty="0"/>
          </a:p>
          <a:p>
            <a:r>
              <a:rPr lang="en-US" dirty="0"/>
              <a:t>This particular health plan includes the…. (begin reading at second paragraph)</a:t>
            </a:r>
          </a:p>
          <a:p>
            <a:endParaRPr lang="en-US" dirty="0"/>
          </a:p>
          <a:p>
            <a:r>
              <a:rPr lang="en-US" dirty="0"/>
              <a:t>All of these benefits are in effect effective January 2021 and now we will move into the plans medical benefits summary..</a:t>
            </a:r>
          </a:p>
          <a:p>
            <a:endParaRPr lang="en-US" dirty="0"/>
          </a:p>
          <a:p>
            <a:r>
              <a:rPr lang="en-US" dirty="0"/>
              <a:t>Next slide</a:t>
            </a:r>
          </a:p>
        </p:txBody>
      </p:sp>
      <p:sp>
        <p:nvSpPr>
          <p:cNvPr id="4" name="Slide Number Placeholder 3"/>
          <p:cNvSpPr>
            <a:spLocks noGrp="1"/>
          </p:cNvSpPr>
          <p:nvPr>
            <p:ph type="sldNum" sz="quarter" idx="5"/>
          </p:nvPr>
        </p:nvSpPr>
        <p:spPr/>
        <p:txBody>
          <a:bodyPr/>
          <a:lstStyle/>
          <a:p>
            <a:fld id="{8B480493-6BD1-46DB-A1EF-07C77FD119E0}" type="slidenum">
              <a:rPr lang="en-US" smtClean="0"/>
              <a:t>7</a:t>
            </a:fld>
            <a:endParaRPr lang="en-US"/>
          </a:p>
        </p:txBody>
      </p:sp>
    </p:spTree>
    <p:extLst>
      <p:ext uri="{BB962C8B-B14F-4D97-AF65-F5344CB8AC3E}">
        <p14:creationId xmlns:p14="http://schemas.microsoft.com/office/powerpoint/2010/main" val="17066806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Please keep in mind that if you choose this plan your plan year will switch to a calendar plan year.</a:t>
            </a:r>
          </a:p>
          <a:p>
            <a:r>
              <a:rPr lang="en-US" dirty="0"/>
              <a:t>As you can see here this plan has:</a:t>
            </a:r>
          </a:p>
          <a:p>
            <a:r>
              <a:rPr lang="en-US" dirty="0"/>
              <a:t>A $300 calendar year deductible (this is set by Medicare each year)</a:t>
            </a:r>
          </a:p>
          <a:p>
            <a:r>
              <a:rPr lang="en-US" dirty="0"/>
              <a:t>A co-insurance of 10%</a:t>
            </a:r>
          </a:p>
          <a:p>
            <a:r>
              <a:rPr lang="en-US" dirty="0"/>
              <a:t>And an annual out-of-pocket max of $1300</a:t>
            </a:r>
          </a:p>
          <a:p>
            <a:endParaRPr lang="en-US" dirty="0"/>
          </a:p>
          <a:p>
            <a:r>
              <a:rPr lang="en-US" dirty="0"/>
              <a:t>We’ll fist review the Medicare Part A Hospital Services Benefit</a:t>
            </a:r>
          </a:p>
          <a:p>
            <a:r>
              <a:rPr lang="en-US" dirty="0"/>
              <a:t>REVIEW PAGE</a:t>
            </a: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8B480493-6BD1-46DB-A1EF-07C77FD119E0}" type="slidenum">
              <a:rPr lang="en-US" smtClean="0"/>
              <a:t>8</a:t>
            </a:fld>
            <a:endParaRPr lang="en-US"/>
          </a:p>
        </p:txBody>
      </p:sp>
    </p:spTree>
    <p:extLst>
      <p:ext uri="{BB962C8B-B14F-4D97-AF65-F5344CB8AC3E}">
        <p14:creationId xmlns:p14="http://schemas.microsoft.com/office/powerpoint/2010/main" val="1465810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Next, is the Medicare Part B Medical Services benefits</a:t>
            </a:r>
          </a:p>
          <a:p>
            <a:r>
              <a:rPr lang="en-US" dirty="0"/>
              <a:t>REVIEW PAGE….</a:t>
            </a:r>
          </a:p>
        </p:txBody>
      </p:sp>
      <p:sp>
        <p:nvSpPr>
          <p:cNvPr id="4" name="Slide Number Placeholder 3"/>
          <p:cNvSpPr>
            <a:spLocks noGrp="1"/>
          </p:cNvSpPr>
          <p:nvPr>
            <p:ph type="sldNum" sz="quarter" idx="5"/>
          </p:nvPr>
        </p:nvSpPr>
        <p:spPr/>
        <p:txBody>
          <a:bodyPr/>
          <a:lstStyle/>
          <a:p>
            <a:fld id="{8B480493-6BD1-46DB-A1EF-07C77FD119E0}" type="slidenum">
              <a:rPr lang="en-US" smtClean="0"/>
              <a:t>9</a:t>
            </a:fld>
            <a:endParaRPr lang="en-US"/>
          </a:p>
        </p:txBody>
      </p:sp>
    </p:spTree>
    <p:extLst>
      <p:ext uri="{BB962C8B-B14F-4D97-AF65-F5344CB8AC3E}">
        <p14:creationId xmlns:p14="http://schemas.microsoft.com/office/powerpoint/2010/main" val="40223754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5FD9F-89C2-496D-9A3D-FB31F92D121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B6F028-7C7E-40B4-93F8-2F2698DBFB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14BAC7-20AC-4620-99B9-9F8A36B778F8}"/>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53D951AB-27B4-4585-8BF7-FA13AB46D84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9037A8-D424-4D4B-881D-876F9A1EE7BB}"/>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37122284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4C896F-1CD5-4743-853F-FEC86B3D50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92C446-A76A-4013-8E12-8B2EA1B72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BC1A80-8538-4371-987F-BABCB25C5C90}"/>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6D5516D7-CFB1-46D0-99F6-9A6B574C81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19308C-1529-445C-AC46-2251D120E479}"/>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7567442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A3984D-F62C-451D-B264-7FA5C69B7D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629B600-8C2D-407C-A1C0-CA611DF6AD8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F8CB33-AEEA-46F9-A007-E2BE7E0897D9}"/>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D15AA487-4DEE-4881-873E-5B89AF6DAE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EC60B87-FA9A-4FC2-9745-1C90CD3B3E23}"/>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4171108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B61981-9902-4A1F-98D9-9D2DA78EEEA8}"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2028787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B61981-9902-4A1F-98D9-9D2DA78EEEA8}"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32756344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B61981-9902-4A1F-98D9-9D2DA78EEEA8}"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24134483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B61981-9902-4A1F-98D9-9D2DA78EEEA8}"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32988546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B61981-9902-4A1F-98D9-9D2DA78EEEA8}" type="datetimeFigureOut">
              <a:rPr lang="en-US" smtClean="0"/>
              <a:t>5/25/2021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12861572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B61981-9902-4A1F-98D9-9D2DA78EEEA8}" type="datetimeFigureOut">
              <a:rPr lang="en-US" smtClean="0"/>
              <a:t>5/25/2021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7127930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B61981-9902-4A1F-98D9-9D2DA78EEEA8}" type="datetimeFigureOut">
              <a:rPr lang="en-US" smtClean="0"/>
              <a:t>5/25/2021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1426305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B61981-9902-4A1F-98D9-9D2DA78EEEA8}"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3994073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57560-1C4A-4AF5-833E-48331A2DE59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B71390-3611-476D-9590-563C9537BE9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D283440-C503-4CF3-84D0-6182AF0CA832}"/>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3BA1FAF2-C5BD-4CE5-A0B6-BCE741977B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643C74-8778-4A2F-950F-CB55E5122FAC}"/>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18206469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6B61981-9902-4A1F-98D9-9D2DA78EEEA8}" type="datetimeFigureOut">
              <a:rPr lang="en-US" smtClean="0"/>
              <a:t>5/25/2021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368616138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B61981-9902-4A1F-98D9-9D2DA78EEEA8}"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23216842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B61981-9902-4A1F-98D9-9D2DA78EEEA8}" type="datetimeFigureOut">
              <a:rPr lang="en-US" smtClean="0"/>
              <a:t>5/25/2021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20B5E40-DC00-4922-8B32-71829A4B5C95}" type="slidenum">
              <a:rPr lang="en-US" smtClean="0"/>
              <a:t>‹#›</a:t>
            </a:fld>
            <a:endParaRPr lang="en-US"/>
          </a:p>
        </p:txBody>
      </p:sp>
    </p:spTree>
    <p:extLst>
      <p:ext uri="{BB962C8B-B14F-4D97-AF65-F5344CB8AC3E}">
        <p14:creationId xmlns:p14="http://schemas.microsoft.com/office/powerpoint/2010/main" val="12650840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Blank Slide">
    <p:spTree>
      <p:nvGrpSpPr>
        <p:cNvPr id="1" name=""/>
        <p:cNvGrpSpPr/>
        <p:nvPr/>
      </p:nvGrpSpPr>
      <p:grpSpPr>
        <a:xfrm>
          <a:off x="0" y="0"/>
          <a:ext cx="0" cy="0"/>
          <a:chOff x="0" y="0"/>
          <a:chExt cx="0" cy="0"/>
        </a:xfrm>
      </p:grpSpPr>
      <p:sp>
        <p:nvSpPr>
          <p:cNvPr id="5" name="Title 6">
            <a:extLst>
              <a:ext uri="{FF2B5EF4-FFF2-40B4-BE49-F238E27FC236}">
                <a16:creationId xmlns:a16="http://schemas.microsoft.com/office/drawing/2014/main" id="{8D8CF1D5-E210-8E46-8D24-E99B85A89526}"/>
              </a:ext>
            </a:extLst>
          </p:cNvPr>
          <p:cNvSpPr>
            <a:spLocks noGrp="1"/>
          </p:cNvSpPr>
          <p:nvPr>
            <p:ph type="title" hasCustomPrompt="1"/>
          </p:nvPr>
        </p:nvSpPr>
        <p:spPr>
          <a:xfrm>
            <a:off x="914400" y="338328"/>
            <a:ext cx="10332720" cy="457200"/>
          </a:xfrm>
        </p:spPr>
        <p:txBody>
          <a:bodyPr wrap="square" lIns="0" tIns="0" rIns="0" bIns="0" anchor="t" anchorCtr="0">
            <a:noAutofit/>
          </a:bodyPr>
          <a:lstStyle>
            <a:lvl1pPr>
              <a:defRPr sz="4000">
                <a:solidFill>
                  <a:schemeClr val="bg1"/>
                </a:solidFill>
              </a:defRPr>
            </a:lvl1pPr>
          </a:lstStyle>
          <a:p>
            <a:r>
              <a:rPr lang="en-US"/>
              <a:t>Click to edit head</a:t>
            </a:r>
          </a:p>
        </p:txBody>
      </p:sp>
      <p:sp>
        <p:nvSpPr>
          <p:cNvPr id="6" name="Text Placeholder 16">
            <a:extLst>
              <a:ext uri="{FF2B5EF4-FFF2-40B4-BE49-F238E27FC236}">
                <a16:creationId xmlns:a16="http://schemas.microsoft.com/office/drawing/2014/main" id="{438B0F32-63F1-4A4A-A7F7-68601156F39E}"/>
              </a:ext>
            </a:extLst>
          </p:cNvPr>
          <p:cNvSpPr>
            <a:spLocks noGrp="1"/>
          </p:cNvSpPr>
          <p:nvPr>
            <p:ph type="body" sz="quarter" idx="13" hasCustomPrompt="1"/>
          </p:nvPr>
        </p:nvSpPr>
        <p:spPr>
          <a:xfrm>
            <a:off x="914400" y="914400"/>
            <a:ext cx="10333038" cy="274320"/>
          </a:xfrm>
        </p:spPr>
        <p:txBody>
          <a:bodyPr wrap="square" lIns="0" tIns="0" rIns="0" bIns="0" anchor="t" anchorCtr="0">
            <a:noAutofit/>
          </a:bodyPr>
          <a:lstStyle>
            <a:lvl1pPr marL="0" indent="0" algn="l">
              <a:buNone/>
              <a:defRPr sz="2200">
                <a:solidFill>
                  <a:schemeClr val="bg1"/>
                </a:solidFill>
                <a:latin typeface="+mj-lt"/>
              </a:defRPr>
            </a:lvl1pPr>
            <a:lvl3pPr marL="914400" indent="0">
              <a:buNone/>
              <a:defRPr sz="2200">
                <a:solidFill>
                  <a:schemeClr val="bg1"/>
                </a:solidFill>
                <a:latin typeface="+mj-lt"/>
              </a:defRPr>
            </a:lvl3pPr>
          </a:lstStyle>
          <a:p>
            <a:pPr lvl="0"/>
            <a:r>
              <a:rPr lang="en-US"/>
              <a:t>Click to edit subhead 1</a:t>
            </a:r>
          </a:p>
        </p:txBody>
      </p:sp>
    </p:spTree>
    <p:extLst>
      <p:ext uri="{BB962C8B-B14F-4D97-AF65-F5344CB8AC3E}">
        <p14:creationId xmlns:p14="http://schemas.microsoft.com/office/powerpoint/2010/main" val="324858464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and Bullet Slide">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2DB66CA-54B4-D749-BD22-D10BA04B4BC8}"/>
              </a:ext>
            </a:extLst>
          </p:cNvPr>
          <p:cNvSpPr>
            <a:spLocks noGrp="1"/>
          </p:cNvSpPr>
          <p:nvPr>
            <p:ph idx="1"/>
          </p:nvPr>
        </p:nvSpPr>
        <p:spPr>
          <a:xfrm>
            <a:off x="914400" y="2285999"/>
            <a:ext cx="10332720" cy="3931920"/>
          </a:xfrm>
        </p:spPr>
        <p:txBody>
          <a:bodyPr wrap="square" lIns="0" tIns="0" rIns="0" bIns="0">
            <a:noAutofit/>
          </a:bodyPr>
          <a:lstStyle>
            <a:lvl1pPr marL="0" indent="0" algn="l">
              <a:lnSpc>
                <a:spcPct val="110000"/>
              </a:lnSpc>
              <a:spcBef>
                <a:spcPts val="0"/>
              </a:spcBef>
              <a:spcAft>
                <a:spcPts val="1200"/>
              </a:spcAft>
              <a:buFont typeface="Arial" panose="020B0604020202020204" pitchFamily="34" charset="0"/>
              <a:buNone/>
              <a:defRPr sz="2000">
                <a:solidFill>
                  <a:srgbClr val="666667"/>
                </a:solidFill>
              </a:defRPr>
            </a:lvl1pPr>
            <a:lvl2pPr marL="742950" indent="-285750" algn="l" defTabSz="685800">
              <a:lnSpc>
                <a:spcPct val="110000"/>
              </a:lnSpc>
              <a:spcBef>
                <a:spcPts val="0"/>
              </a:spcBef>
              <a:spcAft>
                <a:spcPts val="600"/>
              </a:spcAft>
              <a:buClr>
                <a:srgbClr val="666666"/>
              </a:buClr>
              <a:buFont typeface="Arial" panose="020B0604020202020204" pitchFamily="34" charset="0"/>
              <a:buChar char="•"/>
              <a:defRPr sz="1800">
                <a:solidFill>
                  <a:srgbClr val="666667"/>
                </a:solidFill>
              </a:defRPr>
            </a:lvl2pPr>
            <a:lvl3pPr marL="1200150" indent="-285750" algn="l">
              <a:buFont typeface="Arial" panose="020B0604020202020204" pitchFamily="34" charset="0"/>
              <a:buChar char="•"/>
              <a:defRPr sz="1800">
                <a:solidFill>
                  <a:srgbClr val="666667"/>
                </a:solidFill>
              </a:defRPr>
            </a:lvl3pPr>
            <a:lvl4pPr marL="1657350" indent="-285750" algn="l">
              <a:buFont typeface="Arial" panose="020B0604020202020204" pitchFamily="34" charset="0"/>
              <a:buChar char="•"/>
              <a:defRPr sz="1800">
                <a:solidFill>
                  <a:srgbClr val="666667"/>
                </a:solidFill>
              </a:defRPr>
            </a:lvl4pPr>
            <a:lvl5pPr>
              <a:defRPr>
                <a:solidFill>
                  <a:srgbClr val="666667"/>
                </a:solidFill>
              </a:defRPr>
            </a:lvl5pPr>
          </a:lstStyle>
          <a:p>
            <a:pPr lvl="0"/>
            <a:r>
              <a:rPr lang="en-US"/>
              <a:t>Edit Master text styles</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a:p>
            <a:pPr marL="742950" lvl="1" indent="-285750" defTabSz="685800">
              <a:lnSpc>
                <a:spcPct val="110000"/>
              </a:lnSpc>
              <a:spcAft>
                <a:spcPts val="600"/>
              </a:spcAft>
              <a:buClr>
                <a:srgbClr val="666666"/>
              </a:buClr>
              <a:buFont typeface="Arial" panose="020B0604020202020204" pitchFamily="34" charset="0"/>
              <a:buChar char="•"/>
              <a:defRPr/>
            </a:pPr>
            <a:r>
              <a:rPr lang="en-US">
                <a:solidFill>
                  <a:srgbClr val="666666"/>
                </a:solidFill>
                <a:cs typeface="Arial"/>
              </a:rPr>
              <a:t>Bullet</a:t>
            </a:r>
          </a:p>
        </p:txBody>
      </p:sp>
      <p:sp>
        <p:nvSpPr>
          <p:cNvPr id="7" name="Title 6">
            <a:extLst>
              <a:ext uri="{FF2B5EF4-FFF2-40B4-BE49-F238E27FC236}">
                <a16:creationId xmlns:a16="http://schemas.microsoft.com/office/drawing/2014/main" id="{897FEBEA-7370-E641-9647-AECCC5D7A35A}"/>
              </a:ext>
            </a:extLst>
          </p:cNvPr>
          <p:cNvSpPr>
            <a:spLocks noGrp="1"/>
          </p:cNvSpPr>
          <p:nvPr>
            <p:ph type="title" hasCustomPrompt="1"/>
          </p:nvPr>
        </p:nvSpPr>
        <p:spPr>
          <a:xfrm>
            <a:off x="914400" y="338328"/>
            <a:ext cx="10332720" cy="457200"/>
          </a:xfrm>
        </p:spPr>
        <p:txBody>
          <a:bodyPr wrap="square" lIns="0" tIns="0" rIns="0" bIns="0" anchor="t" anchorCtr="0">
            <a:noAutofit/>
          </a:bodyPr>
          <a:lstStyle>
            <a:lvl1pPr>
              <a:defRPr sz="4000">
                <a:solidFill>
                  <a:schemeClr val="bg1"/>
                </a:solidFill>
              </a:defRPr>
            </a:lvl1pPr>
          </a:lstStyle>
          <a:p>
            <a:r>
              <a:rPr lang="en-US"/>
              <a:t>Click to edit head</a:t>
            </a:r>
          </a:p>
        </p:txBody>
      </p:sp>
      <p:sp>
        <p:nvSpPr>
          <p:cNvPr id="17" name="Text Placeholder 16">
            <a:extLst>
              <a:ext uri="{FF2B5EF4-FFF2-40B4-BE49-F238E27FC236}">
                <a16:creationId xmlns:a16="http://schemas.microsoft.com/office/drawing/2014/main" id="{0FF82DCE-2EDA-E34A-9306-10A8D6EA80BF}"/>
              </a:ext>
            </a:extLst>
          </p:cNvPr>
          <p:cNvSpPr>
            <a:spLocks noGrp="1"/>
          </p:cNvSpPr>
          <p:nvPr>
            <p:ph type="body" sz="quarter" idx="10" hasCustomPrompt="1"/>
          </p:nvPr>
        </p:nvSpPr>
        <p:spPr>
          <a:xfrm>
            <a:off x="914400" y="914400"/>
            <a:ext cx="10332720" cy="274320"/>
          </a:xfrm>
        </p:spPr>
        <p:txBody>
          <a:bodyPr wrap="square" lIns="0" tIns="0" rIns="0" bIns="0" anchor="t" anchorCtr="0">
            <a:noAutofit/>
          </a:bodyPr>
          <a:lstStyle>
            <a:lvl1pPr marL="0" indent="0" algn="l">
              <a:buNone/>
              <a:defRPr sz="2200">
                <a:solidFill>
                  <a:schemeClr val="bg1"/>
                </a:solidFill>
                <a:latin typeface="+mj-lt"/>
              </a:defRPr>
            </a:lvl1pPr>
            <a:lvl3pPr marL="914400" indent="0">
              <a:buNone/>
              <a:defRPr sz="2200">
                <a:solidFill>
                  <a:schemeClr val="bg1"/>
                </a:solidFill>
                <a:latin typeface="+mj-lt"/>
              </a:defRPr>
            </a:lvl3pPr>
          </a:lstStyle>
          <a:p>
            <a:pPr lvl="0"/>
            <a:r>
              <a:rPr lang="en-US"/>
              <a:t>Click to edit subhead 1</a:t>
            </a:r>
          </a:p>
        </p:txBody>
      </p:sp>
    </p:spTree>
    <p:extLst>
      <p:ext uri="{BB962C8B-B14F-4D97-AF65-F5344CB8AC3E}">
        <p14:creationId xmlns:p14="http://schemas.microsoft.com/office/powerpoint/2010/main" val="242818434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userDrawn="1">
  <p:cSld name="Subcover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93138-D53B-5C46-955B-87BECFEC709D}"/>
              </a:ext>
            </a:extLst>
          </p:cNvPr>
          <p:cNvSpPr>
            <a:spLocks noGrp="1"/>
          </p:cNvSpPr>
          <p:nvPr>
            <p:ph type="ctrTitle" hasCustomPrompt="1"/>
          </p:nvPr>
        </p:nvSpPr>
        <p:spPr>
          <a:xfrm>
            <a:off x="7241458" y="2514600"/>
            <a:ext cx="4005662" cy="1828800"/>
          </a:xfrm>
          <a:prstGeom prst="rect">
            <a:avLst/>
          </a:prstGeom>
        </p:spPr>
        <p:txBody>
          <a:bodyPr lIns="0" tIns="0" rIns="0" bIns="0" anchor="ctr" anchorCtr="0"/>
          <a:lstStyle>
            <a:lvl1pPr algn="l">
              <a:defRPr sz="4250">
                <a:solidFill>
                  <a:schemeClr val="bg1"/>
                </a:solidFill>
              </a:defRPr>
            </a:lvl1pPr>
          </a:lstStyle>
          <a:p>
            <a:r>
              <a:rPr lang="en-US"/>
              <a:t>Click to edit title</a:t>
            </a:r>
          </a:p>
        </p:txBody>
      </p:sp>
    </p:spTree>
    <p:extLst>
      <p:ext uri="{BB962C8B-B14F-4D97-AF65-F5344CB8AC3E}">
        <p14:creationId xmlns:p14="http://schemas.microsoft.com/office/powerpoint/2010/main" val="35510098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over 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E8B43-1537-2A42-8DD2-C4414ABA586B}"/>
              </a:ext>
            </a:extLst>
          </p:cNvPr>
          <p:cNvSpPr>
            <a:spLocks noGrp="1"/>
          </p:cNvSpPr>
          <p:nvPr>
            <p:ph type="ctrTitle" hasCustomPrompt="1"/>
          </p:nvPr>
        </p:nvSpPr>
        <p:spPr>
          <a:xfrm>
            <a:off x="914400" y="1733005"/>
            <a:ext cx="10332720" cy="685800"/>
          </a:xfrm>
          <a:prstGeom prst="rect">
            <a:avLst/>
          </a:prstGeom>
        </p:spPr>
        <p:txBody>
          <a:bodyPr lIns="0" tIns="0" rIns="0" bIns="0" anchor="t" anchorCtr="0"/>
          <a:lstStyle>
            <a:lvl1pPr algn="l">
              <a:defRPr sz="5500"/>
            </a:lvl1pPr>
          </a:lstStyle>
          <a:p>
            <a:r>
              <a:rPr lang="en-US"/>
              <a:t>Click to edit title</a:t>
            </a:r>
          </a:p>
        </p:txBody>
      </p:sp>
      <p:sp>
        <p:nvSpPr>
          <p:cNvPr id="3" name="Subtitle 2">
            <a:extLst>
              <a:ext uri="{FF2B5EF4-FFF2-40B4-BE49-F238E27FC236}">
                <a16:creationId xmlns:a16="http://schemas.microsoft.com/office/drawing/2014/main" id="{2AF68F56-7ECF-1248-A573-3D3A224BE1D3}"/>
              </a:ext>
            </a:extLst>
          </p:cNvPr>
          <p:cNvSpPr>
            <a:spLocks noGrp="1"/>
          </p:cNvSpPr>
          <p:nvPr>
            <p:ph type="subTitle" idx="1" hasCustomPrompt="1"/>
          </p:nvPr>
        </p:nvSpPr>
        <p:spPr>
          <a:xfrm>
            <a:off x="914400" y="2489071"/>
            <a:ext cx="10332720" cy="365760"/>
          </a:xfrm>
          <a:prstGeom prst="rect">
            <a:avLst/>
          </a:prstGeom>
        </p:spPr>
        <p:txBody>
          <a:bodyPr vert="horz" lIns="0" rIns="0" bIns="0" anchor="t" anchorCtr="0">
            <a:noAutofit/>
          </a:bodyPr>
          <a:lstStyle>
            <a:lvl1pPr marL="0" indent="0" algn="l">
              <a:buNone/>
              <a:defRPr sz="25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subtitle</a:t>
            </a:r>
          </a:p>
        </p:txBody>
      </p:sp>
    </p:spTree>
    <p:extLst>
      <p:ext uri="{BB962C8B-B14F-4D97-AF65-F5344CB8AC3E}">
        <p14:creationId xmlns:p14="http://schemas.microsoft.com/office/powerpoint/2010/main" val="2841763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D4FA0A-F783-4DE7-8493-8C11902C602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7A565F3-74B2-475A-B98B-F721D39C890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AC1186F-5B0D-4011-AE99-05EC2762DEAC}"/>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30B28DFA-FB0F-447C-8EB7-5A0A35D2DA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AC8D019-21F0-4B31-A0CB-41886BB5E60A}"/>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3473460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5AB68-5919-4251-BA6D-7BA6697AF7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B3F6B7-9EF6-4F4A-9F30-A033FEEA770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CFE6E1A-2E8E-4387-B1F8-11479152B6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056B133-7A4C-43DA-BE1E-B6F2EFAA9C86}"/>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6" name="Footer Placeholder 5">
            <a:extLst>
              <a:ext uri="{FF2B5EF4-FFF2-40B4-BE49-F238E27FC236}">
                <a16:creationId xmlns:a16="http://schemas.microsoft.com/office/drawing/2014/main" id="{910EA9E0-857A-49D4-BBC4-8F406CE1F9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D42649-779E-43DE-B39F-7196629E3328}"/>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7046453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18AFD2-9179-4EE2-B567-CAF681D98C4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6EADBFC-C955-4433-BC3E-8DA835AE3B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527008A-0B76-472F-B7E7-774083641CE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BDA2C47-8E1F-42AF-B485-70364B49452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329C76D-0AEE-47D9-B479-17106F54BF4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FB476D-4C74-4B4E-95E7-75AC29139C43}"/>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8" name="Footer Placeholder 7">
            <a:extLst>
              <a:ext uri="{FF2B5EF4-FFF2-40B4-BE49-F238E27FC236}">
                <a16:creationId xmlns:a16="http://schemas.microsoft.com/office/drawing/2014/main" id="{7C3BA385-0282-4466-B050-BF273A31551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5306FA-4C3E-4B2E-B495-12AED4338716}"/>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10001457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4A3C2E-4112-4F6B-93D1-A3B8CA6FCD7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7ADCB6-5133-450F-8C95-7E8FA2CF625B}"/>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4" name="Footer Placeholder 3">
            <a:extLst>
              <a:ext uri="{FF2B5EF4-FFF2-40B4-BE49-F238E27FC236}">
                <a16:creationId xmlns:a16="http://schemas.microsoft.com/office/drawing/2014/main" id="{43EDD555-BE14-404B-ADCE-A4AB6E3D86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6806D4-7074-4BE7-9855-3A951DC3D7D4}"/>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42900114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B0D386-745E-4EF1-9EA9-7D714A373DA5}"/>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3" name="Footer Placeholder 2">
            <a:extLst>
              <a:ext uri="{FF2B5EF4-FFF2-40B4-BE49-F238E27FC236}">
                <a16:creationId xmlns:a16="http://schemas.microsoft.com/office/drawing/2014/main" id="{D4B97151-A499-431C-BBD4-2B38BC8DC4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94F5F14-7927-481E-B352-2A3F9248F0A7}"/>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2419803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74F17A-2B26-478A-A025-328F1ECC705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2C012EC-2A54-43EE-B708-5377785C91F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0D4FD0F-1A9C-4217-B940-D83BF44E0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FBC88C8-C5BC-4A18-BA03-C863AEABAAD4}"/>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6" name="Footer Placeholder 5">
            <a:extLst>
              <a:ext uri="{FF2B5EF4-FFF2-40B4-BE49-F238E27FC236}">
                <a16:creationId xmlns:a16="http://schemas.microsoft.com/office/drawing/2014/main" id="{15D56668-B609-44F7-B898-0D565C1CD8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A7B68E-68A9-4D57-A4B2-A1479A11F41F}"/>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4000227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671F18-70F5-457B-871A-DC2684941A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2304CB6-613D-41BB-9AB7-C43A7F1BDAF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A4FDF49-A6A8-4B7E-9422-349F01B1B4D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28CD55-0088-4995-A7BF-EC8C4DEEBB1E}"/>
              </a:ext>
            </a:extLst>
          </p:cNvPr>
          <p:cNvSpPr>
            <a:spLocks noGrp="1"/>
          </p:cNvSpPr>
          <p:nvPr>
            <p:ph type="dt" sz="half" idx="10"/>
          </p:nvPr>
        </p:nvSpPr>
        <p:spPr/>
        <p:txBody>
          <a:bodyPr/>
          <a:lstStyle/>
          <a:p>
            <a:fld id="{306028CE-165E-4AF6-99A0-C2768EB58B50}" type="datetimeFigureOut">
              <a:rPr lang="en-US" smtClean="0"/>
              <a:t>5/25/2021</a:t>
            </a:fld>
            <a:endParaRPr lang="en-US"/>
          </a:p>
        </p:txBody>
      </p:sp>
      <p:sp>
        <p:nvSpPr>
          <p:cNvPr id="6" name="Footer Placeholder 5">
            <a:extLst>
              <a:ext uri="{FF2B5EF4-FFF2-40B4-BE49-F238E27FC236}">
                <a16:creationId xmlns:a16="http://schemas.microsoft.com/office/drawing/2014/main" id="{D2F44E32-95DF-471B-A63D-528BD7F13ED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9E70B99-6C92-45E6-B3E1-FAE36D2AA1F5}"/>
              </a:ext>
            </a:extLst>
          </p:cNvPr>
          <p:cNvSpPr>
            <a:spLocks noGrp="1"/>
          </p:cNvSpPr>
          <p:nvPr>
            <p:ph type="sldNum" sz="quarter" idx="12"/>
          </p:nvPr>
        </p:nvSpPr>
        <p:spPr/>
        <p:txBody>
          <a:bodyPr/>
          <a:lstStyle/>
          <a:p>
            <a:fld id="{72DF35CD-6313-4F5F-B2F2-2B630AD5A529}" type="slidenum">
              <a:rPr lang="en-US" smtClean="0"/>
              <a:t>‹#›</a:t>
            </a:fld>
            <a:endParaRPr lang="en-US"/>
          </a:p>
        </p:txBody>
      </p:sp>
    </p:spTree>
    <p:extLst>
      <p:ext uri="{BB962C8B-B14F-4D97-AF65-F5344CB8AC3E}">
        <p14:creationId xmlns:p14="http://schemas.microsoft.com/office/powerpoint/2010/main" val="897574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5.xml"/><Relationship Id="rId7" Type="http://schemas.openxmlformats.org/officeDocument/2006/relationships/image" Target="../media/image2.jpeg"/><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image" Target="../media/image1.png"/><Relationship Id="rId5" Type="http://schemas.openxmlformats.org/officeDocument/2006/relationships/theme" Target="../theme/theme3.xml"/><Relationship Id="rId4"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395360-E7FA-4EEF-ADCC-CED4924AD38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913F3B7-2A35-4357-BBBA-32B322F231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EAD69D-A0C9-47A3-896F-BD0A68847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6028CE-165E-4AF6-99A0-C2768EB58B50}" type="datetimeFigureOut">
              <a:rPr lang="en-US" smtClean="0"/>
              <a:t>5/25/2021</a:t>
            </a:fld>
            <a:endParaRPr lang="en-US"/>
          </a:p>
        </p:txBody>
      </p:sp>
      <p:sp>
        <p:nvSpPr>
          <p:cNvPr id="5" name="Footer Placeholder 4">
            <a:extLst>
              <a:ext uri="{FF2B5EF4-FFF2-40B4-BE49-F238E27FC236}">
                <a16:creationId xmlns:a16="http://schemas.microsoft.com/office/drawing/2014/main" id="{C16CDAD6-6E7B-401B-8D59-2AC651831F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26DD6B7-DB59-4E67-BEB7-64CD9316A91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DF35CD-6313-4F5F-B2F2-2B630AD5A529}" type="slidenum">
              <a:rPr lang="en-US" smtClean="0"/>
              <a:t>‹#›</a:t>
            </a:fld>
            <a:endParaRPr lang="en-US"/>
          </a:p>
        </p:txBody>
      </p:sp>
    </p:spTree>
    <p:extLst>
      <p:ext uri="{BB962C8B-B14F-4D97-AF65-F5344CB8AC3E}">
        <p14:creationId xmlns:p14="http://schemas.microsoft.com/office/powerpoint/2010/main" val="860613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tint val="95000"/>
            <a:satMod val="170000"/>
            <a:alpha val="56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61981-9902-4A1F-98D9-9D2DA78EEEA8}" type="datetimeFigureOut">
              <a:rPr lang="en-US" smtClean="0"/>
              <a:t>5/25/2021</a:t>
            </a:fld>
            <a:endParaRPr lang="en-US"/>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0B5E40-DC00-4922-8B32-71829A4B5C95}" type="slidenum">
              <a:rPr lang="en-US" smtClean="0"/>
              <a:t>‹#›</a:t>
            </a:fld>
            <a:endParaRPr lang="en-US"/>
          </a:p>
        </p:txBody>
      </p:sp>
    </p:spTree>
    <p:extLst>
      <p:ext uri="{BB962C8B-B14F-4D97-AF65-F5344CB8AC3E}">
        <p14:creationId xmlns:p14="http://schemas.microsoft.com/office/powerpoint/2010/main" val="2427597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C42DD91-4240-5647-9D4D-5C1E21F58B0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28952CF-D408-A541-9FF8-121EFF605F2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6270CD-7211-4C42-B54B-11CD34B7E1B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95DF72-0015-BD4A-8041-ADE38BF06E10}" type="datetimeFigureOut">
              <a:rPr lang="en-US" smtClean="0"/>
              <a:t>5/25/2021</a:t>
            </a:fld>
            <a:endParaRPr lang="en-US"/>
          </a:p>
        </p:txBody>
      </p:sp>
      <p:sp>
        <p:nvSpPr>
          <p:cNvPr id="5" name="Footer Placeholder 4">
            <a:extLst>
              <a:ext uri="{FF2B5EF4-FFF2-40B4-BE49-F238E27FC236}">
                <a16:creationId xmlns:a16="http://schemas.microsoft.com/office/drawing/2014/main" id="{A722C46F-0E45-C94A-8311-F248FD549C1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9CB5623-582D-A54E-9839-BE93E14549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5A0786-BC4D-6C44-ACEF-4FCE96B9D88B}" type="slidenum">
              <a:rPr lang="en-US" smtClean="0"/>
              <a:t>‹#›</a:t>
            </a:fld>
            <a:endParaRPr lang="en-US"/>
          </a:p>
        </p:txBody>
      </p:sp>
      <p:sp>
        <p:nvSpPr>
          <p:cNvPr id="12" name="Title 1">
            <a:extLst>
              <a:ext uri="{FF2B5EF4-FFF2-40B4-BE49-F238E27FC236}">
                <a16:creationId xmlns:a16="http://schemas.microsoft.com/office/drawing/2014/main" id="{8628830A-D419-9E4A-B2A2-80729E951216}"/>
              </a:ext>
            </a:extLst>
          </p:cNvPr>
          <p:cNvSpPr txBox="1">
            <a:spLocks/>
          </p:cNvSpPr>
          <p:nvPr userDrawn="1"/>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a:t>Click to edit Master title style</a:t>
            </a:r>
          </a:p>
        </p:txBody>
      </p:sp>
      <p:pic>
        <p:nvPicPr>
          <p:cNvPr id="14" name="Picture 13">
            <a:extLst>
              <a:ext uri="{FF2B5EF4-FFF2-40B4-BE49-F238E27FC236}">
                <a16:creationId xmlns:a16="http://schemas.microsoft.com/office/drawing/2014/main" id="{9A08E5B7-F319-B34E-AF8B-4D4BE346EEFA}"/>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0405604" y="6454414"/>
            <a:ext cx="1515035" cy="168996"/>
          </a:xfrm>
          <a:prstGeom prst="rect">
            <a:avLst/>
          </a:prstGeom>
        </p:spPr>
      </p:pic>
      <p:pic>
        <p:nvPicPr>
          <p:cNvPr id="10" name="Picture 9">
            <a:extLst>
              <a:ext uri="{FF2B5EF4-FFF2-40B4-BE49-F238E27FC236}">
                <a16:creationId xmlns:a16="http://schemas.microsoft.com/office/drawing/2014/main" id="{F5D57515-152D-5D4C-AB96-583BC2F4D74F}"/>
              </a:ext>
            </a:extLst>
          </p:cNvPr>
          <p:cNvPicPr>
            <a:picLocks noChangeAspect="1"/>
          </p:cNvPicPr>
          <p:nvPr userDrawn="1"/>
        </p:nvPicPr>
        <p:blipFill>
          <a:blip r:embed="rId7" cstate="email">
            <a:extLst>
              <a:ext uri="{28A0092B-C50C-407E-A947-70E740481C1C}">
                <a14:useLocalDpi xmlns:a14="http://schemas.microsoft.com/office/drawing/2010/main"/>
              </a:ext>
            </a:extLst>
          </a:blip>
          <a:stretch>
            <a:fillRect/>
          </a:stretch>
        </p:blipFill>
        <p:spPr>
          <a:xfrm>
            <a:off x="-2699" y="-10160"/>
            <a:ext cx="12204859" cy="6850783"/>
          </a:xfrm>
          <a:prstGeom prst="rect">
            <a:avLst/>
          </a:prstGeom>
        </p:spPr>
      </p:pic>
      <p:pic>
        <p:nvPicPr>
          <p:cNvPr id="11" name="Picture 10">
            <a:extLst>
              <a:ext uri="{FF2B5EF4-FFF2-40B4-BE49-F238E27FC236}">
                <a16:creationId xmlns:a16="http://schemas.microsoft.com/office/drawing/2014/main" id="{8562465F-E28E-C84A-8B96-34BA87FDC946}"/>
              </a:ext>
            </a:extLst>
          </p:cNvPr>
          <p:cNvPicPr>
            <a:picLocks noChangeAspect="1"/>
          </p:cNvPicPr>
          <p:nvPr userDrawn="1"/>
        </p:nvPicPr>
        <p:blipFill>
          <a:blip r:embed="rId6" cstate="email">
            <a:extLst>
              <a:ext uri="{28A0092B-C50C-407E-A947-70E740481C1C}">
                <a14:useLocalDpi xmlns:a14="http://schemas.microsoft.com/office/drawing/2010/main"/>
              </a:ext>
            </a:extLst>
          </a:blip>
          <a:stretch>
            <a:fillRect/>
          </a:stretch>
        </p:blipFill>
        <p:spPr>
          <a:xfrm>
            <a:off x="10380203" y="6429490"/>
            <a:ext cx="1515035" cy="168996"/>
          </a:xfrm>
          <a:prstGeom prst="rect">
            <a:avLst/>
          </a:prstGeom>
        </p:spPr>
      </p:pic>
    </p:spTree>
    <p:extLst>
      <p:ext uri="{BB962C8B-B14F-4D97-AF65-F5344CB8AC3E}">
        <p14:creationId xmlns:p14="http://schemas.microsoft.com/office/powerpoint/2010/main" val="1110262256"/>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0.xml"/><Relationship Id="rId1" Type="http://schemas.openxmlformats.org/officeDocument/2006/relationships/slideLayout" Target="../slideLayouts/slideLayout13.xml"/><Relationship Id="rId4" Type="http://schemas.openxmlformats.org/officeDocument/2006/relationships/image" Target="../media/image12.jpe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8" Type="http://schemas.openxmlformats.org/officeDocument/2006/relationships/image" Target="../media/image14.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10" Type="http://schemas.openxmlformats.org/officeDocument/2006/relationships/image" Target="../media/image16.jpeg"/><Relationship Id="rId4" Type="http://schemas.openxmlformats.org/officeDocument/2006/relationships/diagramLayout" Target="../diagrams/layout1.xml"/><Relationship Id="rId9"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8.jpeg"/><Relationship Id="rId7" Type="http://schemas.openxmlformats.org/officeDocument/2006/relationships/image" Target="../media/image22.jpe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21.jpeg"/><Relationship Id="rId5" Type="http://schemas.openxmlformats.org/officeDocument/2006/relationships/image" Target="../media/image20.jpeg"/><Relationship Id="rId4" Type="http://schemas.openxmlformats.org/officeDocument/2006/relationships/image" Target="../media/image19.jpeg"/></Relationships>
</file>

<file path=ppt/slides/_rels/slide1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6.xml"/><Relationship Id="rId1" Type="http://schemas.openxmlformats.org/officeDocument/2006/relationships/slideLayout" Target="../slideLayouts/slideLayout14.xml"/><Relationship Id="rId5" Type="http://schemas.openxmlformats.org/officeDocument/2006/relationships/image" Target="../media/image15.png"/><Relationship Id="rId4" Type="http://schemas.openxmlformats.org/officeDocument/2006/relationships/image" Target="../media/image24.png"/></Relationships>
</file>

<file path=ppt/slides/_rels/slide17.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8.xml"/><Relationship Id="rId1" Type="http://schemas.openxmlformats.org/officeDocument/2006/relationships/slideLayout" Target="../slideLayouts/slideLayout13.xml"/><Relationship Id="rId4" Type="http://schemas.openxmlformats.org/officeDocument/2006/relationships/image" Target="../media/image27.png"/></Relationships>
</file>

<file path=ppt/slides/_rels/slide19.xml.rels><?xml version="1.0" encoding="UTF-8" standalone="yes"?>
<Relationships xmlns="http://schemas.openxmlformats.org/package/2006/relationships"><Relationship Id="rId3" Type="http://schemas.openxmlformats.org/officeDocument/2006/relationships/image" Target="../media/image28.jpeg"/><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1.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hyperlink" Target="http://www.themindfulword.org/2015/super-agers/" TargetMode="External"/><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hyperlink" Target="https://creativecommons.org/licenses/by-sa/3.0/"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hyperlink" Target="https://creativecommons.org/licenses/by-nd/3.0/"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 Id="rId6" Type="http://schemas.openxmlformats.org/officeDocument/2006/relationships/hyperlink" Target="http://satisfyingretirement.blogspot.com.es/2010_11_01_archive.html" TargetMode="External"/><Relationship Id="rId5" Type="http://schemas.openxmlformats.org/officeDocument/2006/relationships/image" Target="../media/image8.jp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13.xml"/><Relationship Id="rId5" Type="http://schemas.openxmlformats.org/officeDocument/2006/relationships/image" Target="../media/image7.png"/><Relationship Id="rId4" Type="http://schemas.openxmlformats.org/officeDocument/2006/relationships/image" Target="../media/image10.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Rectangle 43">
            <a:extLst>
              <a:ext uri="{FF2B5EF4-FFF2-40B4-BE49-F238E27FC236}">
                <a16:creationId xmlns:a16="http://schemas.microsoft.com/office/drawing/2014/main" id="{823AC064-BC96-4F32-8AE1-B2FD387548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8068" y="4633546"/>
            <a:ext cx="11438793" cy="1844256"/>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TextBox 15">
            <a:extLst>
              <a:ext uri="{FF2B5EF4-FFF2-40B4-BE49-F238E27FC236}">
                <a16:creationId xmlns:a16="http://schemas.microsoft.com/office/drawing/2014/main" id="{9AD54F14-2D3A-401F-B514-A4EFEBFE1911}"/>
              </a:ext>
            </a:extLst>
          </p:cNvPr>
          <p:cNvSpPr txBox="1"/>
          <p:nvPr/>
        </p:nvSpPr>
        <p:spPr>
          <a:xfrm>
            <a:off x="526073" y="4756638"/>
            <a:ext cx="11139854" cy="930447"/>
          </a:xfrm>
          <a:prstGeom prst="rect">
            <a:avLst/>
          </a:prstGeom>
        </p:spPr>
        <p:txBody>
          <a:bodyPr vert="horz" lIns="91440" tIns="45720" rIns="91440" bIns="45720" rtlCol="0" anchor="b">
            <a:normAutofit fontScale="70000" lnSpcReduction="20000"/>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6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2021 ICUBA OVER 65 RETIREE BENEFITS PRESENTATON</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4600" b="0" i="0" u="none" strike="noStrike" kern="1200" cap="none" spc="0" normalizeH="0" baseline="0" noProof="0" dirty="0">
                <a:ln>
                  <a:noFill/>
                </a:ln>
                <a:solidFill>
                  <a:prstClr val="white"/>
                </a:solidFill>
                <a:effectLst/>
                <a:uLnTx/>
                <a:uFillTx/>
                <a:latin typeface="Segoe UI" panose="020B0502040204020203" pitchFamily="34" charset="0"/>
                <a:ea typeface="+mn-ea"/>
                <a:cs typeface="Segoe UI" panose="020B0502040204020203" pitchFamily="34" charset="0"/>
              </a:rPr>
              <a:t>PART I</a:t>
            </a:r>
          </a:p>
        </p:txBody>
      </p:sp>
      <p:pic>
        <p:nvPicPr>
          <p:cNvPr id="21" name="Picture 20">
            <a:extLst>
              <a:ext uri="{FF2B5EF4-FFF2-40B4-BE49-F238E27FC236}">
                <a16:creationId xmlns:a16="http://schemas.microsoft.com/office/drawing/2014/main" id="{4AF76582-D694-403D-B11D-57A1485F98C6}"/>
              </a:ext>
            </a:extLst>
          </p:cNvPr>
          <p:cNvPicPr>
            <a:picLocks noChangeAspect="1"/>
          </p:cNvPicPr>
          <p:nvPr/>
        </p:nvPicPr>
        <p:blipFill rotWithShape="1">
          <a:blip r:embed="rId3" cstate="screen">
            <a:extLst>
              <a:ext uri="{28A0092B-C50C-407E-A947-70E740481C1C}">
                <a14:useLocalDpi xmlns:a14="http://schemas.microsoft.com/office/drawing/2010/main" val="0"/>
              </a:ext>
            </a:extLst>
          </a:blip>
          <a:srcRect/>
          <a:stretch/>
        </p:blipFill>
        <p:spPr>
          <a:xfrm>
            <a:off x="4422633" y="1834326"/>
            <a:ext cx="3284939" cy="1825116"/>
          </a:xfrm>
          <a:prstGeom prst="rect">
            <a:avLst/>
          </a:prstGeom>
        </p:spPr>
      </p:pic>
      <p:cxnSp>
        <p:nvCxnSpPr>
          <p:cNvPr id="46" name="Straight Connector 45">
            <a:extLst>
              <a:ext uri="{FF2B5EF4-FFF2-40B4-BE49-F238E27FC236}">
                <a16:creationId xmlns:a16="http://schemas.microsoft.com/office/drawing/2014/main" id="{7E7C77BC-7138-40B1-A15B-20F57A49462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2209800" y="5738691"/>
            <a:ext cx="7772400"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48786C2-247E-46F3-80A0-76F5267943DD}"/>
              </a:ext>
            </a:extLst>
          </p:cNvPr>
          <p:cNvSpPr/>
          <p:nvPr/>
        </p:nvSpPr>
        <p:spPr>
          <a:xfrm>
            <a:off x="1630934" y="227928"/>
            <a:ext cx="8868336" cy="1264588"/>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9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UNDERSTANDING YOUR RETIREMENT BENEFIT PLAN OPTIONS</a:t>
            </a:r>
          </a:p>
        </p:txBody>
      </p:sp>
    </p:spTree>
    <p:extLst>
      <p:ext uri="{BB962C8B-B14F-4D97-AF65-F5344CB8AC3E}">
        <p14:creationId xmlns:p14="http://schemas.microsoft.com/office/powerpoint/2010/main" val="3149517019"/>
      </p:ext>
    </p:extLst>
  </p:cSld>
  <p:clrMapOvr>
    <a:masterClrMapping/>
  </p:clrMapOvr>
  <mc:AlternateContent xmlns:mc="http://schemas.openxmlformats.org/markup-compatibility/2006" xmlns:p14="http://schemas.microsoft.com/office/powerpoint/2010/main">
    <mc:Choice Requires="p14">
      <p:transition spd="slow" p14:dur="2000" advTm="11754"/>
    </mc:Choice>
    <mc:Fallback xmlns="">
      <p:transition spd="slow" advTm="1175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84C80EC-915B-463D-8CB9-D1774A6FA49F}"/>
              </a:ext>
            </a:extLst>
          </p:cNvPr>
          <p:cNvPicPr>
            <a:picLocks noChangeAspect="1"/>
          </p:cNvPicPr>
          <p:nvPr/>
        </p:nvPicPr>
        <p:blipFill rotWithShape="1">
          <a:blip r:embed="rId3"/>
          <a:srcRect t="-356" b="-1"/>
          <a:stretch/>
        </p:blipFill>
        <p:spPr>
          <a:xfrm>
            <a:off x="169728" y="2278965"/>
            <a:ext cx="6484950" cy="3972920"/>
          </a:xfrm>
          <a:prstGeom prst="rect">
            <a:avLst/>
          </a:prstGeom>
          <a:effectLst>
            <a:softEdge rad="635000"/>
          </a:effectLst>
        </p:spPr>
      </p:pic>
      <p:sp>
        <p:nvSpPr>
          <p:cNvPr id="2" name="Title 1">
            <a:extLst>
              <a:ext uri="{FF2B5EF4-FFF2-40B4-BE49-F238E27FC236}">
                <a16:creationId xmlns:a16="http://schemas.microsoft.com/office/drawing/2014/main" id="{D9974C4F-6431-4350-B701-E56D7A8F2111}"/>
              </a:ext>
            </a:extLst>
          </p:cNvPr>
          <p:cNvSpPr>
            <a:spLocks noGrp="1"/>
          </p:cNvSpPr>
          <p:nvPr>
            <p:ph type="title"/>
          </p:nvPr>
        </p:nvSpPr>
        <p:spPr>
          <a:xfrm>
            <a:off x="460735" y="606115"/>
            <a:ext cx="6079313" cy="1325563"/>
          </a:xfrm>
        </p:spPr>
        <p:txBody>
          <a:bodyPr>
            <a:normAutofit fontScale="90000"/>
          </a:bodyPr>
          <a:lstStyle/>
          <a:p>
            <a:r>
              <a:rPr lang="en-US" dirty="0">
                <a:latin typeface="Segoe UI" panose="020B0502040204020203" pitchFamily="34" charset="0"/>
                <a:cs typeface="Segoe UI" panose="020B0502040204020203" pitchFamily="34" charset="0"/>
              </a:rPr>
              <a:t>AmWINS 2021 Plan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Benefits-Prescription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Drug</a:t>
            </a:r>
          </a:p>
        </p:txBody>
      </p:sp>
      <p:pic>
        <p:nvPicPr>
          <p:cNvPr id="8" name="Picture 7">
            <a:extLst>
              <a:ext uri="{FF2B5EF4-FFF2-40B4-BE49-F238E27FC236}">
                <a16:creationId xmlns:a16="http://schemas.microsoft.com/office/drawing/2014/main" id="{A853A565-F402-4D85-9EBA-2A7741D5BA1D}"/>
              </a:ext>
            </a:extLst>
          </p:cNvPr>
          <p:cNvPicPr>
            <a:picLocks noChangeAspect="1"/>
          </p:cNvPicPr>
          <p:nvPr/>
        </p:nvPicPr>
        <p:blipFill>
          <a:blip r:embed="rId4"/>
          <a:stretch>
            <a:fillRect/>
          </a:stretch>
        </p:blipFill>
        <p:spPr>
          <a:xfrm>
            <a:off x="7208874" y="320780"/>
            <a:ext cx="4351903" cy="6080020"/>
          </a:xfrm>
          <a:prstGeom prst="rect">
            <a:avLst/>
          </a:prstGeom>
        </p:spPr>
      </p:pic>
    </p:spTree>
    <p:extLst>
      <p:ext uri="{BB962C8B-B14F-4D97-AF65-F5344CB8AC3E}">
        <p14:creationId xmlns:p14="http://schemas.microsoft.com/office/powerpoint/2010/main" val="280119327"/>
      </p:ext>
    </p:extLst>
  </p:cSld>
  <p:clrMapOvr>
    <a:masterClrMapping/>
  </p:clrMapOvr>
  <mc:AlternateContent xmlns:mc="http://schemas.openxmlformats.org/markup-compatibility/2006" xmlns:p14="http://schemas.microsoft.com/office/powerpoint/2010/main">
    <mc:Choice Requires="p14">
      <p:transition spd="slow" p14:dur="2000" advTm="153952"/>
    </mc:Choice>
    <mc:Fallback xmlns="">
      <p:transition spd="slow" advTm="153952"/>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B3586-BECC-4093-9C62-FB25DC69A0F1}"/>
              </a:ext>
            </a:extLst>
          </p:cNvPr>
          <p:cNvSpPr>
            <a:spLocks noGrp="1"/>
          </p:cNvSpPr>
          <p:nvPr>
            <p:ph type="title"/>
          </p:nvPr>
        </p:nvSpPr>
        <p:spPr>
          <a:xfrm>
            <a:off x="1379882" y="307073"/>
            <a:ext cx="9432235" cy="1325563"/>
          </a:xfrm>
        </p:spPr>
        <p:txBody>
          <a:bodyPr/>
          <a:lstStyle/>
          <a:p>
            <a:pPr algn="ctr"/>
            <a:r>
              <a:rPr lang="en-US" dirty="0"/>
              <a:t>AmWINS OVER 65 MEDICAL PLAN COSTS</a:t>
            </a:r>
          </a:p>
        </p:txBody>
      </p:sp>
      <p:pic>
        <p:nvPicPr>
          <p:cNvPr id="6148" name="Picture 4">
            <a:extLst>
              <a:ext uri="{FF2B5EF4-FFF2-40B4-BE49-F238E27FC236}">
                <a16:creationId xmlns:a16="http://schemas.microsoft.com/office/drawing/2014/main" id="{8A79CDE4-C9DF-48EB-91A1-5E8FF2011C0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9035" y="1571625"/>
            <a:ext cx="5238750" cy="4524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01892982"/>
      </p:ext>
    </p:extLst>
  </p:cSld>
  <p:clrMapOvr>
    <a:masterClrMapping/>
  </p:clrMapOvr>
  <mc:AlternateContent xmlns:mc="http://schemas.openxmlformats.org/markup-compatibility/2006" xmlns:p14="http://schemas.microsoft.com/office/powerpoint/2010/main">
    <mc:Choice Requires="p14">
      <p:transition spd="slow" p14:dur="2000" advTm="50585"/>
    </mc:Choice>
    <mc:Fallback xmlns="">
      <p:transition spd="slow" advTm="50585"/>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Slide Number Placeholder 48"/>
          <p:cNvSpPr>
            <a:spLocks noGrp="1"/>
          </p:cNvSpPr>
          <p:nvPr>
            <p:ph type="sldNum" sz="quarter" idx="12"/>
          </p:nvPr>
        </p:nvSpPr>
        <p:spPr>
          <a:xfrm>
            <a:off x="8645869" y="6382109"/>
            <a:ext cx="27432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39B1FA-81F2-4940-9AF3-5EAFB5D6669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grpSp>
        <p:nvGrpSpPr>
          <p:cNvPr id="51" name="Group 50"/>
          <p:cNvGrpSpPr/>
          <p:nvPr/>
        </p:nvGrpSpPr>
        <p:grpSpPr>
          <a:xfrm>
            <a:off x="5372653" y="176459"/>
            <a:ext cx="6546431" cy="4830446"/>
            <a:chOff x="4253314" y="210377"/>
            <a:chExt cx="7136199" cy="5205735"/>
          </a:xfrm>
        </p:grpSpPr>
        <p:grpSp>
          <p:nvGrpSpPr>
            <p:cNvPr id="48" name="Group 47"/>
            <p:cNvGrpSpPr/>
            <p:nvPr/>
          </p:nvGrpSpPr>
          <p:grpSpPr>
            <a:xfrm>
              <a:off x="4253314" y="210377"/>
              <a:ext cx="7136199" cy="5205735"/>
              <a:chOff x="4253314" y="210377"/>
              <a:chExt cx="7136199" cy="5205735"/>
            </a:xfrm>
          </p:grpSpPr>
          <p:grpSp>
            <p:nvGrpSpPr>
              <p:cNvPr id="12" name="Group 11"/>
              <p:cNvGrpSpPr/>
              <p:nvPr/>
            </p:nvGrpSpPr>
            <p:grpSpPr>
              <a:xfrm>
                <a:off x="4253314" y="210377"/>
                <a:ext cx="7136199" cy="5205735"/>
                <a:chOff x="-49361" y="35969"/>
                <a:chExt cx="6096000" cy="4064000"/>
              </a:xfrm>
            </p:grpSpPr>
            <p:graphicFrame>
              <p:nvGraphicFramePr>
                <p:cNvPr id="11" name="Diagram 10"/>
                <p:cNvGraphicFramePr/>
                <p:nvPr>
                  <p:extLst>
                    <p:ext uri="{D42A27DB-BD31-4B8C-83A1-F6EECF244321}">
                      <p14:modId xmlns:p14="http://schemas.microsoft.com/office/powerpoint/2010/main" val="4187401366"/>
                    </p:ext>
                  </p:extLst>
                </p:nvPr>
              </p:nvGraphicFramePr>
              <p:xfrm>
                <a:off x="-49361" y="35969"/>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4" descr="http://www.communityplans.net/portals/0/Vendors/OPTUMlogo.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057217" y="1890006"/>
                  <a:ext cx="1503734" cy="548274"/>
                </a:xfrm>
                <a:prstGeom prst="rect">
                  <a:avLst/>
                </a:prstGeom>
                <a:noFill/>
                <a:extLst>
                  <a:ext uri="{909E8E84-426E-40DD-AFC4-6F175D3DCCD1}">
                    <a14:hiddenFill xmlns:a14="http://schemas.microsoft.com/office/drawing/2010/main">
                      <a:solidFill>
                        <a:srgbClr val="FFFFFF"/>
                      </a:solidFill>
                    </a14:hiddenFill>
                  </a:ext>
                </a:extLst>
              </p:spPr>
            </p:pic>
          </p:grpSp>
          <p:pic>
            <p:nvPicPr>
              <p:cNvPr id="10" name="Picture 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7831111" y="3287591"/>
                <a:ext cx="2245872" cy="1470025"/>
              </a:xfrm>
              <a:prstGeom prst="rect">
                <a:avLst/>
              </a:prstGeom>
            </p:spPr>
          </p:pic>
        </p:grpSp>
        <p:pic>
          <p:nvPicPr>
            <p:cNvPr id="50" name="Picture 2" descr="Image result for purple aetna"/>
            <p:cNvPicPr>
              <a:picLocks noChangeAspect="1" noChangeArrowheads="1"/>
            </p:cNvPicPr>
            <p:nvPr/>
          </p:nvPicPr>
          <p:blipFill>
            <a:blip r:embed="rId10" cstate="screen">
              <a:extLst>
                <a:ext uri="{28A0092B-C50C-407E-A947-70E740481C1C}">
                  <a14:useLocalDpi xmlns:a14="http://schemas.microsoft.com/office/drawing/2010/main" val="0"/>
                </a:ext>
              </a:extLst>
            </a:blip>
            <a:srcRect/>
            <a:stretch>
              <a:fillRect/>
            </a:stretch>
          </p:blipFill>
          <p:spPr bwMode="auto">
            <a:xfrm>
              <a:off x="7148914" y="1190188"/>
              <a:ext cx="1776220" cy="486629"/>
            </a:xfrm>
            <a:prstGeom prst="rect">
              <a:avLst/>
            </a:prstGeom>
            <a:noFill/>
            <a:extLst>
              <a:ext uri="{909E8E84-426E-40DD-AFC4-6F175D3DCCD1}">
                <a14:hiddenFill xmlns:a14="http://schemas.microsoft.com/office/drawing/2010/main">
                  <a:solidFill>
                    <a:srgbClr val="FFFFFF"/>
                  </a:solidFill>
                </a14:hiddenFill>
              </a:ext>
            </a:extLst>
          </p:spPr>
        </p:pic>
      </p:grpSp>
      <p:sp>
        <p:nvSpPr>
          <p:cNvPr id="5" name="Title 4"/>
          <p:cNvSpPr>
            <a:spLocks noGrp="1"/>
          </p:cNvSpPr>
          <p:nvPr>
            <p:ph type="ctrTitle"/>
          </p:nvPr>
        </p:nvSpPr>
        <p:spPr>
          <a:xfrm>
            <a:off x="86739" y="3266576"/>
            <a:ext cx="8038011" cy="3480658"/>
          </a:xfrm>
        </p:spPr>
        <p:txBody>
          <a:bodyPr>
            <a:normAutofit fontScale="90000"/>
          </a:bodyPr>
          <a:lstStyle/>
          <a:p>
            <a:r>
              <a:rPr lang="en-US" sz="4900" b="1" cap="all" dirty="0">
                <a:solidFill>
                  <a:prstClr val="black"/>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RETIREE Medical, Prescription Drug &amp; </a:t>
            </a:r>
            <a:br>
              <a:rPr lang="en-US" sz="4900" b="1" cap="all" dirty="0">
                <a:solidFill>
                  <a:prstClr val="black"/>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r>
              <a:rPr lang="en-US" sz="4900" b="1" cap="all" dirty="0">
                <a:solidFill>
                  <a:prstClr val="black"/>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t>Behavioral Health Plans</a:t>
            </a:r>
            <a:br>
              <a:rPr lang="en-US" sz="4900" b="1" cap="all" dirty="0">
                <a:solidFill>
                  <a:prstClr val="black"/>
                </a:solidFill>
                <a:effectLst>
                  <a:outerShdw blurRad="38100" dist="38100" dir="2700000" algn="tl">
                    <a:srgbClr val="000000">
                      <a:alpha val="43137"/>
                    </a:srgbClr>
                  </a:outerShdw>
                </a:effectLst>
                <a:latin typeface="Segoe UI" panose="020B0502040204020203" pitchFamily="34" charset="0"/>
                <a:cs typeface="Segoe UI" panose="020B0502040204020203" pitchFamily="34" charset="0"/>
              </a:rPr>
            </a:br>
            <a:br>
              <a:rPr lang="en-US" sz="4400" i="1" dirty="0">
                <a:solidFill>
                  <a:prstClr val="black"/>
                </a:solidFill>
                <a:latin typeface="Cambria" panose="02040503050406030204" pitchFamily="18" charset="0"/>
              </a:rPr>
            </a:br>
            <a:br>
              <a:rPr lang="en-US" sz="4400" i="1" dirty="0">
                <a:solidFill>
                  <a:prstClr val="black"/>
                </a:solidFill>
              </a:rPr>
            </a:br>
            <a:br>
              <a:rPr lang="en-US" sz="2800" dirty="0"/>
            </a:br>
            <a:r>
              <a:rPr lang="en-US" sz="3200" b="1" dirty="0">
                <a:solidFill>
                  <a:prstClr val="black"/>
                </a:solidFill>
                <a:effectLst>
                  <a:outerShdw blurRad="38100" dist="38100" dir="2700000" algn="tl">
                    <a:srgbClr val="000000">
                      <a:alpha val="43137"/>
                    </a:srgbClr>
                  </a:outerShdw>
                </a:effectLst>
              </a:rPr>
              <a:t> </a:t>
            </a:r>
            <a:endParaRPr lang="en-US" dirty="0"/>
          </a:p>
        </p:txBody>
      </p:sp>
    </p:spTree>
    <p:extLst>
      <p:ext uri="{BB962C8B-B14F-4D97-AF65-F5344CB8AC3E}">
        <p14:creationId xmlns:p14="http://schemas.microsoft.com/office/powerpoint/2010/main" val="3333214100"/>
      </p:ext>
    </p:extLst>
  </p:cSld>
  <p:clrMapOvr>
    <a:masterClrMapping/>
  </p:clrMapOvr>
  <mc:AlternateContent xmlns:mc="http://schemas.openxmlformats.org/markup-compatibility/2006" xmlns:p14="http://schemas.microsoft.com/office/powerpoint/2010/main">
    <mc:Choice Requires="p14">
      <p:transition spd="slow" p14:dur="2000" advTm="24683"/>
    </mc:Choice>
    <mc:Fallback xmlns="">
      <p:transition spd="slow" advTm="24683"/>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58BCF-080A-4DCF-B815-98EE5413114A}"/>
              </a:ext>
            </a:extLst>
          </p:cNvPr>
          <p:cNvSpPr>
            <a:spLocks noGrp="1"/>
          </p:cNvSpPr>
          <p:nvPr>
            <p:ph type="title"/>
          </p:nvPr>
        </p:nvSpPr>
        <p:spPr>
          <a:xfrm>
            <a:off x="609603" y="274645"/>
            <a:ext cx="10966880" cy="711081"/>
          </a:xfrm>
        </p:spPr>
        <p:txBody>
          <a:bodyPr>
            <a:normAutofit/>
          </a:bodyPr>
          <a:lstStyle/>
          <a:p>
            <a:r>
              <a:rPr lang="en-US" sz="3200" dirty="0">
                <a:latin typeface="Segoe UI" panose="020B0502040204020203" pitchFamily="34" charset="0"/>
                <a:cs typeface="Segoe UI" panose="020B0502040204020203" pitchFamily="34" charset="0"/>
              </a:rPr>
              <a:t>ICUBA Medical Plan Highlights (In-Network Only)</a:t>
            </a:r>
          </a:p>
        </p:txBody>
      </p:sp>
      <p:sp>
        <p:nvSpPr>
          <p:cNvPr id="4" name="Slide Number Placeholder 3">
            <a:extLst>
              <a:ext uri="{FF2B5EF4-FFF2-40B4-BE49-F238E27FC236}">
                <a16:creationId xmlns:a16="http://schemas.microsoft.com/office/drawing/2014/main" id="{1965B820-1252-4F30-97EF-90BB5D72A86A}"/>
              </a:ext>
            </a:extLst>
          </p:cNvPr>
          <p:cNvSpPr>
            <a:spLocks noGrp="1"/>
          </p:cNvSpPr>
          <p:nvPr>
            <p:ph type="sldNum" sz="quarter" idx="12"/>
          </p:nvPr>
        </p:nvSpPr>
        <p:spPr/>
        <p:txBody>
          <a:bodyPr/>
          <a:lstStyle/>
          <a:p>
            <a:pPr marL="0" marR="0" lvl="0" indent="0" algn="r" defTabSz="914240" rtl="0" eaLnBrk="1" fontAlgn="auto" latinLnBrk="0" hangingPunct="1">
              <a:lnSpc>
                <a:spcPct val="100000"/>
              </a:lnSpc>
              <a:spcBef>
                <a:spcPts val="0"/>
              </a:spcBef>
              <a:spcAft>
                <a:spcPts val="0"/>
              </a:spcAft>
              <a:buClrTx/>
              <a:buSzTx/>
              <a:buFontTx/>
              <a:buNone/>
              <a:tabLst/>
              <a:defRPr/>
            </a:pPr>
            <a:fld id="{5939B1FA-81F2-4940-9AF3-5EAFB5D6669B}" type="slidenum">
              <a:rPr kumimoji="0" lang="en-US" sz="1200" b="0" i="0" u="none" strike="noStrike" kern="1200" cap="none" spc="0" normalizeH="0" baseline="0" noProof="0">
                <a:ln>
                  <a:noFill/>
                </a:ln>
                <a:solidFill>
                  <a:prstClr val="black">
                    <a:tint val="75000"/>
                  </a:prstClr>
                </a:solidFill>
                <a:effectLst/>
                <a:uLnTx/>
                <a:uFillTx/>
                <a:latin typeface="Calibri"/>
                <a:ea typeface="+mn-ea"/>
                <a:cs typeface="+mn-cs"/>
              </a:rPr>
              <a:pPr marL="0" marR="0" lvl="0" indent="0" algn="r" defTabSz="91424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pic>
        <p:nvPicPr>
          <p:cNvPr id="9" name="Picture 4" descr="http://az811846.vo.msecnd.net/dpcontent/Areas/s2/Content/Images/plan/logosm_familybluec.png?v=1.1">
            <a:extLst>
              <a:ext uri="{FF2B5EF4-FFF2-40B4-BE49-F238E27FC236}">
                <a16:creationId xmlns:a16="http://schemas.microsoft.com/office/drawing/2014/main" id="{F1046C8E-B6A3-471A-B4D0-E4CF1FB32E63}"/>
              </a:ext>
            </a:extLst>
          </p:cNvPr>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9894257" y="328488"/>
            <a:ext cx="921847" cy="60339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C561DB52-31E6-4B72-A1FE-0DBC8D3B40FC}"/>
              </a:ext>
            </a:extLst>
          </p:cNvPr>
          <p:cNvSpPr txBox="1"/>
          <p:nvPr/>
        </p:nvSpPr>
        <p:spPr>
          <a:xfrm>
            <a:off x="1623755" y="6611836"/>
            <a:ext cx="5400554" cy="219291"/>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825" b="0" i="1" u="none" strike="noStrike" kern="1200" cap="none" spc="0" normalizeH="0" baseline="0" noProof="0" dirty="0">
                <a:ln>
                  <a:noFill/>
                </a:ln>
                <a:solidFill>
                  <a:prstClr val="black"/>
                </a:solidFill>
                <a:effectLst/>
                <a:uLnTx/>
                <a:uFillTx/>
                <a:latin typeface="Calibri"/>
                <a:ea typeface="+mn-ea"/>
                <a:cs typeface="+mn-cs"/>
              </a:rPr>
              <a:t>* After Deductible    ** After Limited Deductible: $2,000 of the $4,000 Individual Deductible</a:t>
            </a:r>
          </a:p>
        </p:txBody>
      </p:sp>
      <p:graphicFrame>
        <p:nvGraphicFramePr>
          <p:cNvPr id="5" name="Table 4">
            <a:extLst>
              <a:ext uri="{FF2B5EF4-FFF2-40B4-BE49-F238E27FC236}">
                <a16:creationId xmlns:a16="http://schemas.microsoft.com/office/drawing/2014/main" id="{4C62E3EF-B29F-463A-8654-5AD10444BE36}"/>
              </a:ext>
            </a:extLst>
          </p:cNvPr>
          <p:cNvGraphicFramePr>
            <a:graphicFrameLocks noGrp="1"/>
          </p:cNvGraphicFramePr>
          <p:nvPr>
            <p:extLst>
              <p:ext uri="{D42A27DB-BD31-4B8C-83A1-F6EECF244321}">
                <p14:modId xmlns:p14="http://schemas.microsoft.com/office/powerpoint/2010/main" val="3044086436"/>
              </p:ext>
            </p:extLst>
          </p:nvPr>
        </p:nvGraphicFramePr>
        <p:xfrm>
          <a:off x="2117067" y="1131972"/>
          <a:ext cx="7951951" cy="5078131"/>
        </p:xfrm>
        <a:graphic>
          <a:graphicData uri="http://schemas.openxmlformats.org/drawingml/2006/table">
            <a:tbl>
              <a:tblPr/>
              <a:tblGrid>
                <a:gridCol w="2809604">
                  <a:extLst>
                    <a:ext uri="{9D8B030D-6E8A-4147-A177-3AD203B41FA5}">
                      <a16:colId xmlns:a16="http://schemas.microsoft.com/office/drawing/2014/main" val="1814674968"/>
                    </a:ext>
                  </a:extLst>
                </a:gridCol>
                <a:gridCol w="1636787">
                  <a:extLst>
                    <a:ext uri="{9D8B030D-6E8A-4147-A177-3AD203B41FA5}">
                      <a16:colId xmlns:a16="http://schemas.microsoft.com/office/drawing/2014/main" val="1252744947"/>
                    </a:ext>
                  </a:extLst>
                </a:gridCol>
                <a:gridCol w="1752780">
                  <a:extLst>
                    <a:ext uri="{9D8B030D-6E8A-4147-A177-3AD203B41FA5}">
                      <a16:colId xmlns:a16="http://schemas.microsoft.com/office/drawing/2014/main" val="3133539859"/>
                    </a:ext>
                  </a:extLst>
                </a:gridCol>
                <a:gridCol w="1752780">
                  <a:extLst>
                    <a:ext uri="{9D8B030D-6E8A-4147-A177-3AD203B41FA5}">
                      <a16:colId xmlns:a16="http://schemas.microsoft.com/office/drawing/2014/main" val="3628177313"/>
                    </a:ext>
                  </a:extLst>
                </a:gridCol>
              </a:tblGrid>
              <a:tr h="346236">
                <a:tc rowSpan="3">
                  <a:txBody>
                    <a:bodyPr/>
                    <a:lstStyle/>
                    <a:p>
                      <a:pPr algn="l" fontAlgn="b"/>
                      <a:r>
                        <a:rPr lang="en-US" sz="900" b="1" i="1" u="none" strike="noStrike" dirty="0">
                          <a:solidFill>
                            <a:srgbClr val="000000"/>
                          </a:solidFill>
                          <a:effectLst/>
                          <a:latin typeface="Arial" panose="020B0604020202020204" pitchFamily="34" charset="0"/>
                        </a:rPr>
                        <a:t>In-Network Benefit Summary Comparison</a:t>
                      </a:r>
                    </a:p>
                  </a:txBody>
                  <a:tcPr marL="8990" marR="8990" marT="8990" marB="0" anchor="b">
                    <a:lnL>
                      <a:noFill/>
                    </a:lnL>
                    <a:lnR>
                      <a:noFill/>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ctr" fontAlgn="t"/>
                      <a:r>
                        <a:rPr lang="en-US" sz="900" b="1" i="0" u="none" strike="noStrike">
                          <a:solidFill>
                            <a:srgbClr val="FFFFFF"/>
                          </a:solidFill>
                          <a:effectLst/>
                          <a:latin typeface="Arial" panose="020B0604020202020204" pitchFamily="34" charset="0"/>
                        </a:rPr>
                        <a:t>Preferred PPO</a:t>
                      </a:r>
                    </a:p>
                  </a:txBody>
                  <a:tcPr marL="8990" marR="8990" marT="8990" marB="0">
                    <a:lnL>
                      <a:noFill/>
                    </a:lnL>
                    <a:lnR>
                      <a:noFill/>
                    </a:lnR>
                    <a:lnT>
                      <a:noFill/>
                    </a:lnT>
                    <a:lnB w="6350" cap="flat" cmpd="sng" algn="ctr">
                      <a:solidFill>
                        <a:srgbClr val="FFFFFF"/>
                      </a:solidFill>
                      <a:prstDash val="solid"/>
                      <a:round/>
                      <a:headEnd type="none" w="med" len="med"/>
                      <a:tailEnd type="none" w="med" len="med"/>
                    </a:lnB>
                    <a:solidFill>
                      <a:srgbClr val="004E95"/>
                    </a:solidFill>
                  </a:tcPr>
                </a:tc>
                <a:tc>
                  <a:txBody>
                    <a:bodyPr/>
                    <a:lstStyle/>
                    <a:p>
                      <a:pPr algn="ctr" fontAlgn="t"/>
                      <a:r>
                        <a:rPr lang="en-US" sz="900" b="1" i="0" u="none" strike="noStrike">
                          <a:solidFill>
                            <a:srgbClr val="FFFFFF"/>
                          </a:solidFill>
                          <a:effectLst/>
                          <a:latin typeface="Arial" panose="020B0604020202020204" pitchFamily="34" charset="0"/>
                        </a:rPr>
                        <a:t>$4,000/$8,000 Deductible</a:t>
                      </a:r>
                    </a:p>
                  </a:txBody>
                  <a:tcPr marL="8990" marR="8990" marT="8990" marB="0">
                    <a:lnL>
                      <a:noFill/>
                    </a:lnL>
                    <a:lnR>
                      <a:noFill/>
                    </a:lnR>
                    <a:lnT>
                      <a:noFill/>
                    </a:lnT>
                    <a:lnB w="6350" cap="flat" cmpd="sng" algn="ctr">
                      <a:solidFill>
                        <a:srgbClr val="FFFFFF"/>
                      </a:solidFill>
                      <a:prstDash val="solid"/>
                      <a:round/>
                      <a:headEnd type="none" w="med" len="med"/>
                      <a:tailEnd type="none" w="med" len="med"/>
                    </a:lnB>
                    <a:solidFill>
                      <a:srgbClr val="004E95"/>
                    </a:solidFill>
                  </a:tcPr>
                </a:tc>
                <a:tc>
                  <a:txBody>
                    <a:bodyPr/>
                    <a:lstStyle/>
                    <a:p>
                      <a:pPr algn="ctr" fontAlgn="t"/>
                      <a:r>
                        <a:rPr lang="en-US" sz="900" b="1" i="0" u="none" strike="noStrike">
                          <a:solidFill>
                            <a:srgbClr val="FFFFFF"/>
                          </a:solidFill>
                          <a:effectLst/>
                          <a:latin typeface="Arial" panose="020B0604020202020204" pitchFamily="34" charset="0"/>
                        </a:rPr>
                        <a:t>Premier CoPay</a:t>
                      </a:r>
                    </a:p>
                  </a:txBody>
                  <a:tcPr marL="8990" marR="8990" marT="8990" marB="0">
                    <a:lnL>
                      <a:noFill/>
                    </a:lnL>
                    <a:lnR>
                      <a:noFill/>
                    </a:lnR>
                    <a:lnT>
                      <a:noFill/>
                    </a:lnT>
                    <a:lnB w="6350" cap="flat" cmpd="sng" algn="ctr">
                      <a:solidFill>
                        <a:srgbClr val="FFFFFF"/>
                      </a:solidFill>
                      <a:prstDash val="solid"/>
                      <a:round/>
                      <a:headEnd type="none" w="med" len="med"/>
                      <a:tailEnd type="none" w="med" len="med"/>
                    </a:lnB>
                    <a:solidFill>
                      <a:srgbClr val="004E95"/>
                    </a:solidFill>
                  </a:tcPr>
                </a:tc>
                <a:extLst>
                  <a:ext uri="{0D108BD9-81ED-4DB2-BD59-A6C34878D82A}">
                    <a16:rowId xmlns:a16="http://schemas.microsoft.com/office/drawing/2014/main" val="3482106416"/>
                  </a:ext>
                </a:extLst>
              </a:tr>
              <a:tr h="199348">
                <a:tc vMerge="1">
                  <a:txBody>
                    <a:bodyPr/>
                    <a:lstStyle/>
                    <a:p>
                      <a:endParaRPr lang="en-US"/>
                    </a:p>
                  </a:txBody>
                  <a:tcPr/>
                </a:tc>
                <a:tc>
                  <a:txBody>
                    <a:bodyPr/>
                    <a:lstStyle/>
                    <a:p>
                      <a:pPr algn="ctr" fontAlgn="t"/>
                      <a:r>
                        <a:rPr lang="en-US" sz="900" b="1" i="0" u="none" strike="noStrike">
                          <a:solidFill>
                            <a:srgbClr val="FFFFFF"/>
                          </a:solidFill>
                          <a:effectLst/>
                          <a:latin typeface="Arial" panose="020B0604020202020204" pitchFamily="34" charset="0"/>
                        </a:rPr>
                        <a:t>In-Network                                         </a:t>
                      </a:r>
                    </a:p>
                  </a:txBody>
                  <a:tcPr marL="8990" marR="8990" marT="8990" marB="0">
                    <a:lnL>
                      <a:noFill/>
                    </a:lnL>
                    <a:lnR>
                      <a:noFill/>
                    </a:lnR>
                    <a:lnT w="6350" cap="flat" cmpd="sng" algn="ctr">
                      <a:solidFill>
                        <a:srgbClr val="FFFFFF"/>
                      </a:solidFill>
                      <a:prstDash val="solid"/>
                      <a:round/>
                      <a:headEnd type="none" w="med" len="med"/>
                      <a:tailEnd type="none" w="med" len="med"/>
                    </a:lnT>
                    <a:lnB>
                      <a:noFill/>
                    </a:lnB>
                    <a:solidFill>
                      <a:srgbClr val="004E95"/>
                    </a:solidFill>
                  </a:tcPr>
                </a:tc>
                <a:tc>
                  <a:txBody>
                    <a:bodyPr/>
                    <a:lstStyle/>
                    <a:p>
                      <a:pPr algn="ctr" fontAlgn="t"/>
                      <a:r>
                        <a:rPr lang="en-US" sz="900" b="1" i="0" u="none" strike="noStrike">
                          <a:solidFill>
                            <a:srgbClr val="FFFFFF"/>
                          </a:solidFill>
                          <a:effectLst/>
                          <a:latin typeface="Arial" panose="020B0604020202020204" pitchFamily="34" charset="0"/>
                        </a:rPr>
                        <a:t>In-Network</a:t>
                      </a:r>
                    </a:p>
                  </a:txBody>
                  <a:tcPr marL="8990" marR="8990" marT="8990" marB="0">
                    <a:lnL>
                      <a:noFill/>
                    </a:lnL>
                    <a:lnR>
                      <a:noFill/>
                    </a:lnR>
                    <a:lnT w="6350" cap="flat" cmpd="sng" algn="ctr">
                      <a:solidFill>
                        <a:srgbClr val="FFFFFF"/>
                      </a:solidFill>
                      <a:prstDash val="solid"/>
                      <a:round/>
                      <a:headEnd type="none" w="med" len="med"/>
                      <a:tailEnd type="none" w="med" len="med"/>
                    </a:lnT>
                    <a:lnB>
                      <a:noFill/>
                    </a:lnB>
                    <a:solidFill>
                      <a:srgbClr val="004E95"/>
                    </a:solidFill>
                  </a:tcPr>
                </a:tc>
                <a:tc>
                  <a:txBody>
                    <a:bodyPr/>
                    <a:lstStyle/>
                    <a:p>
                      <a:pPr algn="l" fontAlgn="t"/>
                      <a:r>
                        <a:rPr lang="en-US" sz="900" b="1" i="0" u="none" strike="noStrike">
                          <a:solidFill>
                            <a:srgbClr val="FFFFFF"/>
                          </a:solidFill>
                          <a:effectLst/>
                          <a:latin typeface="Arial" panose="020B0604020202020204" pitchFamily="34" charset="0"/>
                        </a:rPr>
                        <a:t>In-Network</a:t>
                      </a:r>
                    </a:p>
                  </a:txBody>
                  <a:tcPr marL="647306" marR="8990" marT="8990" marB="0">
                    <a:lnL>
                      <a:noFill/>
                    </a:lnL>
                    <a:lnR>
                      <a:noFill/>
                    </a:lnR>
                    <a:lnT w="6350" cap="flat" cmpd="sng" algn="ctr">
                      <a:solidFill>
                        <a:srgbClr val="FFFFFF"/>
                      </a:solidFill>
                      <a:prstDash val="solid"/>
                      <a:round/>
                      <a:headEnd type="none" w="med" len="med"/>
                      <a:tailEnd type="none" w="med" len="med"/>
                    </a:lnT>
                    <a:lnB>
                      <a:noFill/>
                    </a:lnB>
                    <a:solidFill>
                      <a:srgbClr val="004E95"/>
                    </a:solidFill>
                  </a:tcPr>
                </a:tc>
                <a:extLst>
                  <a:ext uri="{0D108BD9-81ED-4DB2-BD59-A6C34878D82A}">
                    <a16:rowId xmlns:a16="http://schemas.microsoft.com/office/drawing/2014/main" val="2798705421"/>
                  </a:ext>
                </a:extLst>
              </a:tr>
              <a:tr h="220333">
                <a:tc vMerge="1">
                  <a:txBody>
                    <a:bodyPr/>
                    <a:lstStyle/>
                    <a:p>
                      <a:endParaRPr lang="en-US"/>
                    </a:p>
                  </a:txBody>
                  <a:tcPr/>
                </a:tc>
                <a:tc>
                  <a:txBody>
                    <a:bodyPr/>
                    <a:lstStyle/>
                    <a:p>
                      <a:pPr algn="ctr" fontAlgn="t"/>
                      <a:r>
                        <a:rPr lang="en-US" sz="1100" b="1" i="0" u="none" strike="noStrike">
                          <a:solidFill>
                            <a:srgbClr val="333333"/>
                          </a:solidFill>
                          <a:effectLst/>
                          <a:latin typeface="Arial" panose="020B0604020202020204" pitchFamily="34" charset="0"/>
                        </a:rPr>
                        <a:t>Employee Pays</a:t>
                      </a:r>
                    </a:p>
                  </a:txBody>
                  <a:tcPr marL="8990" marR="8990" marT="8990" marB="0">
                    <a:lnL>
                      <a:noFill/>
                    </a:lnL>
                    <a:lnR>
                      <a:noFill/>
                    </a:lnR>
                    <a:lnT>
                      <a:noFill/>
                    </a:lnT>
                    <a:lnB w="6350" cap="flat" cmpd="sng" algn="ctr">
                      <a:solidFill>
                        <a:srgbClr val="000000"/>
                      </a:solidFill>
                      <a:prstDash val="solid"/>
                      <a:round/>
                      <a:headEnd type="none" w="med" len="med"/>
                      <a:tailEnd type="none" w="med" len="med"/>
                    </a:lnB>
                    <a:solidFill>
                      <a:srgbClr val="E49F15"/>
                    </a:solidFill>
                  </a:tcPr>
                </a:tc>
                <a:tc>
                  <a:txBody>
                    <a:bodyPr/>
                    <a:lstStyle/>
                    <a:p>
                      <a:pPr algn="ctr" fontAlgn="t"/>
                      <a:r>
                        <a:rPr lang="en-US" sz="1100" b="1" i="0" u="none" strike="noStrike">
                          <a:solidFill>
                            <a:srgbClr val="333333"/>
                          </a:solidFill>
                          <a:effectLst/>
                          <a:latin typeface="Arial" panose="020B0604020202020204" pitchFamily="34" charset="0"/>
                        </a:rPr>
                        <a:t>Employee Pays</a:t>
                      </a:r>
                    </a:p>
                  </a:txBody>
                  <a:tcPr marL="8990" marR="8990" marT="8990" marB="0">
                    <a:lnL>
                      <a:noFill/>
                    </a:lnL>
                    <a:lnR>
                      <a:noFill/>
                    </a:lnR>
                    <a:lnT>
                      <a:noFill/>
                    </a:lnT>
                    <a:lnB w="6350" cap="flat" cmpd="sng" algn="ctr">
                      <a:solidFill>
                        <a:srgbClr val="000000"/>
                      </a:solidFill>
                      <a:prstDash val="solid"/>
                      <a:round/>
                      <a:headEnd type="none" w="med" len="med"/>
                      <a:tailEnd type="none" w="med" len="med"/>
                    </a:lnB>
                    <a:solidFill>
                      <a:srgbClr val="E49F15"/>
                    </a:solidFill>
                  </a:tcPr>
                </a:tc>
                <a:tc>
                  <a:txBody>
                    <a:bodyPr/>
                    <a:lstStyle/>
                    <a:p>
                      <a:pPr algn="ctr" fontAlgn="t"/>
                      <a:r>
                        <a:rPr lang="en-US" sz="1100" b="1" i="0" u="none" strike="noStrike">
                          <a:solidFill>
                            <a:srgbClr val="333333"/>
                          </a:solidFill>
                          <a:effectLst/>
                          <a:latin typeface="Arial" panose="020B0604020202020204" pitchFamily="34" charset="0"/>
                        </a:rPr>
                        <a:t>Employee Pays</a:t>
                      </a:r>
                    </a:p>
                  </a:txBody>
                  <a:tcPr marL="8990" marR="8990" marT="8990" marB="0">
                    <a:lnL>
                      <a:noFill/>
                    </a:lnL>
                    <a:lnR>
                      <a:noFill/>
                    </a:lnR>
                    <a:lnT>
                      <a:noFill/>
                    </a:lnT>
                    <a:lnB w="6350" cap="flat" cmpd="sng" algn="ctr">
                      <a:solidFill>
                        <a:srgbClr val="000000"/>
                      </a:solidFill>
                      <a:prstDash val="solid"/>
                      <a:round/>
                      <a:headEnd type="none" w="med" len="med"/>
                      <a:tailEnd type="none" w="med" len="med"/>
                    </a:lnB>
                    <a:solidFill>
                      <a:srgbClr val="E49F15"/>
                    </a:solidFill>
                  </a:tcPr>
                </a:tc>
                <a:extLst>
                  <a:ext uri="{0D108BD9-81ED-4DB2-BD59-A6C34878D82A}">
                    <a16:rowId xmlns:a16="http://schemas.microsoft.com/office/drawing/2014/main" val="1818728334"/>
                  </a:ext>
                </a:extLst>
              </a:tr>
              <a:tr h="199348">
                <a:tc>
                  <a:txBody>
                    <a:bodyPr/>
                    <a:lstStyle/>
                    <a:p>
                      <a:pPr algn="l" fontAlgn="t"/>
                      <a:r>
                        <a:rPr lang="en-US" sz="900" b="0" i="0" u="none" strike="noStrike">
                          <a:solidFill>
                            <a:srgbClr val="333333"/>
                          </a:solidFill>
                          <a:effectLst/>
                          <a:latin typeface="Arial" panose="020B0604020202020204" pitchFamily="34" charset="0"/>
                        </a:rPr>
                        <a:t>Deductible (Individual/Family)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$2,500/$5,000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$4,000/$8,000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l" fontAlgn="t"/>
                      <a:r>
                        <a:rPr lang="en-US" sz="900" b="0" i="0" u="none" strike="noStrike">
                          <a:solidFill>
                            <a:srgbClr val="333333"/>
                          </a:solidFill>
                          <a:effectLst/>
                          <a:latin typeface="Arial" panose="020B0604020202020204" pitchFamily="34" charset="0"/>
                        </a:rPr>
                        <a:t>$2,500/$5,000</a:t>
                      </a:r>
                    </a:p>
                  </a:txBody>
                  <a:tcPr marL="566393"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293311300"/>
                  </a:ext>
                </a:extLst>
              </a:tr>
              <a:tr h="199348">
                <a:tc>
                  <a:txBody>
                    <a:bodyPr/>
                    <a:lstStyle/>
                    <a:p>
                      <a:pPr algn="l" fontAlgn="t"/>
                      <a:r>
                        <a:rPr lang="en-US" sz="900" b="0" i="0" u="none" strike="noStrike">
                          <a:solidFill>
                            <a:srgbClr val="333333"/>
                          </a:solidFill>
                          <a:effectLst/>
                          <a:latin typeface="Arial" panose="020B0604020202020204" pitchFamily="34" charset="0"/>
                        </a:rPr>
                        <a:t>Coinsurance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20%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30%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20%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300785073"/>
                  </a:ext>
                </a:extLst>
              </a:tr>
              <a:tr h="535093">
                <a:tc>
                  <a:txBody>
                    <a:bodyPr/>
                    <a:lstStyle/>
                    <a:p>
                      <a:pPr algn="l" fontAlgn="t"/>
                      <a:r>
                        <a:rPr lang="en-US" sz="900" b="0" i="0" u="none" strike="noStrike">
                          <a:solidFill>
                            <a:srgbClr val="333333"/>
                          </a:solidFill>
                          <a:effectLst/>
                          <a:latin typeface="Arial" panose="020B0604020202020204" pitchFamily="34" charset="0"/>
                        </a:rPr>
                        <a:t>Out-of-Pocket Maximum (Individual/Family)</a:t>
                      </a:r>
                      <a:br>
                        <a:rPr lang="en-US" sz="900" b="0" i="0" u="none" strike="noStrike">
                          <a:solidFill>
                            <a:srgbClr val="333333"/>
                          </a:solidFill>
                          <a:effectLst/>
                          <a:latin typeface="Arial" panose="020B0604020202020204" pitchFamily="34" charset="0"/>
                        </a:rPr>
                      </a:br>
                      <a:r>
                        <a:rPr lang="en-US" sz="900" b="0" i="0" u="none" strike="noStrike">
                          <a:solidFill>
                            <a:srgbClr val="333333"/>
                          </a:solidFill>
                          <a:effectLst/>
                          <a:latin typeface="Arial" panose="020B0604020202020204" pitchFamily="34" charset="0"/>
                        </a:rPr>
                        <a:t>Includes all medical copays, deductibles &amp; coinsurance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900" b="0" i="0" u="none" strike="noStrike">
                          <a:solidFill>
                            <a:srgbClr val="333333"/>
                          </a:solidFill>
                          <a:effectLst/>
                          <a:latin typeface="Arial" panose="020B0604020202020204" pitchFamily="34" charset="0"/>
                        </a:rPr>
                        <a:t>$4,000/$8,000</a:t>
                      </a:r>
                    </a:p>
                  </a:txBody>
                  <a:tcPr marL="8990" marR="8990" marT="89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ctr"/>
                      <a:r>
                        <a:rPr lang="en-US" sz="900" b="0" i="0" u="none" strike="noStrike">
                          <a:solidFill>
                            <a:srgbClr val="333333"/>
                          </a:solidFill>
                          <a:effectLst/>
                          <a:latin typeface="Arial" panose="020B0604020202020204" pitchFamily="34" charset="0"/>
                        </a:rPr>
                        <a:t>$5,350/$10,700</a:t>
                      </a:r>
                    </a:p>
                  </a:txBody>
                  <a:tcPr marL="8990" marR="8990" marT="89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l" fontAlgn="ctr"/>
                      <a:r>
                        <a:rPr lang="en-US" sz="900" b="0" i="0" u="none" strike="noStrike">
                          <a:solidFill>
                            <a:srgbClr val="333333"/>
                          </a:solidFill>
                          <a:effectLst/>
                          <a:latin typeface="Arial" panose="020B0604020202020204" pitchFamily="34" charset="0"/>
                        </a:rPr>
                        <a:t>$4,000/$8,000</a:t>
                      </a:r>
                    </a:p>
                  </a:txBody>
                  <a:tcPr marL="566393" marR="8990" marT="899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3608842070"/>
                  </a:ext>
                </a:extLst>
              </a:tr>
              <a:tr h="199348">
                <a:tc>
                  <a:txBody>
                    <a:bodyPr/>
                    <a:lstStyle/>
                    <a:p>
                      <a:pPr algn="l" fontAlgn="t"/>
                      <a:r>
                        <a:rPr lang="en-US" sz="900" b="0" i="0" u="none" strike="noStrike">
                          <a:solidFill>
                            <a:srgbClr val="333333"/>
                          </a:solidFill>
                          <a:effectLst/>
                          <a:latin typeface="Arial" panose="020B0604020202020204" pitchFamily="34" charset="0"/>
                        </a:rPr>
                        <a:t>Physician Office Visits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$25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$25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$25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760354059"/>
                  </a:ext>
                </a:extLst>
              </a:tr>
              <a:tr h="356728">
                <a:tc>
                  <a:txBody>
                    <a:bodyPr/>
                    <a:lstStyle/>
                    <a:p>
                      <a:pPr algn="l" fontAlgn="t"/>
                      <a:r>
                        <a:rPr lang="en-US" sz="900" b="0" i="0" u="none" strike="noStrike">
                          <a:solidFill>
                            <a:srgbClr val="333333"/>
                          </a:solidFill>
                          <a:effectLst/>
                          <a:latin typeface="Arial" panose="020B0604020202020204" pitchFamily="34" charset="0"/>
                        </a:rPr>
                        <a:t>Total Care (BDTC) (Family Practice, Internal Medicine, Pediatrics)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420297897"/>
                  </a:ext>
                </a:extLst>
              </a:tr>
              <a:tr h="199348">
                <a:tc>
                  <a:txBody>
                    <a:bodyPr/>
                    <a:lstStyle/>
                    <a:p>
                      <a:pPr algn="l" fontAlgn="t"/>
                      <a:r>
                        <a:rPr lang="en-US" sz="900" b="0" i="0" u="none" strike="noStrike">
                          <a:solidFill>
                            <a:srgbClr val="333333"/>
                          </a:solidFill>
                          <a:effectLst/>
                          <a:latin typeface="Arial" panose="020B0604020202020204" pitchFamily="34" charset="0"/>
                        </a:rPr>
                        <a:t>Specialist Office Visits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2260731821"/>
                  </a:ext>
                </a:extLst>
              </a:tr>
              <a:tr h="199348">
                <a:tc>
                  <a:txBody>
                    <a:bodyPr/>
                    <a:lstStyle/>
                    <a:p>
                      <a:pPr algn="l" fontAlgn="t"/>
                      <a:r>
                        <a:rPr lang="en-US" sz="900" b="0" i="0" u="none" strike="noStrike">
                          <a:solidFill>
                            <a:srgbClr val="333333"/>
                          </a:solidFill>
                          <a:effectLst/>
                          <a:latin typeface="Arial" panose="020B0604020202020204" pitchFamily="34" charset="0"/>
                        </a:rPr>
                        <a:t>Convenient Care Clinics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$10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$10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$10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3186519950"/>
                  </a:ext>
                </a:extLst>
              </a:tr>
              <a:tr h="356728">
                <a:tc>
                  <a:txBody>
                    <a:bodyPr/>
                    <a:lstStyle/>
                    <a:p>
                      <a:pPr algn="l" fontAlgn="t"/>
                      <a:r>
                        <a:rPr lang="en-US" sz="900" b="0" i="0" u="none" strike="noStrike">
                          <a:solidFill>
                            <a:srgbClr val="333333"/>
                          </a:solidFill>
                          <a:effectLst/>
                          <a:latin typeface="Arial" panose="020B0604020202020204" pitchFamily="34" charset="0"/>
                        </a:rPr>
                        <a:t>Independent Clinical Labs* (free standing facilities &amp; office visits)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987980697"/>
                  </a:ext>
                </a:extLst>
              </a:tr>
              <a:tr h="199348">
                <a:tc>
                  <a:txBody>
                    <a:bodyPr/>
                    <a:lstStyle/>
                    <a:p>
                      <a:pPr algn="l" fontAlgn="t"/>
                      <a:r>
                        <a:rPr lang="en-US" sz="900" b="0" i="0" u="none" strike="noStrike">
                          <a:solidFill>
                            <a:srgbClr val="333333"/>
                          </a:solidFill>
                          <a:effectLst/>
                          <a:latin typeface="Arial" panose="020B0604020202020204" pitchFamily="34" charset="0"/>
                        </a:rPr>
                        <a:t>Preventive Care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0%</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643823457"/>
                  </a:ext>
                </a:extLst>
              </a:tr>
              <a:tr h="199348">
                <a:tc>
                  <a:txBody>
                    <a:bodyPr/>
                    <a:lstStyle/>
                    <a:p>
                      <a:pPr algn="l" fontAlgn="t"/>
                      <a:r>
                        <a:rPr lang="en-US" sz="900" b="0" i="0" u="none" strike="noStrike">
                          <a:solidFill>
                            <a:srgbClr val="333333"/>
                          </a:solidFill>
                          <a:effectLst/>
                          <a:latin typeface="Arial" panose="020B0604020202020204" pitchFamily="34" charset="0"/>
                        </a:rPr>
                        <a:t>Teladoc Visit</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115282698"/>
                  </a:ext>
                </a:extLst>
              </a:tr>
              <a:tr h="199348">
                <a:tc>
                  <a:txBody>
                    <a:bodyPr/>
                    <a:lstStyle/>
                    <a:p>
                      <a:pPr algn="l" fontAlgn="t"/>
                      <a:r>
                        <a:rPr lang="en-US" sz="900" b="0" i="0" u="none" strike="noStrike">
                          <a:solidFill>
                            <a:srgbClr val="333333"/>
                          </a:solidFill>
                          <a:effectLst/>
                          <a:latin typeface="Arial" panose="020B0604020202020204" pitchFamily="34" charset="0"/>
                        </a:rPr>
                        <a:t>Urgent Care Center</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314850024"/>
                  </a:ext>
                </a:extLst>
              </a:tr>
              <a:tr h="1070185">
                <a:tc>
                  <a:txBody>
                    <a:bodyPr/>
                    <a:lstStyle/>
                    <a:p>
                      <a:pPr algn="l" fontAlgn="t"/>
                      <a:r>
                        <a:rPr lang="en-US" sz="900" b="0" i="0" u="none" strike="noStrike">
                          <a:solidFill>
                            <a:srgbClr val="333333"/>
                          </a:solidFill>
                          <a:effectLst/>
                          <a:latin typeface="Arial" panose="020B0604020202020204" pitchFamily="34" charset="0"/>
                        </a:rPr>
                        <a:t>Emergency Room Services</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US" sz="900" b="0" i="0" u="none" strike="noStrike">
                          <a:solidFill>
                            <a:srgbClr val="333333"/>
                          </a:solidFill>
                          <a:effectLst/>
                          <a:latin typeface="Arial" panose="020B0604020202020204" pitchFamily="34" charset="0"/>
                        </a:rPr>
                        <a:t>0% after $300 copay (waived if admitted)</a:t>
                      </a:r>
                    </a:p>
                  </a:txBody>
                  <a:tcPr marL="890046"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l" fontAlgn="t"/>
                      <a:r>
                        <a:rPr lang="en-US" sz="900" b="0" i="0" u="none" strike="noStrike">
                          <a:solidFill>
                            <a:srgbClr val="333333"/>
                          </a:solidFill>
                          <a:effectLst/>
                          <a:latin typeface="Arial" panose="020B0604020202020204" pitchFamily="34" charset="0"/>
                        </a:rPr>
                        <a:t>0% after $300 copay (waived if admitted)</a:t>
                      </a:r>
                    </a:p>
                  </a:txBody>
                  <a:tcPr marL="890046"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l" fontAlgn="t"/>
                      <a:r>
                        <a:rPr lang="en-US" sz="900" b="0" i="0" u="none" strike="noStrike">
                          <a:solidFill>
                            <a:srgbClr val="333333"/>
                          </a:solidFill>
                          <a:effectLst/>
                          <a:latin typeface="Arial" panose="020B0604020202020204" pitchFamily="34" charset="0"/>
                        </a:rPr>
                        <a:t>0% after $300 copay (waived if admitted)</a:t>
                      </a:r>
                    </a:p>
                  </a:txBody>
                  <a:tcPr marL="890046"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531602474"/>
                  </a:ext>
                </a:extLst>
              </a:tr>
              <a:tr h="199348">
                <a:tc>
                  <a:txBody>
                    <a:bodyPr/>
                    <a:lstStyle/>
                    <a:p>
                      <a:pPr algn="l" fontAlgn="t"/>
                      <a:r>
                        <a:rPr lang="en-US" sz="900" b="0" i="0" u="none" strike="noStrike">
                          <a:solidFill>
                            <a:srgbClr val="333333"/>
                          </a:solidFill>
                          <a:effectLst/>
                          <a:latin typeface="Arial" panose="020B0604020202020204" pitchFamily="34" charset="0"/>
                        </a:rPr>
                        <a:t>Ambulance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$250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$250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$250 copay</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1969917609"/>
                  </a:ext>
                </a:extLst>
              </a:tr>
              <a:tr h="199348">
                <a:tc>
                  <a:txBody>
                    <a:bodyPr/>
                    <a:lstStyle/>
                    <a:p>
                      <a:pPr algn="l" fontAlgn="t"/>
                      <a:r>
                        <a:rPr lang="en-US" sz="900" b="0" i="0" u="none" strike="noStrike">
                          <a:solidFill>
                            <a:srgbClr val="333333"/>
                          </a:solidFill>
                          <a:effectLst/>
                          <a:latin typeface="Arial" panose="020B0604020202020204" pitchFamily="34" charset="0"/>
                        </a:rPr>
                        <a:t>Hospital Inpatient</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900" b="0" i="0" u="none" strike="noStrike">
                          <a:solidFill>
                            <a:srgbClr val="333333"/>
                          </a:solidFill>
                          <a:effectLst/>
                          <a:latin typeface="Arial" panose="020B0604020202020204" pitchFamily="34" charset="0"/>
                        </a:rPr>
                        <a:t>20% after deductible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ctr" fontAlgn="t"/>
                      <a:r>
                        <a:rPr lang="en-US" sz="900" b="0" i="0" u="none" strike="noStrike">
                          <a:solidFill>
                            <a:srgbClr val="333333"/>
                          </a:solidFill>
                          <a:effectLst/>
                          <a:latin typeface="Arial" panose="020B0604020202020204" pitchFamily="34" charset="0"/>
                        </a:rPr>
                        <a:t>30% after deductible</a:t>
                      </a:r>
                    </a:p>
                  </a:txBody>
                  <a:tcPr marL="8990"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tc>
                  <a:txBody>
                    <a:bodyPr/>
                    <a:lstStyle/>
                    <a:p>
                      <a:pPr algn="l" fontAlgn="t"/>
                      <a:r>
                        <a:rPr lang="en-US" sz="900" b="0" i="0" u="none" strike="noStrike" dirty="0">
                          <a:solidFill>
                            <a:srgbClr val="333333"/>
                          </a:solidFill>
                          <a:effectLst/>
                          <a:latin typeface="Arial" panose="020B0604020202020204" pitchFamily="34" charset="0"/>
                        </a:rPr>
                        <a:t>20% after deductible</a:t>
                      </a:r>
                    </a:p>
                  </a:txBody>
                  <a:tcPr marL="404567" marR="8990" marT="899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6DCB2"/>
                    </a:solidFill>
                  </a:tcPr>
                </a:tc>
                <a:extLst>
                  <a:ext uri="{0D108BD9-81ED-4DB2-BD59-A6C34878D82A}">
                    <a16:rowId xmlns:a16="http://schemas.microsoft.com/office/drawing/2014/main" val="4001501473"/>
                  </a:ext>
                </a:extLst>
              </a:tr>
            </a:tbl>
          </a:graphicData>
        </a:graphic>
      </p:graphicFrame>
    </p:spTree>
    <p:extLst>
      <p:ext uri="{BB962C8B-B14F-4D97-AF65-F5344CB8AC3E}">
        <p14:creationId xmlns:p14="http://schemas.microsoft.com/office/powerpoint/2010/main" val="2693808622"/>
      </p:ext>
    </p:extLst>
  </p:cSld>
  <p:clrMapOvr>
    <a:masterClrMapping/>
  </p:clrMapOvr>
  <mc:AlternateContent xmlns:mc="http://schemas.openxmlformats.org/markup-compatibility/2006" xmlns:p14="http://schemas.microsoft.com/office/powerpoint/2010/main">
    <mc:Choice Requires="p14">
      <p:transition spd="slow" p14:dur="2000" advTm="178973"/>
    </mc:Choice>
    <mc:Fallback xmlns="">
      <p:transition spd="slow" advTm="178973"/>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5">
            <a:extLst>
              <a:ext uri="{FF2B5EF4-FFF2-40B4-BE49-F238E27FC236}">
                <a16:creationId xmlns:a16="http://schemas.microsoft.com/office/drawing/2014/main" id="{56FD004F-D956-4A01-BDA2-68A2782D5D3A}"/>
              </a:ext>
            </a:extLst>
          </p:cNvPr>
          <p:cNvGraphicFramePr>
            <a:graphicFrameLocks noGrp="1"/>
          </p:cNvGraphicFramePr>
          <p:nvPr/>
        </p:nvGraphicFramePr>
        <p:xfrm>
          <a:off x="381001" y="4953000"/>
          <a:ext cx="11219546" cy="1615440"/>
        </p:xfrm>
        <a:graphic>
          <a:graphicData uri="http://schemas.openxmlformats.org/drawingml/2006/table">
            <a:tbl>
              <a:tblPr firstRow="1" bandRow="1">
                <a:tableStyleId>{5C22544A-7EE6-4342-B048-85BDC9FD1C3A}</a:tableStyleId>
              </a:tblPr>
              <a:tblGrid>
                <a:gridCol w="7383229">
                  <a:extLst>
                    <a:ext uri="{9D8B030D-6E8A-4147-A177-3AD203B41FA5}">
                      <a16:colId xmlns:a16="http://schemas.microsoft.com/office/drawing/2014/main" val="2618176722"/>
                    </a:ext>
                  </a:extLst>
                </a:gridCol>
                <a:gridCol w="3836317">
                  <a:extLst>
                    <a:ext uri="{9D8B030D-6E8A-4147-A177-3AD203B41FA5}">
                      <a16:colId xmlns:a16="http://schemas.microsoft.com/office/drawing/2014/main" val="3045261429"/>
                    </a:ext>
                  </a:extLst>
                </a:gridCol>
              </a:tblGrid>
              <a:tr h="1493429">
                <a:tc>
                  <a:txBody>
                    <a:bodyPr/>
                    <a:lstStyle/>
                    <a:p>
                      <a:pPr marL="0" marR="0" lvl="0" indent="0" algn="l" defTabSz="914134" rtl="0" eaLnBrk="1" fontAlgn="auto" latinLnBrk="0" hangingPunct="1">
                        <a:lnSpc>
                          <a:spcPct val="100000"/>
                        </a:lnSpc>
                        <a:spcBef>
                          <a:spcPts val="0"/>
                        </a:spcBef>
                        <a:spcAft>
                          <a:spcPts val="0"/>
                        </a:spcAft>
                        <a:buClrTx/>
                        <a:buSzTx/>
                        <a:buFontTx/>
                        <a:buNone/>
                        <a:tabLst/>
                        <a:defRPr/>
                      </a:pPr>
                      <a:r>
                        <a:rPr lang="en-US" sz="2000" b="1" dirty="0">
                          <a:solidFill>
                            <a:srgbClr val="E87722"/>
                          </a:solidFill>
                          <a:latin typeface="Cambria" panose="02040503050406030204" pitchFamily="18" charset="0"/>
                          <a:cs typeface="Arial" pitchFamily="34" charset="0"/>
                        </a:rPr>
                        <a:t>Prescription Drug </a:t>
                      </a:r>
                      <a:r>
                        <a:rPr lang="en-US" sz="2000" b="1" dirty="0">
                          <a:solidFill>
                            <a:srgbClr val="F37D25"/>
                          </a:solidFill>
                          <a:latin typeface="Cambria" panose="02040503050406030204" pitchFamily="18" charset="0"/>
                          <a:ea typeface="Cambria" panose="02040503050406030204" pitchFamily="18" charset="0"/>
                        </a:rPr>
                        <a:t>FREEBIES!</a:t>
                      </a:r>
                    </a:p>
                    <a:p>
                      <a:pPr marL="0" marR="0" lvl="0" indent="0" algn="l" defTabSz="914134" rtl="0" eaLnBrk="1" fontAlgn="auto" latinLnBrk="0" hangingPunct="1">
                        <a:lnSpc>
                          <a:spcPct val="100000"/>
                        </a:lnSpc>
                        <a:spcBef>
                          <a:spcPts val="0"/>
                        </a:spcBef>
                        <a:spcAft>
                          <a:spcPts val="0"/>
                        </a:spcAft>
                        <a:buClrTx/>
                        <a:buSzTx/>
                        <a:buFontTx/>
                        <a:buNone/>
                        <a:tabLst/>
                        <a:defRPr/>
                      </a:pPr>
                      <a:r>
                        <a:rPr lang="en-US" sz="1600" b="0" dirty="0">
                          <a:solidFill>
                            <a:schemeClr val="tx1"/>
                          </a:solidFill>
                          <a:latin typeface="Cambria" panose="02040503050406030204" pitchFamily="18" charset="0"/>
                          <a:ea typeface="Cambria" panose="02040503050406030204" pitchFamily="18" charset="0"/>
                        </a:rPr>
                        <a:t>Prescribed diabetic supplies including meters, lancing devices, lancets, test strips, control solution, needles, and syringes; prescribed Aspirin for adults, prescribed generic folic acid and generic prenatal vitamins for pregnancy and prescribed generic statins </a:t>
                      </a:r>
                      <a:r>
                        <a:rPr lang="en-US" sz="1600" b="0" i="1" dirty="0">
                          <a:solidFill>
                            <a:schemeClr val="tx1"/>
                          </a:solidFill>
                          <a:latin typeface="Cambria" panose="02040503050406030204" pitchFamily="18" charset="0"/>
                          <a:ea typeface="Cambria" panose="02040503050406030204" pitchFamily="18" charset="0"/>
                        </a:rPr>
                        <a:t>(if eligible)</a:t>
                      </a:r>
                      <a:endParaRPr lang="en-US" sz="1600" b="0" dirty="0">
                        <a:solidFill>
                          <a:schemeClr val="tx1"/>
                        </a:solidFill>
                      </a:endParaRPr>
                    </a:p>
                  </a:txBody>
                  <a:tcPr marL="137160" marR="137160" marT="137160" marB="137160">
                    <a:lnL w="12700" cmpd="sng">
                      <a:noFill/>
                    </a:lnL>
                    <a:lnR w="12700" cap="flat" cmpd="sng" algn="ctr">
                      <a:solidFill>
                        <a:schemeClr val="bg1">
                          <a:lumMod val="65000"/>
                        </a:schemeClr>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pPr defTabSz="914400"/>
                      <a:r>
                        <a:rPr lang="en-US" sz="2000" b="1" dirty="0">
                          <a:solidFill>
                            <a:srgbClr val="E87722"/>
                          </a:solidFill>
                          <a:latin typeface="Cambria" panose="02040503050406030204" pitchFamily="18" charset="0"/>
                          <a:cs typeface="Arial" pitchFamily="34" charset="0"/>
                        </a:rPr>
                        <a:t>Prescription Drug </a:t>
                      </a:r>
                    </a:p>
                    <a:p>
                      <a:pPr defTabSz="914400"/>
                      <a:r>
                        <a:rPr lang="en-US" sz="2000" b="1" dirty="0">
                          <a:solidFill>
                            <a:srgbClr val="E87722"/>
                          </a:solidFill>
                          <a:latin typeface="Cambria" panose="02040503050406030204" pitchFamily="18" charset="0"/>
                          <a:cs typeface="Arial" pitchFamily="34" charset="0"/>
                        </a:rPr>
                        <a:t>Out of Pocket Maximum </a:t>
                      </a:r>
                      <a:endParaRPr lang="en-US" sz="2000" b="1" dirty="0">
                        <a:solidFill>
                          <a:schemeClr val="tx1"/>
                        </a:solidFill>
                        <a:latin typeface="Cambria" panose="02040503050406030204" pitchFamily="18" charset="0"/>
                        <a:cs typeface="Arial" pitchFamily="34" charset="0"/>
                      </a:endParaRPr>
                    </a:p>
                    <a:p>
                      <a:pPr defTabSz="914400"/>
                      <a:r>
                        <a:rPr lang="en-US" sz="1600" b="0" dirty="0">
                          <a:solidFill>
                            <a:schemeClr val="tx1"/>
                          </a:solidFill>
                          <a:latin typeface="Cambria" panose="02040503050406030204" pitchFamily="18" charset="0"/>
                          <a:cs typeface="Arial" pitchFamily="34" charset="0"/>
                        </a:rPr>
                        <a:t>In-network Rx copays will be applied toward an individual maximum out-of-pocket of $2,000 and $4,000 for family.</a:t>
                      </a:r>
                    </a:p>
                  </a:txBody>
                  <a:tcPr marL="137160" marR="137160" marT="137160" marB="137160">
                    <a:lnL w="12700" cap="flat" cmpd="sng" algn="ctr">
                      <a:solidFill>
                        <a:schemeClr val="bg1">
                          <a:lumMod val="65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233945573"/>
                  </a:ext>
                </a:extLst>
              </a:tr>
            </a:tbl>
          </a:graphicData>
        </a:graphic>
      </p:graphicFrame>
      <p:sp>
        <p:nvSpPr>
          <p:cNvPr id="15" name="Freeform 25"/>
          <p:cNvSpPr>
            <a:spLocks/>
          </p:cNvSpPr>
          <p:nvPr/>
        </p:nvSpPr>
        <p:spPr bwMode="auto">
          <a:xfrm>
            <a:off x="11067145" y="5089288"/>
            <a:ext cx="743854" cy="701912"/>
          </a:xfrm>
          <a:custGeom>
            <a:avLst/>
            <a:gdLst>
              <a:gd name="T0" fmla="*/ 385 w 402"/>
              <a:gd name="T1" fmla="*/ 171 h 401"/>
              <a:gd name="T2" fmla="*/ 385 w 402"/>
              <a:gd name="T3" fmla="*/ 231 h 401"/>
              <a:gd name="T4" fmla="*/ 231 w 402"/>
              <a:gd name="T5" fmla="*/ 385 h 401"/>
              <a:gd name="T6" fmla="*/ 171 w 402"/>
              <a:gd name="T7" fmla="*/ 385 h 401"/>
              <a:gd name="T8" fmla="*/ 17 w 402"/>
              <a:gd name="T9" fmla="*/ 231 h 401"/>
              <a:gd name="T10" fmla="*/ 17 w 402"/>
              <a:gd name="T11" fmla="*/ 171 h 401"/>
              <a:gd name="T12" fmla="*/ 171 w 402"/>
              <a:gd name="T13" fmla="*/ 17 h 401"/>
              <a:gd name="T14" fmla="*/ 231 w 402"/>
              <a:gd name="T15" fmla="*/ 17 h 401"/>
              <a:gd name="T16" fmla="*/ 385 w 402"/>
              <a:gd name="T17" fmla="*/ 171 h 4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02" h="401">
                <a:moveTo>
                  <a:pt x="385" y="171"/>
                </a:moveTo>
                <a:cubicBezTo>
                  <a:pt x="402" y="187"/>
                  <a:pt x="402" y="214"/>
                  <a:pt x="385" y="231"/>
                </a:cubicBezTo>
                <a:cubicBezTo>
                  <a:pt x="231" y="385"/>
                  <a:pt x="231" y="385"/>
                  <a:pt x="231" y="385"/>
                </a:cubicBezTo>
                <a:cubicBezTo>
                  <a:pt x="214" y="401"/>
                  <a:pt x="187" y="401"/>
                  <a:pt x="171" y="385"/>
                </a:cubicBezTo>
                <a:cubicBezTo>
                  <a:pt x="17" y="231"/>
                  <a:pt x="17" y="231"/>
                  <a:pt x="17" y="231"/>
                </a:cubicBezTo>
                <a:cubicBezTo>
                  <a:pt x="0" y="214"/>
                  <a:pt x="0" y="187"/>
                  <a:pt x="17" y="171"/>
                </a:cubicBezTo>
                <a:cubicBezTo>
                  <a:pt x="171" y="17"/>
                  <a:pt x="171" y="17"/>
                  <a:pt x="171" y="17"/>
                </a:cubicBezTo>
                <a:cubicBezTo>
                  <a:pt x="187" y="0"/>
                  <a:pt x="214" y="0"/>
                  <a:pt x="231" y="17"/>
                </a:cubicBezTo>
                <a:lnTo>
                  <a:pt x="385" y="171"/>
                </a:lnTo>
                <a:close/>
              </a:path>
            </a:pathLst>
          </a:custGeom>
          <a:solidFill>
            <a:srgbClr val="F37D25"/>
          </a:solidFill>
          <a:ln>
            <a:noFill/>
          </a:ln>
        </p:spPr>
        <p:txBody>
          <a:bodyPr vert="horz" wrap="square" lIns="91440" tIns="45720" rIns="91440" bIns="45720" numCol="1" anchor="ctr" anchorCtr="0" compatLnSpc="1">
            <a:prstTxWarp prst="textNoShape">
              <a:avLst/>
            </a:prstTxWarp>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0" cap="none" spc="0" normalizeH="0" baseline="0" noProof="0" dirty="0">
                <a:ln>
                  <a:noFill/>
                </a:ln>
                <a:solidFill>
                  <a:prstClr val="white"/>
                </a:solidFill>
                <a:effectLst/>
                <a:uLnTx/>
                <a:uFillTx/>
                <a:latin typeface="Cambria" panose="02040503050406030204" pitchFamily="18" charset="0"/>
                <a:ea typeface="+mn-ea"/>
                <a:cs typeface="+mn-cs"/>
              </a:rPr>
              <a:t>$</a:t>
            </a:r>
            <a:endParaRPr kumimoji="0" lang="en-US" sz="4400" b="0" i="0" u="none" strike="noStrike" kern="0" cap="none" spc="0" normalizeH="0" baseline="0" noProof="0" dirty="0">
              <a:ln>
                <a:noFill/>
              </a:ln>
              <a:solidFill>
                <a:prstClr val="white"/>
              </a:solidFill>
              <a:effectLst/>
              <a:uLnTx/>
              <a:uFillTx/>
              <a:latin typeface="Cambria" panose="02040503050406030204" pitchFamily="18" charset="0"/>
              <a:ea typeface="+mn-ea"/>
              <a:cs typeface="+mn-cs"/>
            </a:endParaRPr>
          </a:p>
        </p:txBody>
      </p:sp>
      <p:sp>
        <p:nvSpPr>
          <p:cNvPr id="2" name="Title 1"/>
          <p:cNvSpPr>
            <a:spLocks noGrp="1"/>
          </p:cNvSpPr>
          <p:nvPr>
            <p:ph type="title"/>
          </p:nvPr>
        </p:nvSpPr>
        <p:spPr>
          <a:xfrm>
            <a:off x="627744" y="289560"/>
            <a:ext cx="10972801" cy="711081"/>
          </a:xfrm>
          <a:noFill/>
        </p:spPr>
        <p:txBody>
          <a:bodyPr anchor="ctr"/>
          <a:lstStyle/>
          <a:p>
            <a:r>
              <a:rPr lang="en-US" dirty="0">
                <a:latin typeface="Segoe UI" panose="020B0502040204020203" pitchFamily="34" charset="0"/>
                <a:cs typeface="Segoe UI" panose="020B0502040204020203" pitchFamily="34" charset="0"/>
              </a:rPr>
              <a:t>ICUBA Prescription Drug Plan</a:t>
            </a:r>
          </a:p>
        </p:txBody>
      </p:sp>
      <p:graphicFrame>
        <p:nvGraphicFramePr>
          <p:cNvPr id="13" name="Table 12"/>
          <p:cNvGraphicFramePr>
            <a:graphicFrameLocks noGrp="1"/>
          </p:cNvGraphicFramePr>
          <p:nvPr/>
        </p:nvGraphicFramePr>
        <p:xfrm>
          <a:off x="627744" y="1205011"/>
          <a:ext cx="10972801" cy="3457450"/>
        </p:xfrm>
        <a:graphic>
          <a:graphicData uri="http://schemas.openxmlformats.org/drawingml/2006/table">
            <a:tbl>
              <a:tblPr firstRow="1" firstCol="1" lastRow="1" lastCol="1" bandRow="1" bandCol="1">
                <a:effectLst/>
                <a:tableStyleId>{C083E6E3-FA7D-4D7B-A595-EF9225AFEA82}</a:tableStyleId>
              </a:tblPr>
              <a:tblGrid>
                <a:gridCol w="5314582">
                  <a:extLst>
                    <a:ext uri="{9D8B030D-6E8A-4147-A177-3AD203B41FA5}">
                      <a16:colId xmlns:a16="http://schemas.microsoft.com/office/drawing/2014/main" val="20000"/>
                    </a:ext>
                  </a:extLst>
                </a:gridCol>
                <a:gridCol w="1873629">
                  <a:extLst>
                    <a:ext uri="{9D8B030D-6E8A-4147-A177-3AD203B41FA5}">
                      <a16:colId xmlns:a16="http://schemas.microsoft.com/office/drawing/2014/main" val="20001"/>
                    </a:ext>
                  </a:extLst>
                </a:gridCol>
                <a:gridCol w="2094056">
                  <a:extLst>
                    <a:ext uri="{9D8B030D-6E8A-4147-A177-3AD203B41FA5}">
                      <a16:colId xmlns:a16="http://schemas.microsoft.com/office/drawing/2014/main" val="20002"/>
                    </a:ext>
                  </a:extLst>
                </a:gridCol>
                <a:gridCol w="1690534">
                  <a:extLst>
                    <a:ext uri="{9D8B030D-6E8A-4147-A177-3AD203B41FA5}">
                      <a16:colId xmlns:a16="http://schemas.microsoft.com/office/drawing/2014/main" val="20003"/>
                    </a:ext>
                  </a:extLst>
                </a:gridCol>
              </a:tblGrid>
              <a:tr h="457710">
                <a:tc>
                  <a:txBody>
                    <a:bodyPr/>
                    <a:lstStyle/>
                    <a:p>
                      <a:pPr marL="0" marR="1136015" algn="l">
                        <a:lnSpc>
                          <a:spcPct val="100000"/>
                        </a:lnSpc>
                        <a:spcBef>
                          <a:spcPts val="0"/>
                        </a:spcBef>
                        <a:spcAft>
                          <a:spcPts val="0"/>
                        </a:spcAft>
                      </a:pP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60"/>
                        </a:spcBef>
                        <a:spcAft>
                          <a:spcPts val="0"/>
                        </a:spcAft>
                      </a:pP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gridSpan="2">
                  <a:txBody>
                    <a:bodyPr/>
                    <a:lstStyle/>
                    <a:p>
                      <a:pPr algn="ctr" defTabSz="914400"/>
                      <a:r>
                        <a:rPr lang="en-US" sz="2000" b="1" dirty="0">
                          <a:solidFill>
                            <a:srgbClr val="008770"/>
                          </a:solidFill>
                          <a:latin typeface="Cambria" panose="02040503050406030204" pitchFamily="18" charset="0"/>
                        </a:rPr>
                        <a:t>90-Day saves $$$!</a:t>
                      </a:r>
                    </a:p>
                  </a:txBody>
                  <a:tcPr marL="0" marR="0" marT="0" marB="0" anchor="ctr">
                    <a:lnL w="38100" cap="flat" cmpd="sng" algn="ctr">
                      <a:solidFill>
                        <a:srgbClr val="008770"/>
                      </a:solidFill>
                      <a:prstDash val="solid"/>
                      <a:round/>
                      <a:headEnd type="none" w="med" len="med"/>
                      <a:tailEnd type="none" w="med" len="med"/>
                    </a:lnL>
                    <a:lnR w="38100" cap="flat" cmpd="sng" algn="ctr">
                      <a:solidFill>
                        <a:srgbClr val="008770"/>
                      </a:solidFill>
                      <a:prstDash val="solid"/>
                      <a:round/>
                      <a:headEnd type="none" w="med" len="med"/>
                      <a:tailEnd type="none" w="med" len="med"/>
                    </a:lnR>
                    <a:lnT w="38100" cap="flat" cmpd="sng" algn="ctr">
                      <a:solidFill>
                        <a:srgbClr val="008770"/>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algn="ctr">
                        <a:lnSpc>
                          <a:spcPct val="100000"/>
                        </a:lnSpc>
                        <a:spcBef>
                          <a:spcPts val="95"/>
                        </a:spcBef>
                        <a:spcAft>
                          <a:spcPts val="0"/>
                        </a:spcAft>
                      </a:pPr>
                      <a:endParaRPr lang="en-US" sz="24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8100" cap="flat" cmpd="sng" algn="ctr">
                      <a:solidFill>
                        <a:srgbClr val="008770"/>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7"/>
                  </a:ext>
                </a:extLst>
              </a:tr>
              <a:tr h="583077">
                <a:tc>
                  <a:txBody>
                    <a:bodyPr/>
                    <a:lstStyle/>
                    <a:p>
                      <a:pPr marL="0" marR="1136015" algn="l">
                        <a:lnSpc>
                          <a:spcPct val="100000"/>
                        </a:lnSpc>
                        <a:spcBef>
                          <a:spcPts val="0"/>
                        </a:spcBef>
                        <a:spcAft>
                          <a:spcPts val="0"/>
                        </a:spcAft>
                      </a:pPr>
                      <a:r>
                        <a:rPr lang="en-US" sz="2000" b="0" dirty="0">
                          <a:solidFill>
                            <a:schemeClr val="bg1"/>
                          </a:solidFill>
                          <a:effectLst/>
                          <a:latin typeface="Cambria" panose="02040503050406030204" pitchFamily="18" charset="0"/>
                        </a:rPr>
                        <a:t>  Tier</a:t>
                      </a: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E87722"/>
                    </a:solidFill>
                  </a:tcPr>
                </a:tc>
                <a:tc>
                  <a:txBody>
                    <a:bodyPr/>
                    <a:lstStyle/>
                    <a:p>
                      <a:pPr marL="0" marR="0" algn="ctr">
                        <a:lnSpc>
                          <a:spcPct val="100000"/>
                        </a:lnSpc>
                        <a:spcBef>
                          <a:spcPts val="60"/>
                        </a:spcBef>
                        <a:spcAft>
                          <a:spcPts val="0"/>
                        </a:spcAft>
                      </a:pPr>
                      <a:r>
                        <a:rPr lang="en-US" sz="2000" b="0" dirty="0">
                          <a:solidFill>
                            <a:schemeClr val="bg1"/>
                          </a:solidFill>
                          <a:effectLst/>
                          <a:latin typeface="Cambria" panose="02040503050406030204" pitchFamily="18" charset="0"/>
                        </a:rPr>
                        <a:t>30-day</a:t>
                      </a:r>
                    </a:p>
                    <a:p>
                      <a:pPr marL="0" marR="0" algn="ctr">
                        <a:lnSpc>
                          <a:spcPct val="100000"/>
                        </a:lnSpc>
                        <a:spcBef>
                          <a:spcPts val="60"/>
                        </a:spcBef>
                        <a:spcAft>
                          <a:spcPts val="0"/>
                        </a:spcAft>
                      </a:pPr>
                      <a:r>
                        <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rPr>
                        <a:t>(Retail</a:t>
                      </a:r>
                      <a:r>
                        <a:rPr lang="en-US" sz="2000" b="0" baseline="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rPr>
                        <a:t> Only)</a:t>
                      </a: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E87722"/>
                    </a:solidFill>
                  </a:tcPr>
                </a:tc>
                <a:tc>
                  <a:txBody>
                    <a:bodyPr/>
                    <a:lstStyle/>
                    <a:p>
                      <a:pPr marL="0" marR="0" algn="ctr">
                        <a:lnSpc>
                          <a:spcPct val="100000"/>
                        </a:lnSpc>
                        <a:spcBef>
                          <a:spcPts val="60"/>
                        </a:spcBef>
                        <a:spcAft>
                          <a:spcPts val="0"/>
                        </a:spcAft>
                      </a:pPr>
                      <a:r>
                        <a:rPr lang="en-US" sz="2000" b="0" dirty="0">
                          <a:solidFill>
                            <a:schemeClr val="bg1"/>
                          </a:solidFill>
                          <a:effectLst/>
                          <a:latin typeface="Cambria" panose="02040503050406030204" pitchFamily="18" charset="0"/>
                        </a:rPr>
                        <a:t>90-day</a:t>
                      </a:r>
                    </a:p>
                    <a:p>
                      <a:pPr marL="0" marR="0" algn="ctr">
                        <a:lnSpc>
                          <a:spcPct val="100000"/>
                        </a:lnSpc>
                        <a:spcBef>
                          <a:spcPts val="60"/>
                        </a:spcBef>
                        <a:spcAft>
                          <a:spcPts val="0"/>
                        </a:spcAft>
                      </a:pPr>
                      <a:r>
                        <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rPr>
                        <a:t>(Retail &amp;</a:t>
                      </a:r>
                      <a:r>
                        <a:rPr lang="en-US" sz="2000" b="0" baseline="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rPr>
                        <a:t> Mail)</a:t>
                      </a: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810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E87722"/>
                    </a:solidFill>
                  </a:tcPr>
                </a:tc>
                <a:tc>
                  <a:txBody>
                    <a:bodyPr/>
                    <a:lstStyle/>
                    <a:p>
                      <a:pPr marL="0" marR="0" algn="ctr">
                        <a:lnSpc>
                          <a:spcPct val="100000"/>
                        </a:lnSpc>
                        <a:spcBef>
                          <a:spcPts val="95"/>
                        </a:spcBef>
                        <a:spcAft>
                          <a:spcPts val="0"/>
                        </a:spcAft>
                      </a:pPr>
                      <a:r>
                        <a:rPr lang="en-US" sz="2000" b="0" dirty="0">
                          <a:solidFill>
                            <a:schemeClr val="bg1"/>
                          </a:solidFill>
                          <a:effectLst/>
                          <a:latin typeface="Cambria" panose="02040503050406030204" pitchFamily="18" charset="0"/>
                        </a:rPr>
                        <a:t>90-Day </a:t>
                      </a:r>
                    </a:p>
                    <a:p>
                      <a:pPr marL="0" marR="0" algn="ctr">
                        <a:lnSpc>
                          <a:spcPct val="100000"/>
                        </a:lnSpc>
                        <a:spcBef>
                          <a:spcPts val="95"/>
                        </a:spcBef>
                        <a:spcAft>
                          <a:spcPts val="0"/>
                        </a:spcAft>
                      </a:pPr>
                      <a:r>
                        <a:rPr lang="en-US" sz="2000" b="0" dirty="0">
                          <a:solidFill>
                            <a:schemeClr val="bg1"/>
                          </a:solidFill>
                          <a:effectLst/>
                          <a:latin typeface="Cambria" panose="02040503050406030204" pitchFamily="18" charset="0"/>
                        </a:rPr>
                        <a:t>(Mail Only)</a:t>
                      </a:r>
                      <a:endParaRPr lang="en-US" sz="2000" b="0" dirty="0">
                        <a:solidFill>
                          <a:schemeClr val="bg1"/>
                        </a:solidFill>
                        <a:effectLst/>
                        <a:latin typeface="Cambria" panose="02040503050406030204" pitchFamily="18" charset="0"/>
                        <a:ea typeface="Calibri" panose="020F0502020204030204" pitchFamily="34" charset="0"/>
                        <a:cs typeface="Times New Roman" panose="02020603050405020304" pitchFamily="18" charset="0"/>
                      </a:endParaRPr>
                    </a:p>
                  </a:txBody>
                  <a:tcPr marL="0" marR="0" marT="0" marB="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810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E87722"/>
                    </a:solidFill>
                  </a:tcPr>
                </a:tc>
                <a:extLst>
                  <a:ext uri="{0D108BD9-81ED-4DB2-BD59-A6C34878D82A}">
                    <a16:rowId xmlns:a16="http://schemas.microsoft.com/office/drawing/2014/main" val="10000"/>
                  </a:ext>
                </a:extLst>
              </a:tr>
              <a:tr h="354071">
                <a:tc>
                  <a:txBody>
                    <a:bodyPr/>
                    <a:lstStyle/>
                    <a:p>
                      <a:pPr marL="44450" marR="0">
                        <a:lnSpc>
                          <a:spcPct val="100000"/>
                        </a:lnSpc>
                        <a:spcBef>
                          <a:spcPts val="150"/>
                        </a:spcBef>
                        <a:spcAft>
                          <a:spcPts val="0"/>
                        </a:spcAft>
                      </a:pPr>
                      <a:r>
                        <a:rPr lang="en-US" sz="2000" b="0" dirty="0">
                          <a:effectLst/>
                          <a:latin typeface="Cambria" panose="02040503050406030204" pitchFamily="18" charset="0"/>
                        </a:rPr>
                        <a:t>Preferred Generics at NSU Pharmacy</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N/A</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354071">
                <a:tc>
                  <a:txBody>
                    <a:bodyPr/>
                    <a:lstStyle/>
                    <a:p>
                      <a:pPr marL="44450" marR="0">
                        <a:lnSpc>
                          <a:spcPct val="100000"/>
                        </a:lnSpc>
                        <a:spcBef>
                          <a:spcPts val="150"/>
                        </a:spcBef>
                        <a:spcAft>
                          <a:spcPts val="0"/>
                        </a:spcAft>
                      </a:pPr>
                      <a:r>
                        <a:rPr lang="en-US" sz="2000" b="0" dirty="0">
                          <a:effectLst/>
                          <a:latin typeface="Cambria" panose="02040503050406030204" pitchFamily="18" charset="0"/>
                        </a:rPr>
                        <a:t>Preferred Generics</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$5</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$10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$10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2"/>
                  </a:ext>
                </a:extLst>
              </a:tr>
              <a:tr h="354071">
                <a:tc>
                  <a:txBody>
                    <a:bodyPr/>
                    <a:lstStyle/>
                    <a:p>
                      <a:pPr marL="44450" marR="0">
                        <a:lnSpc>
                          <a:spcPct val="100000"/>
                        </a:lnSpc>
                        <a:spcBef>
                          <a:spcPts val="150"/>
                        </a:spcBef>
                        <a:spcAft>
                          <a:spcPts val="0"/>
                        </a:spcAft>
                      </a:pPr>
                      <a:r>
                        <a:rPr lang="en-US" sz="2000" b="0" dirty="0">
                          <a:effectLst/>
                          <a:latin typeface="Cambria" panose="02040503050406030204" pitchFamily="18" charset="0"/>
                        </a:rPr>
                        <a:t>Non-Preferred Generics </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$10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$20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$20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r h="354071">
                <a:tc>
                  <a:txBody>
                    <a:bodyPr/>
                    <a:lstStyle/>
                    <a:p>
                      <a:pPr marL="44450" marR="0">
                        <a:lnSpc>
                          <a:spcPct val="100000"/>
                        </a:lnSpc>
                        <a:spcBef>
                          <a:spcPts val="150"/>
                        </a:spcBef>
                        <a:spcAft>
                          <a:spcPts val="0"/>
                        </a:spcAft>
                      </a:pPr>
                      <a:r>
                        <a:rPr lang="en-US" sz="2000" b="0" dirty="0">
                          <a:effectLst/>
                          <a:latin typeface="Cambria" panose="02040503050406030204" pitchFamily="18" charset="0"/>
                        </a:rPr>
                        <a:t>Preferred Brands</a:t>
                      </a: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$40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$80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$80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81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4"/>
                  </a:ext>
                </a:extLst>
              </a:tr>
              <a:tr h="354071">
                <a:tc>
                  <a:txBody>
                    <a:bodyPr/>
                    <a:lstStyle/>
                    <a:p>
                      <a:pPr marL="44450" marR="0">
                        <a:lnSpc>
                          <a:spcPct val="100000"/>
                        </a:lnSpc>
                        <a:spcBef>
                          <a:spcPts val="150"/>
                        </a:spcBef>
                        <a:spcAft>
                          <a:spcPts val="0"/>
                        </a:spcAft>
                      </a:pPr>
                      <a:r>
                        <a:rPr lang="en-US" sz="2000" b="0" dirty="0">
                          <a:effectLst/>
                          <a:latin typeface="Cambria" panose="02040503050406030204" pitchFamily="18" charset="0"/>
                        </a:rPr>
                        <a:t>Non-Preferred Brands</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$75</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$150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8100" cap="flat" cmpd="sng" algn="ctr">
                      <a:solidFill>
                        <a:srgbClr val="008770"/>
                      </a:solidFill>
                      <a:prstDash val="solid"/>
                      <a:round/>
                      <a:headEnd type="none" w="med" len="med"/>
                      <a:tailEnd type="none" w="med" len="med"/>
                    </a:lnL>
                    <a:lnR w="3175" cap="flat" cmpd="sng" algn="ctr">
                      <a:no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008770"/>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$150</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8100" cap="flat" cmpd="sng" algn="ctr">
                      <a:solidFill>
                        <a:srgbClr val="008770"/>
                      </a:solidFill>
                      <a:prstDash val="solid"/>
                      <a:round/>
                      <a:headEnd type="none" w="med" len="med"/>
                      <a:tailEnd type="none" w="med" len="med"/>
                    </a:lnR>
                    <a:lnT w="38100" cap="flat" cmpd="sng" algn="ctr">
                      <a:noFill/>
                      <a:prstDash val="solid"/>
                      <a:round/>
                      <a:headEnd type="none" w="med" len="med"/>
                      <a:tailEnd type="none" w="med" len="med"/>
                    </a:lnT>
                    <a:lnB w="38100" cap="flat" cmpd="sng" algn="ctr">
                      <a:solidFill>
                        <a:srgbClr val="008770"/>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5"/>
                  </a:ext>
                </a:extLst>
              </a:tr>
              <a:tr h="354071">
                <a:tc>
                  <a:txBody>
                    <a:bodyPr/>
                    <a:lstStyle/>
                    <a:p>
                      <a:pPr marL="160020" marR="0" indent="-115570">
                        <a:lnSpc>
                          <a:spcPct val="100000"/>
                        </a:lnSpc>
                        <a:spcBef>
                          <a:spcPts val="105"/>
                        </a:spcBef>
                        <a:spcAft>
                          <a:spcPts val="0"/>
                        </a:spcAft>
                      </a:pPr>
                      <a:r>
                        <a:rPr lang="en-US" sz="2000" b="0" dirty="0">
                          <a:effectLst/>
                          <a:latin typeface="Cambria" panose="02040503050406030204" pitchFamily="18" charset="0"/>
                        </a:rPr>
                        <a:t>Specialty (Briova Rx)*</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888B8D">
                        <a:alpha val="80000"/>
                      </a:srgbClr>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$75</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888B8D">
                        <a:alpha val="80000"/>
                      </a:srgbClr>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N/A</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8100" cap="flat" cmpd="sng" algn="ctr">
                      <a:solidFill>
                        <a:srgbClr val="008770"/>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888B8D">
                        <a:alpha val="80000"/>
                      </a:srgbClr>
                    </a:solidFill>
                  </a:tcPr>
                </a:tc>
                <a:tc>
                  <a:txBody>
                    <a:bodyPr/>
                    <a:lstStyle/>
                    <a:p>
                      <a:pPr marL="0" marR="0" algn="ctr">
                        <a:lnSpc>
                          <a:spcPct val="100000"/>
                        </a:lnSpc>
                        <a:spcBef>
                          <a:spcPts val="0"/>
                        </a:spcBef>
                        <a:spcAft>
                          <a:spcPts val="0"/>
                        </a:spcAft>
                      </a:pPr>
                      <a:r>
                        <a:rPr lang="en-US" sz="2000" b="0" dirty="0">
                          <a:effectLst/>
                          <a:latin typeface="Cambria" panose="02040503050406030204" pitchFamily="18" charset="0"/>
                        </a:rPr>
                        <a:t>N/A</a:t>
                      </a:r>
                      <a:endParaRPr lang="en-US" sz="2000" b="0" dirty="0">
                        <a:effectLst/>
                        <a:latin typeface="Cambria" panose="02040503050406030204" pitchFamily="18" charset="0"/>
                        <a:ea typeface="Calibri" panose="020F0502020204030204" pitchFamily="34" charset="0"/>
                        <a:cs typeface="Times New Roman" panose="02020603050405020304" pitchFamily="18" charset="0"/>
                      </a:endParaRPr>
                    </a:p>
                  </a:txBody>
                  <a:tcPr marL="45720" marR="45720"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8100" cap="flat" cmpd="sng" algn="ctr">
                      <a:solidFill>
                        <a:srgbClr val="008770"/>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888B8D">
                        <a:alpha val="80000"/>
                      </a:srgbClr>
                    </a:solidFill>
                  </a:tcPr>
                </a:tc>
                <a:extLst>
                  <a:ext uri="{0D108BD9-81ED-4DB2-BD59-A6C34878D82A}">
                    <a16:rowId xmlns:a16="http://schemas.microsoft.com/office/drawing/2014/main" val="10006"/>
                  </a:ext>
                </a:extLst>
              </a:tr>
            </a:tbl>
          </a:graphicData>
        </a:graphic>
      </p:graphicFrame>
      <p:sp>
        <p:nvSpPr>
          <p:cNvPr id="17" name="TextBox 16"/>
          <p:cNvSpPr txBox="1"/>
          <p:nvPr/>
        </p:nvSpPr>
        <p:spPr>
          <a:xfrm>
            <a:off x="-6250424" y="1676400"/>
            <a:ext cx="5334000" cy="892552"/>
          </a:xfrm>
          <a:prstGeom prst="rect">
            <a:avLst/>
          </a:prstGeom>
          <a:noFill/>
        </p:spPr>
        <p:txBody>
          <a:bodyPr wrap="square" lIns="91440" tIns="45720" rIns="91440" bIns="45720" rtlCol="0" anchor="t">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E87722"/>
                </a:solidFill>
                <a:effectLst/>
                <a:uLnTx/>
                <a:uFillTx/>
                <a:latin typeface="Cambria" panose="02040503050406030204" pitchFamily="18" charset="0"/>
                <a:ea typeface="+mn-ea"/>
                <a:cs typeface="Arial" pitchFamily="34" charset="0"/>
              </a:rPr>
              <a:t>Prescription Drug Out of Pocket Maximum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Arial" pitchFamily="34" charset="0"/>
              </a:rPr>
              <a:t>In-network Rx copays will be applied toward an individual maximum out-of-pocket of $2,000 and $4,000 for family.</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39B1FA-81F2-4940-9AF3-5EAFB5D6669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pic>
        <p:nvPicPr>
          <p:cNvPr id="9" name="Picture 2" descr="http://www.communityplans.net/portals/0/Vendors/OPTUMlogo.jpg"/>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9601200" y="55357"/>
            <a:ext cx="2324432" cy="847504"/>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p:cNvSpPr txBox="1"/>
          <p:nvPr/>
        </p:nvSpPr>
        <p:spPr>
          <a:xfrm>
            <a:off x="546337" y="4648200"/>
            <a:ext cx="11036065" cy="24622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0" i="0" u="none" strike="noStrike" kern="1200" cap="none" spc="0" normalizeH="0" baseline="0" noProof="0" dirty="0">
                <a:ln>
                  <a:noFill/>
                </a:ln>
                <a:solidFill>
                  <a:prstClr val="black"/>
                </a:solidFill>
                <a:effectLst/>
                <a:uLnTx/>
                <a:uFillTx/>
                <a:latin typeface="Calibri" panose="020F0502020204030204"/>
                <a:ea typeface="+mn-ea"/>
                <a:cs typeface="+mn-cs"/>
              </a:rPr>
              <a:t>*  Specialty medications are limited to a 30-day supply. Copay Assistance Cards are acceptable to Preferred Specialty products.  Please refer to Summary or contact Optum/ICUBAcares for more information.</a:t>
            </a:r>
          </a:p>
        </p:txBody>
      </p:sp>
      <p:sp>
        <p:nvSpPr>
          <p:cNvPr id="5" name="Rectangle 4">
            <a:extLst>
              <a:ext uri="{FF2B5EF4-FFF2-40B4-BE49-F238E27FC236}">
                <a16:creationId xmlns:a16="http://schemas.microsoft.com/office/drawing/2014/main" id="{0BB4AA0C-F27E-4B68-89F6-E302496B51B8}"/>
              </a:ext>
            </a:extLst>
          </p:cNvPr>
          <p:cNvSpPr/>
          <p:nvPr/>
        </p:nvSpPr>
        <p:spPr>
          <a:xfrm>
            <a:off x="-6324600" y="2808744"/>
            <a:ext cx="6096000" cy="2677656"/>
          </a:xfrm>
          <a:prstGeom prst="rect">
            <a:avLst/>
          </a:prstGeom>
        </p:spPr>
        <p:txBody>
          <a:bodyPr>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800" b="0" i="0"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Prescribed diabetic supplies including meters, lancing devices, lancets, test strips, control solution, needles, and syringes; prescribed Aspirin for adults, prescribed generic folic acid and generic prenatal vitamins for pregnancy, prescribed generic statins </a:t>
            </a:r>
            <a:r>
              <a:rPr kumimoji="0" lang="en-US" sz="1800" b="0" i="1" u="none" strike="noStrike" kern="1200" cap="none" spc="0" normalizeH="0" baseline="0" noProof="0" dirty="0">
                <a:ln>
                  <a:noFill/>
                </a:ln>
                <a:solidFill>
                  <a:prstClr val="black"/>
                </a:solidFill>
                <a:effectLst/>
                <a:highlight>
                  <a:srgbClr val="FFFF00"/>
                </a:highlight>
                <a:uLnTx/>
                <a:uFillTx/>
                <a:latin typeface="Calibri" panose="020F0502020204030204"/>
                <a:ea typeface="+mn-ea"/>
                <a:cs typeface="+mn-cs"/>
              </a:rPr>
              <a:t>(if eligible)</a:t>
            </a:r>
          </a:p>
        </p:txBody>
      </p:sp>
    </p:spTree>
    <p:extLst>
      <p:ext uri="{BB962C8B-B14F-4D97-AF65-F5344CB8AC3E}">
        <p14:creationId xmlns:p14="http://schemas.microsoft.com/office/powerpoint/2010/main" val="3915895692"/>
      </p:ext>
    </p:extLst>
  </p:cSld>
  <p:clrMapOvr>
    <a:masterClrMapping/>
  </p:clrMapOvr>
  <mc:AlternateContent xmlns:mc="http://schemas.openxmlformats.org/markup-compatibility/2006" xmlns:p14="http://schemas.microsoft.com/office/powerpoint/2010/main">
    <mc:Choice Requires="p14">
      <p:transition p14:dur="10" advTm="71895"/>
    </mc:Choice>
    <mc:Fallback xmlns="">
      <p:transition advTm="71895"/>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Table 13"/>
          <p:cNvGraphicFramePr>
            <a:graphicFrameLocks noGrp="1"/>
          </p:cNvGraphicFramePr>
          <p:nvPr/>
        </p:nvGraphicFramePr>
        <p:xfrm>
          <a:off x="547916" y="1462314"/>
          <a:ext cx="10805884" cy="4719864"/>
        </p:xfrm>
        <a:graphic>
          <a:graphicData uri="http://schemas.openxmlformats.org/drawingml/2006/table">
            <a:tbl>
              <a:tblPr firstRow="1" bandRow="1">
                <a:tableStyleId>{5C22544A-7EE6-4342-B048-85BDC9FD1C3A}</a:tableStyleId>
              </a:tblPr>
              <a:tblGrid>
                <a:gridCol w="2701471">
                  <a:extLst>
                    <a:ext uri="{9D8B030D-6E8A-4147-A177-3AD203B41FA5}">
                      <a16:colId xmlns:a16="http://schemas.microsoft.com/office/drawing/2014/main" val="20000"/>
                    </a:ext>
                  </a:extLst>
                </a:gridCol>
                <a:gridCol w="2701471">
                  <a:extLst>
                    <a:ext uri="{9D8B030D-6E8A-4147-A177-3AD203B41FA5}">
                      <a16:colId xmlns:a16="http://schemas.microsoft.com/office/drawing/2014/main" val="20001"/>
                    </a:ext>
                  </a:extLst>
                </a:gridCol>
                <a:gridCol w="2701471">
                  <a:extLst>
                    <a:ext uri="{9D8B030D-6E8A-4147-A177-3AD203B41FA5}">
                      <a16:colId xmlns:a16="http://schemas.microsoft.com/office/drawing/2014/main" val="20002"/>
                    </a:ext>
                  </a:extLst>
                </a:gridCol>
                <a:gridCol w="2701471">
                  <a:extLst>
                    <a:ext uri="{9D8B030D-6E8A-4147-A177-3AD203B41FA5}">
                      <a16:colId xmlns:a16="http://schemas.microsoft.com/office/drawing/2014/main" val="20003"/>
                    </a:ext>
                  </a:extLst>
                </a:gridCol>
              </a:tblGrid>
              <a:tr h="2133600">
                <a:tc>
                  <a:txBody>
                    <a:bodyPr/>
                    <a:lstStyle/>
                    <a:p>
                      <a:endParaRPr lang="en-US" dirty="0">
                        <a:latin typeface="Cambria" panose="02040503050406030204" pitchFamily="18" charset="0"/>
                      </a:endParaRPr>
                    </a:p>
                  </a:txBody>
                  <a:tcPr>
                    <a:lnL w="12700" cap="flat" cmpd="sng" algn="ctr">
                      <a:noFill/>
                      <a:prstDash val="solid"/>
                      <a:round/>
                      <a:headEnd type="none" w="med" len="med"/>
                      <a:tailEnd type="none" w="med" len="med"/>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793B9C"/>
                    </a:solidFill>
                  </a:tcPr>
                </a:tc>
                <a:tc>
                  <a:txBody>
                    <a:bodyPr/>
                    <a:lstStyle/>
                    <a:p>
                      <a:endParaRPr lang="en-US" dirty="0">
                        <a:latin typeface="Cambria" panose="02040503050406030204" pitchFamily="18" charset="0"/>
                      </a:endParaRPr>
                    </a:p>
                    <a:p>
                      <a:endParaRPr lang="en-US" dirty="0">
                        <a:latin typeface="Cambria" panose="02040503050406030204"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793B9C"/>
                    </a:solidFill>
                  </a:tcPr>
                </a:tc>
                <a:tc>
                  <a:txBody>
                    <a:bodyPr/>
                    <a:lstStyle/>
                    <a:p>
                      <a:endParaRPr lang="en-US" dirty="0">
                        <a:latin typeface="Cambria" panose="02040503050406030204" pitchFamily="18" charset="0"/>
                      </a:endParaRPr>
                    </a:p>
                  </a:txBody>
                  <a:tcPr>
                    <a:lnL w="12700" cmpd="sng">
                      <a:noFill/>
                    </a:lnL>
                    <a:lnR w="12700" cmpd="sng">
                      <a:noFill/>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793B9C"/>
                    </a:solidFill>
                  </a:tcPr>
                </a:tc>
                <a:tc>
                  <a:txBody>
                    <a:bodyPr/>
                    <a:lstStyle/>
                    <a:p>
                      <a:endParaRPr lang="en-US" dirty="0">
                        <a:latin typeface="Cambria" panose="02040503050406030204" pitchFamily="18" charset="0"/>
                      </a:endParaRPr>
                    </a:p>
                  </a:txBody>
                  <a:tcPr>
                    <a:lnL w="12700" cmpd="sng">
                      <a:noFill/>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38100" cmpd="sng">
                      <a:noFill/>
                    </a:lnB>
                    <a:lnTlToBr w="12700" cmpd="sng">
                      <a:noFill/>
                      <a:prstDash val="solid"/>
                    </a:lnTlToBr>
                    <a:lnBlToTr w="12700" cmpd="sng">
                      <a:noFill/>
                      <a:prstDash val="solid"/>
                    </a:lnBlToTr>
                    <a:solidFill>
                      <a:srgbClr val="793B9C"/>
                    </a:solidFill>
                  </a:tcPr>
                </a:tc>
                <a:extLst>
                  <a:ext uri="{0D108BD9-81ED-4DB2-BD59-A6C34878D82A}">
                    <a16:rowId xmlns:a16="http://schemas.microsoft.com/office/drawing/2014/main" val="10000"/>
                  </a:ext>
                </a:extLst>
              </a:tr>
              <a:tr h="2586264">
                <a:tc>
                  <a:txBody>
                    <a:bodyPr/>
                    <a:lstStyle/>
                    <a:p>
                      <a:pPr algn="ctr"/>
                      <a:r>
                        <a:rPr lang="en-US" sz="2000" b="1" dirty="0">
                          <a:solidFill>
                            <a:srgbClr val="FFFFFF"/>
                          </a:solidFill>
                          <a:latin typeface="Cambria" panose="02040503050406030204" pitchFamily="18" charset="0"/>
                          <a:cs typeface="Open Sans Bold"/>
                        </a:rPr>
                        <a:t>Professional Counseling</a:t>
                      </a:r>
                    </a:p>
                    <a:p>
                      <a:pPr marL="0" lvl="1" indent="0" algn="ctr">
                        <a:lnSpc>
                          <a:spcPct val="105000"/>
                        </a:lnSpc>
                        <a:buNone/>
                      </a:pPr>
                      <a:endParaRPr lang="en-US" sz="1000" dirty="0">
                        <a:solidFill>
                          <a:srgbClr val="FFFFFF"/>
                        </a:solidFill>
                        <a:latin typeface="Cambria" panose="02040503050406030204" pitchFamily="18" charset="0"/>
                        <a:ea typeface="Open Sans" panose="020B0606030504020204" pitchFamily="34" charset="0"/>
                        <a:cs typeface="Open Sans" panose="020B0606030504020204" pitchFamily="34" charset="0"/>
                      </a:endParaRPr>
                    </a:p>
                    <a:p>
                      <a:pPr marL="0" lvl="1" indent="0" algn="ctr">
                        <a:lnSpc>
                          <a:spcPct val="105000"/>
                        </a:lnSpc>
                        <a:buNone/>
                      </a:pPr>
                      <a:r>
                        <a:rPr lang="en-US" sz="1700" dirty="0">
                          <a:solidFill>
                            <a:srgbClr val="FFFFFF"/>
                          </a:solidFill>
                          <a:latin typeface="Cambria" panose="02040503050406030204" pitchFamily="18" charset="0"/>
                          <a:ea typeface="Open Sans" panose="020B0606030504020204" pitchFamily="34" charset="0"/>
                          <a:cs typeface="Open Sans" panose="020B0606030504020204" pitchFamily="34" charset="0"/>
                        </a:rPr>
                        <a:t>Speak with a licensed clinician to manage a diagnosed behavioral health condition over the phone, televideo or </a:t>
                      </a:r>
                    </a:p>
                    <a:p>
                      <a:pPr marL="0" lvl="1" indent="0" algn="ctr">
                        <a:lnSpc>
                          <a:spcPct val="105000"/>
                        </a:lnSpc>
                        <a:buNone/>
                      </a:pPr>
                      <a:r>
                        <a:rPr lang="en-US" sz="1700" dirty="0">
                          <a:solidFill>
                            <a:srgbClr val="FFFFFF"/>
                          </a:solidFill>
                          <a:latin typeface="Cambria" panose="02040503050406030204" pitchFamily="18" charset="0"/>
                          <a:ea typeface="Open Sans" panose="020B0606030504020204" pitchFamily="34" charset="0"/>
                          <a:cs typeface="Open Sans" panose="020B0606030504020204" pitchFamily="34" charset="0"/>
                        </a:rPr>
                        <a:t>in the office </a:t>
                      </a:r>
                      <a:endParaRPr lang="en-US" sz="1800" dirty="0">
                        <a:latin typeface="Cambria" panose="02040503050406030204" pitchFamily="18" charset="0"/>
                      </a:endParaRPr>
                    </a:p>
                  </a:txBody>
                  <a:tcPr>
                    <a:lnL w="12700" cap="flat" cmpd="sng" algn="ctr">
                      <a:noFill/>
                      <a:prstDash val="solid"/>
                      <a:round/>
                      <a:headEnd type="none" w="med" len="med"/>
                      <a:tailEnd type="none" w="med" len="med"/>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93B9C"/>
                    </a:solidFill>
                  </a:tcPr>
                </a:tc>
                <a:tc>
                  <a:txBody>
                    <a:bodyPr/>
                    <a:lstStyle/>
                    <a:p>
                      <a:pPr algn="ctr"/>
                      <a:r>
                        <a:rPr lang="en-US" sz="2000" b="1" dirty="0">
                          <a:solidFill>
                            <a:srgbClr val="FFFFFF"/>
                          </a:solidFill>
                          <a:latin typeface="Cambria" panose="02040503050406030204" pitchFamily="18" charset="0"/>
                          <a:cs typeface="Open Sans Bold"/>
                        </a:rPr>
                        <a:t>Psychiatric Medication Evaluation</a:t>
                      </a:r>
                    </a:p>
                    <a:p>
                      <a:pPr marL="0" lvl="1" indent="0" algn="ctr">
                        <a:buNone/>
                      </a:pPr>
                      <a:endParaRPr lang="en-US" sz="1000" dirty="0">
                        <a:solidFill>
                          <a:srgbClr val="FFFFFF"/>
                        </a:solidFill>
                        <a:latin typeface="Cambria" panose="02040503050406030204" pitchFamily="18" charset="0"/>
                        <a:ea typeface="Open Sans" panose="020B0606030504020204" pitchFamily="34" charset="0"/>
                        <a:cs typeface="Open Sans" panose="020B0606030504020204" pitchFamily="34" charset="0"/>
                      </a:endParaRPr>
                    </a:p>
                    <a:p>
                      <a:pPr marL="0" lvl="1" indent="0" algn="ctr">
                        <a:buNone/>
                      </a:pPr>
                      <a:r>
                        <a:rPr lang="en-US" sz="1800" dirty="0">
                          <a:solidFill>
                            <a:srgbClr val="FFFFFF"/>
                          </a:solidFill>
                          <a:latin typeface="Cambria" panose="02040503050406030204" pitchFamily="18" charset="0"/>
                          <a:ea typeface="Open Sans" panose="020B0606030504020204" pitchFamily="34" charset="0"/>
                          <a:cs typeface="Open Sans" panose="020B0606030504020204" pitchFamily="34" charset="0"/>
                        </a:rPr>
                        <a:t>Medication management for diagnosed behavioral health conditions</a:t>
                      </a:r>
                    </a:p>
                    <a:p>
                      <a:endParaRPr lang="en-US" sz="1800" dirty="0">
                        <a:latin typeface="Cambria" panose="02040503050406030204" pitchFamily="18" charset="0"/>
                      </a:endParaRPr>
                    </a:p>
                  </a:txBody>
                  <a:tcP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93B9C"/>
                    </a:solidFill>
                  </a:tcPr>
                </a:tc>
                <a:tc>
                  <a:txBody>
                    <a:bodyPr/>
                    <a:lstStyle/>
                    <a:p>
                      <a:pPr algn="ctr"/>
                      <a:r>
                        <a:rPr lang="en-US" sz="2000" b="1" dirty="0">
                          <a:solidFill>
                            <a:srgbClr val="FFFFFF"/>
                          </a:solidFill>
                          <a:latin typeface="Cambria" panose="02040503050406030204" pitchFamily="18" charset="0"/>
                          <a:cs typeface="Open Sans Bold"/>
                        </a:rPr>
                        <a:t>Applied Behavioral Analysis Therapy</a:t>
                      </a:r>
                      <a:r>
                        <a:rPr lang="en-US" sz="2000" b="0" dirty="0">
                          <a:solidFill>
                            <a:srgbClr val="FFFFFF"/>
                          </a:solidFill>
                          <a:latin typeface="Cambria" panose="02040503050406030204" pitchFamily="18" charset="0"/>
                          <a:cs typeface="Open Sans Bold"/>
                        </a:rPr>
                        <a:t>*</a:t>
                      </a:r>
                    </a:p>
                    <a:p>
                      <a:pPr marL="0" lvl="1" indent="0" algn="ctr">
                        <a:lnSpc>
                          <a:spcPct val="105000"/>
                        </a:lnSpc>
                        <a:buNone/>
                      </a:pPr>
                      <a:endParaRPr lang="en-US" sz="1000" dirty="0">
                        <a:solidFill>
                          <a:srgbClr val="FFFFFF"/>
                        </a:solidFill>
                        <a:latin typeface="Cambria" panose="02040503050406030204" pitchFamily="18" charset="0"/>
                        <a:ea typeface="Open Sans" panose="020B0606030504020204" pitchFamily="34" charset="0"/>
                        <a:cs typeface="Open Sans" panose="020B0606030504020204" pitchFamily="34" charset="0"/>
                      </a:endParaRPr>
                    </a:p>
                    <a:p>
                      <a:pPr marL="0" lvl="1" indent="0" algn="ctr">
                        <a:lnSpc>
                          <a:spcPct val="105000"/>
                        </a:lnSpc>
                        <a:buNone/>
                      </a:pPr>
                      <a:r>
                        <a:rPr lang="en-US" sz="1800" dirty="0">
                          <a:solidFill>
                            <a:srgbClr val="FFFFFF"/>
                          </a:solidFill>
                          <a:latin typeface="Cambria" panose="02040503050406030204" pitchFamily="18" charset="0"/>
                          <a:ea typeface="Open Sans" panose="020B0606030504020204" pitchFamily="34" charset="0"/>
                          <a:cs typeface="Open Sans" panose="020B0606030504020204" pitchFamily="34" charset="0"/>
                        </a:rPr>
                        <a:t>Behavioral health services related to Autism Spectrum Disorder (ASD) diagnosis</a:t>
                      </a:r>
                      <a:endParaRPr lang="en-US" sz="1800" dirty="0">
                        <a:solidFill>
                          <a:srgbClr val="FFFFFF"/>
                        </a:solidFill>
                        <a:latin typeface="Cambria" panose="02040503050406030204" pitchFamily="18" charset="0"/>
                        <a:cs typeface="Open Sans Light"/>
                      </a:endParaRPr>
                    </a:p>
                  </a:txBody>
                  <a:tcPr>
                    <a:lnL w="12700" cmpd="sng">
                      <a:noFill/>
                    </a:lnL>
                    <a:lnR w="12700" cmpd="sng">
                      <a:noFill/>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93B9C"/>
                    </a:solidFill>
                  </a:tcPr>
                </a:tc>
                <a:tc>
                  <a:txBody>
                    <a:bodyPr/>
                    <a:lstStyle/>
                    <a:p>
                      <a:pPr algn="ctr"/>
                      <a:r>
                        <a:rPr lang="en-US" sz="2000" b="1" dirty="0">
                          <a:solidFill>
                            <a:srgbClr val="FFFFFF"/>
                          </a:solidFill>
                          <a:latin typeface="Cambria" panose="02040503050406030204" pitchFamily="18" charset="0"/>
                          <a:cs typeface="Open Sans Bold"/>
                        </a:rPr>
                        <a:t>Intensive Services</a:t>
                      </a:r>
                      <a:r>
                        <a:rPr lang="en-US" sz="2000" b="0" dirty="0">
                          <a:solidFill>
                            <a:srgbClr val="FFFFFF"/>
                          </a:solidFill>
                          <a:latin typeface="Cambria" panose="02040503050406030204" pitchFamily="18" charset="0"/>
                          <a:cs typeface="Open Sans Bold"/>
                        </a:rPr>
                        <a:t>*</a:t>
                      </a:r>
                      <a:endParaRPr lang="en-US" sz="2000" b="1" dirty="0">
                        <a:solidFill>
                          <a:srgbClr val="FFFFFF"/>
                        </a:solidFill>
                        <a:latin typeface="Cambria" panose="02040503050406030204" pitchFamily="18" charset="0"/>
                        <a:cs typeface="Open Sans Bold"/>
                      </a:endParaRPr>
                    </a:p>
                    <a:p>
                      <a:pPr marL="0" lvl="1" indent="0" algn="ctr">
                        <a:buNone/>
                      </a:pPr>
                      <a:endParaRPr lang="en-US" sz="1000" dirty="0">
                        <a:solidFill>
                          <a:srgbClr val="FFFFFF"/>
                        </a:solidFill>
                        <a:latin typeface="Cambria" panose="02040503050406030204" pitchFamily="18" charset="0"/>
                        <a:ea typeface="Open Sans" panose="020B0606030504020204" pitchFamily="34" charset="0"/>
                        <a:cs typeface="Open Sans" panose="020B0606030504020204" pitchFamily="34" charset="0"/>
                      </a:endParaRPr>
                    </a:p>
                    <a:p>
                      <a:pPr marL="0" lvl="1" indent="0" algn="ctr">
                        <a:buNone/>
                      </a:pPr>
                      <a:r>
                        <a:rPr lang="en-US" sz="1800" dirty="0">
                          <a:solidFill>
                            <a:srgbClr val="FFFFFF"/>
                          </a:solidFill>
                          <a:latin typeface="Cambria" panose="02040503050406030204" pitchFamily="18" charset="0"/>
                          <a:ea typeface="Open Sans" panose="020B0606030504020204" pitchFamily="34" charset="0"/>
                          <a:cs typeface="Open Sans" panose="020B0606030504020204" pitchFamily="34" charset="0"/>
                        </a:rPr>
                        <a:t>Hospitalization</a:t>
                      </a:r>
                    </a:p>
                    <a:p>
                      <a:pPr marL="0" lvl="1" indent="0" algn="ctr">
                        <a:buNone/>
                      </a:pPr>
                      <a:r>
                        <a:rPr lang="en-US" sz="1800" dirty="0">
                          <a:solidFill>
                            <a:srgbClr val="FFFFFF"/>
                          </a:solidFill>
                          <a:latin typeface="Cambria" panose="02040503050406030204" pitchFamily="18" charset="0"/>
                          <a:ea typeface="Open Sans" panose="020B0606030504020204" pitchFamily="34" charset="0"/>
                          <a:cs typeface="Open Sans" panose="020B0606030504020204" pitchFamily="34" charset="0"/>
                        </a:rPr>
                        <a:t>Detoxification</a:t>
                      </a:r>
                    </a:p>
                    <a:p>
                      <a:pPr marL="0" lvl="1" indent="0" algn="ctr">
                        <a:buNone/>
                      </a:pPr>
                      <a:r>
                        <a:rPr lang="en-US" sz="1800" dirty="0">
                          <a:solidFill>
                            <a:srgbClr val="FFFFFF"/>
                          </a:solidFill>
                          <a:latin typeface="Cambria" panose="02040503050406030204" pitchFamily="18" charset="0"/>
                          <a:ea typeface="Open Sans" panose="020B0606030504020204" pitchFamily="34" charset="0"/>
                          <a:cs typeface="Open Sans" panose="020B0606030504020204" pitchFamily="34" charset="0"/>
                        </a:rPr>
                        <a:t>Residential treatment</a:t>
                      </a:r>
                    </a:p>
                    <a:p>
                      <a:pPr marL="0" lvl="1" indent="0" algn="ctr">
                        <a:lnSpc>
                          <a:spcPct val="105000"/>
                        </a:lnSpc>
                        <a:buNone/>
                      </a:pPr>
                      <a:r>
                        <a:rPr lang="en-US" sz="1800" dirty="0">
                          <a:solidFill>
                            <a:srgbClr val="414141"/>
                          </a:solidFill>
                          <a:latin typeface="Cambria" panose="02040503050406030204" pitchFamily="18" charset="0"/>
                          <a:ea typeface="Open Sans" charset="0"/>
                          <a:cs typeface="Open Sans" charset="0"/>
                        </a:rPr>
                        <a:t> </a:t>
                      </a:r>
                    </a:p>
                    <a:p>
                      <a:endParaRPr lang="en-US" sz="1800" dirty="0">
                        <a:latin typeface="Cambria" panose="02040503050406030204" pitchFamily="18" charset="0"/>
                      </a:endParaRPr>
                    </a:p>
                  </a:txBody>
                  <a:tcPr>
                    <a:lnL w="12700" cmpd="sng">
                      <a:noFill/>
                    </a:lnL>
                    <a:lnR w="12700" cap="flat" cmpd="sng" algn="ctr">
                      <a:noFill/>
                      <a:prstDash val="solid"/>
                      <a:round/>
                      <a:headEnd type="none" w="med" len="med"/>
                      <a:tailEnd type="none" w="med" len="med"/>
                    </a:lnR>
                    <a:lnT w="381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793B9C"/>
                    </a:solidFill>
                  </a:tcPr>
                </a:tc>
                <a:extLst>
                  <a:ext uri="{0D108BD9-81ED-4DB2-BD59-A6C34878D82A}">
                    <a16:rowId xmlns:a16="http://schemas.microsoft.com/office/drawing/2014/main" val="10001"/>
                  </a:ext>
                </a:extLst>
              </a:tr>
            </a:tbl>
          </a:graphicData>
        </a:graphic>
      </p:graphicFrame>
      <p:sp>
        <p:nvSpPr>
          <p:cNvPr id="2" name="Title 1"/>
          <p:cNvSpPr>
            <a:spLocks noGrp="1"/>
          </p:cNvSpPr>
          <p:nvPr>
            <p:ph type="title"/>
          </p:nvPr>
        </p:nvSpPr>
        <p:spPr>
          <a:xfrm>
            <a:off x="517434" y="114980"/>
            <a:ext cx="8847909" cy="1325563"/>
          </a:xfrm>
        </p:spPr>
        <p:txBody>
          <a:bodyPr/>
          <a:lstStyle/>
          <a:p>
            <a:r>
              <a:rPr lang="en-US" dirty="0">
                <a:latin typeface="Segoe UI" panose="020B0502040204020203" pitchFamily="34" charset="0"/>
                <a:cs typeface="Segoe UI" panose="020B0502040204020203" pitchFamily="34" charset="0"/>
              </a:rPr>
              <a:t>Behavioral Health &amp; Substance Abuse Benefits</a:t>
            </a:r>
          </a:p>
        </p:txBody>
      </p:sp>
      <p:pic>
        <p:nvPicPr>
          <p:cNvPr id="3076" name="Picture 4" descr="https://www.aetnabrandcenter.com/bms_resources/cachegenerated/0132/13214_1_customThumbnail_320x320_page1_400342.jpg"/>
          <p:cNvPicPr>
            <a:picLocks noChangeAspect="1" noChangeArrowheads="1"/>
          </p:cNvPicPr>
          <p:nvPr/>
        </p:nvPicPr>
        <p:blipFill>
          <a:blip r:embed="rId3" cstate="screen">
            <a:extLst>
              <a:ext uri="{28A0092B-C50C-407E-A947-70E740481C1C}">
                <a14:useLocalDpi xmlns:a14="http://schemas.microsoft.com/office/drawing/2010/main" val="0"/>
              </a:ext>
            </a:extLst>
          </a:blip>
          <a:srcRect/>
          <a:stretch>
            <a:fillRect/>
          </a:stretch>
        </p:blipFill>
        <p:spPr bwMode="auto">
          <a:xfrm>
            <a:off x="1281817" y="1462314"/>
            <a:ext cx="1524000" cy="1524001"/>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https://www.aetnabrandcenter.com/bms_resources/cachegenerated/0127/12760_1_customThumbnail_320x320_page1_391787.jpg"/>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3886200" y="1447800"/>
            <a:ext cx="1550421" cy="1550422"/>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https://www.aetnabrandcenter.com/bms_resources/cachegenerated/0127/12769_1_customThumbnail_320x320_page1_391855.jpg"/>
          <p:cNvPicPr>
            <a:picLocks noChangeAspect="1" noChangeArrowheads="1"/>
          </p:cNvPicPr>
          <p:nvPr/>
        </p:nvPicPr>
        <p:blipFill>
          <a:blip r:embed="rId5" cstate="screen">
            <a:extLst>
              <a:ext uri="{28A0092B-C50C-407E-A947-70E740481C1C}">
                <a14:useLocalDpi xmlns:a14="http://schemas.microsoft.com/office/drawing/2010/main" val="0"/>
              </a:ext>
            </a:extLst>
          </a:blip>
          <a:srcRect/>
          <a:stretch>
            <a:fillRect/>
          </a:stretch>
        </p:blipFill>
        <p:spPr bwMode="auto">
          <a:xfrm>
            <a:off x="9372600" y="1447800"/>
            <a:ext cx="1537211" cy="1537212"/>
          </a:xfrm>
          <a:prstGeom prst="rect">
            <a:avLst/>
          </a:prstGeom>
          <a:noFill/>
          <a:extLst>
            <a:ext uri="{909E8E84-426E-40DD-AFC4-6F175D3DCCD1}">
              <a14:hiddenFill xmlns:a14="http://schemas.microsoft.com/office/drawing/2010/main">
                <a:solidFill>
                  <a:srgbClr val="FFFFFF"/>
                </a:solidFill>
              </a14:hiddenFill>
            </a:ext>
          </a:extLst>
        </p:spPr>
      </p:pic>
      <p:pic>
        <p:nvPicPr>
          <p:cNvPr id="3082" name="Picture 10" descr="https://www.aetnabrandcenter.com/bms_resources/cachegenerated/0112/11232_1_customThumbnail_320x320_page1_372266.jpg"/>
          <p:cNvPicPr>
            <a:picLocks noChangeAspect="1" noChangeArrowheads="1"/>
          </p:cNvPicPr>
          <p:nvPr/>
        </p:nvPicPr>
        <p:blipFill>
          <a:blip r:embed="rId6" cstate="screen">
            <a:extLst>
              <a:ext uri="{28A0092B-C50C-407E-A947-70E740481C1C}">
                <a14:useLocalDpi xmlns:a14="http://schemas.microsoft.com/office/drawing/2010/main" val="0"/>
              </a:ext>
            </a:extLst>
          </a:blip>
          <a:srcRect/>
          <a:stretch>
            <a:fillRect/>
          </a:stretch>
        </p:blipFill>
        <p:spPr bwMode="auto">
          <a:xfrm>
            <a:off x="6566465" y="1447800"/>
            <a:ext cx="1550421" cy="1550422"/>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Image result for purple aetna"/>
          <p:cNvPicPr>
            <a:picLocks noChangeAspect="1" noChangeArrowheads="1"/>
          </p:cNvPicPr>
          <p:nvPr/>
        </p:nvPicPr>
        <p:blipFill>
          <a:blip r:embed="rId7" cstate="screen">
            <a:extLst>
              <a:ext uri="{28A0092B-C50C-407E-A947-70E740481C1C}">
                <a14:useLocalDpi xmlns:a14="http://schemas.microsoft.com/office/drawing/2010/main" val="0"/>
              </a:ext>
            </a:extLst>
          </a:blip>
          <a:srcRect/>
          <a:stretch>
            <a:fillRect/>
          </a:stretch>
        </p:blipFill>
        <p:spPr bwMode="auto">
          <a:xfrm>
            <a:off x="9365343" y="146396"/>
            <a:ext cx="2613284" cy="715957"/>
          </a:xfrm>
          <a:prstGeom prst="rect">
            <a:avLst/>
          </a:prstGeom>
          <a:noFill/>
          <a:extLst>
            <a:ext uri="{909E8E84-426E-40DD-AFC4-6F175D3DCCD1}">
              <a14:hiddenFill xmlns:a14="http://schemas.microsoft.com/office/drawing/2010/main">
                <a:solidFill>
                  <a:srgbClr val="FFFFFF"/>
                </a:solidFill>
              </a14:hiddenFill>
            </a:ext>
          </a:extLst>
        </p:spPr>
      </p:pic>
      <p:sp>
        <p:nvSpPr>
          <p:cNvPr id="8" name="Slide Number Placeholder 7"/>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939B1FA-81F2-4940-9AF3-5EAFB5D6669B}"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20B192B9-7CD6-4A14-93AD-75A0FAF17EA7}"/>
              </a:ext>
            </a:extLst>
          </p:cNvPr>
          <p:cNvSpPr txBox="1"/>
          <p:nvPr/>
        </p:nvSpPr>
        <p:spPr>
          <a:xfrm>
            <a:off x="8729998" y="6178310"/>
            <a:ext cx="2504404" cy="30777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Cambria" panose="02040503050406030204" pitchFamily="18" charset="0"/>
                <a:cs typeface="+mn-cs"/>
              </a:rPr>
              <a:t>* Prior Authorization required</a:t>
            </a:r>
          </a:p>
        </p:txBody>
      </p:sp>
    </p:spTree>
    <p:extLst>
      <p:ext uri="{BB962C8B-B14F-4D97-AF65-F5344CB8AC3E}">
        <p14:creationId xmlns:p14="http://schemas.microsoft.com/office/powerpoint/2010/main" val="3886539667"/>
      </p:ext>
    </p:extLst>
  </p:cSld>
  <p:clrMapOvr>
    <a:masterClrMapping/>
  </p:clrMapOvr>
  <mc:AlternateContent xmlns:mc="http://schemas.openxmlformats.org/markup-compatibility/2006" xmlns:p14="http://schemas.microsoft.com/office/powerpoint/2010/main">
    <mc:Choice Requires="p14">
      <p:transition spd="slow" p14:dur="2000" advTm="42703"/>
    </mc:Choice>
    <mc:Fallback xmlns="">
      <p:transition spd="slow" advTm="42703"/>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B06B14D-E580-457C-9139-3A0DF56DFAD2}"/>
              </a:ext>
            </a:extLst>
          </p:cNvPr>
          <p:cNvSpPr>
            <a:spLocks noGrp="1"/>
          </p:cNvSpPr>
          <p:nvPr>
            <p:ph type="sldNum" sz="quarter" idx="12"/>
          </p:nvPr>
        </p:nvSpPr>
        <p:spPr/>
        <p:txBody>
          <a:bodyPr/>
          <a:lstStyle/>
          <a:p>
            <a:pPr marL="0" marR="0" lvl="0" indent="0" algn="r" defTabSz="1218987" rtl="0" eaLnBrk="1" fontAlgn="auto" latinLnBrk="0" hangingPunct="1">
              <a:lnSpc>
                <a:spcPct val="100000"/>
              </a:lnSpc>
              <a:spcBef>
                <a:spcPts val="0"/>
              </a:spcBef>
              <a:spcAft>
                <a:spcPts val="0"/>
              </a:spcAft>
              <a:buClrTx/>
              <a:buSzTx/>
              <a:buFontTx/>
              <a:buNone/>
              <a:tabLst/>
              <a:defRPr/>
            </a:pPr>
            <a:fld id="{5939B1FA-81F2-4940-9AF3-5EAFB5D6669B}"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1218987"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tint val="75000"/>
                </a:prstClr>
              </a:solidFill>
              <a:effectLst/>
              <a:uLnTx/>
              <a:uFillTx/>
              <a:latin typeface="Calibri"/>
              <a:ea typeface="+mn-ea"/>
              <a:cs typeface="+mn-cs"/>
            </a:endParaRPr>
          </a:p>
        </p:txBody>
      </p:sp>
      <p:graphicFrame>
        <p:nvGraphicFramePr>
          <p:cNvPr id="5" name="Content Placeholder 4">
            <a:extLst>
              <a:ext uri="{FF2B5EF4-FFF2-40B4-BE49-F238E27FC236}">
                <a16:creationId xmlns:a16="http://schemas.microsoft.com/office/drawing/2014/main" id="{86F95452-C5D4-4FBD-B4E9-0462513190AE}"/>
              </a:ext>
            </a:extLst>
          </p:cNvPr>
          <p:cNvGraphicFramePr>
            <a:graphicFrameLocks noGrp="1"/>
          </p:cNvGraphicFramePr>
          <p:nvPr>
            <p:ph idx="4294967295"/>
          </p:nvPr>
        </p:nvGraphicFramePr>
        <p:xfrm>
          <a:off x="457200" y="398136"/>
          <a:ext cx="11277599" cy="5902791"/>
        </p:xfrm>
        <a:graphic>
          <a:graphicData uri="http://schemas.openxmlformats.org/drawingml/2006/table">
            <a:tbl>
              <a:tblPr firstRow="1" bandRow="1">
                <a:tableStyleId>{5940675A-B579-460E-94D1-54222C63F5DA}</a:tableStyleId>
              </a:tblPr>
              <a:tblGrid>
                <a:gridCol w="5434987">
                  <a:extLst>
                    <a:ext uri="{9D8B030D-6E8A-4147-A177-3AD203B41FA5}">
                      <a16:colId xmlns:a16="http://schemas.microsoft.com/office/drawing/2014/main" val="609409906"/>
                    </a:ext>
                  </a:extLst>
                </a:gridCol>
                <a:gridCol w="407625">
                  <a:extLst>
                    <a:ext uri="{9D8B030D-6E8A-4147-A177-3AD203B41FA5}">
                      <a16:colId xmlns:a16="http://schemas.microsoft.com/office/drawing/2014/main" val="2169784449"/>
                    </a:ext>
                  </a:extLst>
                </a:gridCol>
                <a:gridCol w="5434987">
                  <a:extLst>
                    <a:ext uri="{9D8B030D-6E8A-4147-A177-3AD203B41FA5}">
                      <a16:colId xmlns:a16="http://schemas.microsoft.com/office/drawing/2014/main" val="826613935"/>
                    </a:ext>
                  </a:extLst>
                </a:gridCol>
              </a:tblGrid>
              <a:tr h="690711">
                <a:tc>
                  <a:txBody>
                    <a:bodyPr/>
                    <a:lstStyle/>
                    <a:p>
                      <a:pPr algn="ctr"/>
                      <a:r>
                        <a:rPr lang="en-US" sz="2400" b="1" dirty="0">
                          <a:solidFill>
                            <a:schemeClr val="bg1"/>
                          </a:solidFill>
                          <a:latin typeface="Cambria" panose="02040503050406030204" pitchFamily="18" charset="0"/>
                          <a:ea typeface="Cambria" panose="02040503050406030204" pitchFamily="18" charset="0"/>
                        </a:rPr>
                        <a:t>Free visits @ BDTC Providers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060"/>
                    </a:solidFill>
                  </a:tcPr>
                </a:tc>
                <a:tc>
                  <a:txBody>
                    <a:bodyPr/>
                    <a:lstStyle/>
                    <a:p>
                      <a:pPr algn="ctr"/>
                      <a:endParaRPr lang="en-US" sz="2400" b="1" dirty="0">
                        <a:solidFill>
                          <a:schemeClr val="bg1"/>
                        </a:solidFill>
                        <a:latin typeface="Cambria" panose="02040503050406030204" pitchFamily="18" charset="0"/>
                        <a:ea typeface="Cambria" panose="020405030504060302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algn="ctr"/>
                      <a:r>
                        <a:rPr lang="en-US" sz="2400" b="1" dirty="0">
                          <a:solidFill>
                            <a:schemeClr val="bg1"/>
                          </a:solidFill>
                          <a:latin typeface="Cambria" panose="02040503050406030204" pitchFamily="18" charset="0"/>
                          <a:ea typeface="Cambria" panose="02040503050406030204" pitchFamily="18" charset="0"/>
                        </a:rPr>
                        <a:t>Care Connected in your corner!</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rgbClr val="002060"/>
                    </a:solidFill>
                  </a:tcPr>
                </a:tc>
                <a:extLst>
                  <a:ext uri="{0D108BD9-81ED-4DB2-BD59-A6C34878D82A}">
                    <a16:rowId xmlns:a16="http://schemas.microsoft.com/office/drawing/2014/main" val="3497906917"/>
                  </a:ext>
                </a:extLst>
              </a:tr>
              <a:tr h="5083353">
                <a:tc>
                  <a:txBody>
                    <a:bodyPr/>
                    <a:lstStyle/>
                    <a:p>
                      <a:pPr marL="0" indent="0" algn="ctr">
                        <a:spcBef>
                          <a:spcPts val="0"/>
                        </a:spcBef>
                        <a:spcAft>
                          <a:spcPts val="0"/>
                        </a:spcAft>
                        <a:buNone/>
                      </a:pPr>
                      <a:r>
                        <a:rPr lang="en-US" sz="2400" dirty="0">
                          <a:latin typeface="Cambria" panose="02040503050406030204" pitchFamily="18" charset="0"/>
                          <a:ea typeface="Cambria" panose="02040503050406030204" pitchFamily="18" charset="0"/>
                        </a:rPr>
                        <a:t>Primary Care </a:t>
                      </a:r>
                    </a:p>
                    <a:p>
                      <a:pPr marL="0" indent="0" algn="ctr">
                        <a:spcBef>
                          <a:spcPts val="0"/>
                        </a:spcBef>
                        <a:spcAft>
                          <a:spcPts val="0"/>
                        </a:spcAft>
                        <a:buNone/>
                      </a:pPr>
                      <a:r>
                        <a:rPr lang="en-US" sz="2400" dirty="0">
                          <a:latin typeface="Cambria" panose="02040503050406030204" pitchFamily="18" charset="0"/>
                          <a:ea typeface="Cambria" panose="02040503050406030204" pitchFamily="18" charset="0"/>
                        </a:rPr>
                        <a:t>Blue Distinction Total Care Providers </a:t>
                      </a:r>
                    </a:p>
                    <a:p>
                      <a:pPr marL="0" indent="0" algn="ctr">
                        <a:spcBef>
                          <a:spcPts val="0"/>
                        </a:spcBef>
                        <a:spcAft>
                          <a:spcPts val="0"/>
                        </a:spcAft>
                        <a:buNone/>
                      </a:pPr>
                      <a:r>
                        <a:rPr lang="en-US" sz="2400" dirty="0">
                          <a:latin typeface="Cambria" panose="02040503050406030204" pitchFamily="18" charset="0"/>
                          <a:ea typeface="Cambria" panose="02040503050406030204" pitchFamily="18" charset="0"/>
                        </a:rPr>
                        <a:t>are always $0 </a:t>
                      </a: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endParaRPr lang="en-US" sz="2400" dirty="0">
                        <a:latin typeface="Cambria" panose="02040503050406030204" pitchFamily="18" charset="0"/>
                        <a:ea typeface="Cambria" panose="02040503050406030204" pitchFamily="18" charset="0"/>
                      </a:endParaRPr>
                    </a:p>
                    <a:p>
                      <a:pPr marL="0" indent="0" algn="ctr">
                        <a:spcBef>
                          <a:spcPts val="0"/>
                        </a:spcBef>
                        <a:spcAft>
                          <a:spcPts val="0"/>
                        </a:spcAft>
                        <a:buNone/>
                      </a:pPr>
                      <a:r>
                        <a:rPr lang="en-US" sz="2400" i="1" dirty="0">
                          <a:latin typeface="Cambria" panose="02040503050406030204" pitchFamily="18" charset="0"/>
                          <a:ea typeface="Cambria" panose="02040503050406030204" pitchFamily="18" charset="0"/>
                        </a:rPr>
                        <a:t>(Medically necessary services from Family Practice, Internal Medicine and Pediatrician BDTC are always FREE)</a:t>
                      </a:r>
                    </a:p>
                    <a:p>
                      <a:endParaRPr lang="en-US" sz="2400" dirty="0">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a:buFont typeface="Arial" panose="020B0604020202020204" pitchFamily="34" charset="0"/>
                        <a:buNone/>
                      </a:pPr>
                      <a:endParaRPr lang="en-US" sz="2800" dirty="0">
                        <a:latin typeface="Cambria" panose="02040503050406030204" pitchFamily="18" charset="0"/>
                        <a:ea typeface="Cambria" panose="020405030504060302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tcPr>
                </a:tc>
                <a:tc>
                  <a:txBody>
                    <a:bodyPr/>
                    <a:lstStyle/>
                    <a:p>
                      <a:pPr marL="342900" lvl="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Help with claim questions</a:t>
                      </a:r>
                    </a:p>
                    <a:p>
                      <a:pPr marL="342900" lvl="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Concierge assistance for billing</a:t>
                      </a:r>
                    </a:p>
                    <a:p>
                      <a:pPr marL="342900" lvl="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Assistance finding a BDTC Provider</a:t>
                      </a:r>
                    </a:p>
                    <a:p>
                      <a:pPr marL="342900" lvl="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Lifestyle coaching</a:t>
                      </a:r>
                    </a:p>
                    <a:p>
                      <a:pPr marL="342900" lvl="0" indent="-342900">
                        <a:buFont typeface="Arial" panose="020B0604020202020204" pitchFamily="34" charset="0"/>
                        <a:buChar char="•"/>
                      </a:pPr>
                      <a:r>
                        <a:rPr lang="en-US" sz="2400" dirty="0">
                          <a:latin typeface="Cambria" panose="02040503050406030204" pitchFamily="18" charset="0"/>
                          <a:ea typeface="Cambria" panose="02040503050406030204" pitchFamily="18" charset="0"/>
                        </a:rPr>
                        <a:t>Chronic condition coaching </a:t>
                      </a:r>
                    </a:p>
                    <a:p>
                      <a:pPr marL="342900" lvl="0" indent="-342900">
                        <a:buFont typeface="Arial" panose="020B0604020202020204" pitchFamily="34" charset="0"/>
                        <a:buChar char="•"/>
                      </a:pPr>
                      <a:endParaRPr lang="en-US" sz="2400" dirty="0">
                        <a:latin typeface="Cambria" panose="02040503050406030204" pitchFamily="18" charset="0"/>
                        <a:ea typeface="Cambria" panose="02040503050406030204" pitchFamily="18" charset="0"/>
                      </a:endParaRPr>
                    </a:p>
                    <a:p>
                      <a:pPr marL="342900" lvl="0" indent="-342900">
                        <a:buFont typeface="Arial" panose="020B0604020202020204" pitchFamily="34" charset="0"/>
                        <a:buChar char="•"/>
                      </a:pPr>
                      <a:endParaRPr lang="en-US" sz="2400" dirty="0">
                        <a:latin typeface="Cambria" panose="02040503050406030204" pitchFamily="18" charset="0"/>
                        <a:ea typeface="Cambria" panose="02040503050406030204" pitchFamily="18" charset="0"/>
                      </a:endParaRPr>
                    </a:p>
                    <a:p>
                      <a:pPr marL="0" lvl="0" indent="0">
                        <a:buFont typeface="Arial" panose="020B0604020202020204" pitchFamily="34" charset="0"/>
                        <a:buNone/>
                      </a:pPr>
                      <a:endParaRPr lang="en-US" sz="2400" dirty="0">
                        <a:latin typeface="Cambria" panose="02040503050406030204" pitchFamily="18" charset="0"/>
                        <a:ea typeface="Cambria" panose="02040503050406030204" pitchFamily="18" charset="0"/>
                      </a:endParaRPr>
                    </a:p>
                    <a:p>
                      <a:pPr marL="0" lvl="0" indent="0">
                        <a:buFont typeface="Arial" panose="020B0604020202020204" pitchFamily="34" charset="0"/>
                        <a:buNone/>
                      </a:pPr>
                      <a:endParaRPr lang="en-US" sz="2400" dirty="0">
                        <a:latin typeface="Cambria" panose="02040503050406030204" pitchFamily="18" charset="0"/>
                        <a:ea typeface="Cambria" panose="02040503050406030204" pitchFamily="18" charset="0"/>
                      </a:endParaRPr>
                    </a:p>
                    <a:p>
                      <a:pPr marL="0" lvl="0" indent="0">
                        <a:buFont typeface="Arial" panose="020B0604020202020204" pitchFamily="34" charset="0"/>
                        <a:buNone/>
                      </a:pPr>
                      <a:endParaRPr lang="en-US" sz="2400" dirty="0">
                        <a:latin typeface="Cambria" panose="02040503050406030204" pitchFamily="18" charset="0"/>
                        <a:ea typeface="Cambria" panose="02040503050406030204" pitchFamily="18" charset="0"/>
                      </a:endParaRPr>
                    </a:p>
                    <a:p>
                      <a:pPr marL="0" lvl="0" indent="0">
                        <a:buFont typeface="Arial" panose="020B0604020202020204" pitchFamily="34" charset="0"/>
                        <a:buNone/>
                      </a:pPr>
                      <a:endParaRPr lang="en-US" sz="2600" dirty="0">
                        <a:latin typeface="Cambria" panose="02040503050406030204" pitchFamily="18" charset="0"/>
                        <a:ea typeface="Cambria" panose="02040503050406030204" pitchFamily="18" charset="0"/>
                      </a:endParaRPr>
                    </a:p>
                    <a:p>
                      <a:pPr marL="0" lvl="0" indent="0" algn="ctr">
                        <a:buFont typeface="Arial" panose="020B0604020202020204" pitchFamily="34" charset="0"/>
                        <a:buNone/>
                      </a:pPr>
                      <a:r>
                        <a:rPr lang="en-US" sz="4000" b="1" dirty="0">
                          <a:latin typeface="Cambria" panose="02040503050406030204" pitchFamily="18" charset="0"/>
                          <a:ea typeface="Cambria" panose="02040503050406030204" pitchFamily="18" charset="0"/>
                        </a:rPr>
                        <a:t>1-855-258-9029</a:t>
                      </a:r>
                    </a:p>
                    <a:p>
                      <a:pPr marL="0" lvl="0" indent="0" algn="ctr">
                        <a:buFont typeface="Arial" panose="020B0604020202020204" pitchFamily="34" charset="0"/>
                        <a:buNone/>
                      </a:pPr>
                      <a:r>
                        <a:rPr lang="en-US" sz="2150" b="0" i="1" dirty="0">
                          <a:latin typeface="Cambria" panose="02040503050406030204" pitchFamily="18" charset="0"/>
                          <a:ea typeface="Cambria" panose="02040503050406030204" pitchFamily="18" charset="0"/>
                        </a:rPr>
                        <a:t>(Also listed on the back of your BCBS ID Card)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9361156"/>
                  </a:ext>
                </a:extLst>
              </a:tr>
            </a:tbl>
          </a:graphicData>
        </a:graphic>
      </p:graphicFrame>
      <p:pic>
        <p:nvPicPr>
          <p:cNvPr id="6" name="Picture 5">
            <a:extLst>
              <a:ext uri="{FF2B5EF4-FFF2-40B4-BE49-F238E27FC236}">
                <a16:creationId xmlns:a16="http://schemas.microsoft.com/office/drawing/2014/main" id="{B9E936C4-3012-40A7-9460-C6E8532B3A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2600" y="2494303"/>
            <a:ext cx="3179158" cy="1869393"/>
          </a:xfrm>
          <a:prstGeom prst="rect">
            <a:avLst/>
          </a:prstGeom>
        </p:spPr>
      </p:pic>
      <p:pic>
        <p:nvPicPr>
          <p:cNvPr id="7" name="Picture 2" descr="D:\Users\cs56\AppData\Local\Microsoft\Windows\Temporary Internet Files\Content.Outlook\YR4SDRJU\ConciergeEdited.png">
            <a:extLst>
              <a:ext uri="{FF2B5EF4-FFF2-40B4-BE49-F238E27FC236}">
                <a16:creationId xmlns:a16="http://schemas.microsoft.com/office/drawing/2014/main" id="{FB891FE9-1AF1-401C-B5CE-B346819FD511}"/>
              </a:ext>
            </a:extLst>
          </p:cNvPr>
          <p:cNvPicPr>
            <a:picLocks noChangeAspect="1" noChangeArrowheads="1"/>
          </p:cNvPicPr>
          <p:nvPr/>
        </p:nvPicPr>
        <p:blipFill>
          <a:blip r:embed="rId4" cstate="screen">
            <a:extLst>
              <a:ext uri="{28A0092B-C50C-407E-A947-70E740481C1C}">
                <a14:useLocalDpi xmlns:a14="http://schemas.microsoft.com/office/drawing/2010/main" val="0"/>
              </a:ext>
            </a:extLst>
          </a:blip>
          <a:srcRect/>
          <a:stretch>
            <a:fillRect/>
          </a:stretch>
        </p:blipFill>
        <p:spPr bwMode="auto">
          <a:xfrm>
            <a:off x="6705600" y="2741330"/>
            <a:ext cx="4524792" cy="104652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a:extLst>
              <a:ext uri="{FF2B5EF4-FFF2-40B4-BE49-F238E27FC236}">
                <a16:creationId xmlns:a16="http://schemas.microsoft.com/office/drawing/2014/main" id="{A92CC767-B451-41DD-9AD7-891CC6216A7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307597" y="4055174"/>
            <a:ext cx="1320797" cy="864522"/>
          </a:xfrm>
          <a:prstGeom prst="rect">
            <a:avLst/>
          </a:prstGeom>
        </p:spPr>
      </p:pic>
    </p:spTree>
    <p:extLst>
      <p:ext uri="{BB962C8B-B14F-4D97-AF65-F5344CB8AC3E}">
        <p14:creationId xmlns:p14="http://schemas.microsoft.com/office/powerpoint/2010/main" val="321320548"/>
      </p:ext>
    </p:extLst>
  </p:cSld>
  <p:clrMapOvr>
    <a:masterClrMapping/>
  </p:clrMapOvr>
  <mc:AlternateContent xmlns:mc="http://schemas.openxmlformats.org/markup-compatibility/2006" xmlns:p14="http://schemas.microsoft.com/office/powerpoint/2010/main">
    <mc:Choice Requires="p14">
      <p:transition spd="slow" p14:dur="2000" advTm="87982"/>
    </mc:Choice>
    <mc:Fallback xmlns="">
      <p:transition spd="slow" advTm="87982"/>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4"/>
          <p:cNvPicPr>
            <a:picLocks noChangeAspect="1"/>
          </p:cNvPicPr>
          <p:nvPr/>
        </p:nvPicPr>
        <p:blipFill rotWithShape="1">
          <a:blip r:embed="rId3" cstate="screen">
            <a:extLst>
              <a:ext uri="{28A0092B-C50C-407E-A947-70E740481C1C}">
                <a14:useLocalDpi xmlns:a14="http://schemas.microsoft.com/office/drawing/2010/main" val="0"/>
              </a:ext>
            </a:extLst>
          </a:blip>
          <a:srcRect/>
          <a:stretch/>
        </p:blipFill>
        <p:spPr>
          <a:xfrm>
            <a:off x="2308506" y="3650630"/>
            <a:ext cx="7727384" cy="1259856"/>
          </a:xfrm>
          <a:prstGeom prst="rect">
            <a:avLst/>
          </a:prstGeom>
        </p:spPr>
      </p:pic>
      <p:sp>
        <p:nvSpPr>
          <p:cNvPr id="3" name="Rectangle 2"/>
          <p:cNvSpPr/>
          <p:nvPr/>
        </p:nvSpPr>
        <p:spPr>
          <a:xfrm>
            <a:off x="685798" y="4724476"/>
            <a:ext cx="10972801" cy="1938992"/>
          </a:xfrm>
          <a:prstGeom prst="rect">
            <a:avLst/>
          </a:prstGeom>
          <a:noFill/>
        </p:spPr>
        <p:txBody>
          <a:bodyPr wrap="square" lIns="91440" tIns="45720" rIns="91440" bIns="4572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a:ln w="3175">
                  <a:solidFill>
                    <a:srgbClr val="002D7C"/>
                  </a:solidFill>
                  <a:prstDash val="solid"/>
                </a:ln>
                <a:solidFill>
                  <a:srgbClr val="002D7C"/>
                </a:solidFill>
                <a:effectLst/>
                <a:uLnTx/>
                <a:uFillTx/>
                <a:latin typeface="Cambria" panose="02040503050406030204" pitchFamily="18" charset="0"/>
                <a:ea typeface="+mn-ea"/>
                <a:cs typeface="+mn-cs"/>
              </a:rPr>
              <a:t>1-877-286-3967</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w="3175">
                  <a:solidFill>
                    <a:srgbClr val="002D7C"/>
                  </a:solidFill>
                  <a:prstDash val="solid"/>
                </a:ln>
                <a:solidFill>
                  <a:srgbClr val="002D7C"/>
                </a:solidFill>
                <a:effectLst/>
                <a:uLnTx/>
                <a:uFillTx/>
                <a:latin typeface="Cambria" panose="02040503050406030204" pitchFamily="18" charset="0"/>
                <a:ea typeface="+mn-ea"/>
                <a:cs typeface="+mn-cs"/>
              </a:rPr>
              <a:t>Monday through Friday 9AM – 5PM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w="3175">
                  <a:solidFill>
                    <a:srgbClr val="002D7C"/>
                  </a:solidFill>
                  <a:prstDash val="solid"/>
                </a:ln>
                <a:solidFill>
                  <a:srgbClr val="002D7C"/>
                </a:solidFill>
                <a:effectLst/>
                <a:uLnTx/>
                <a:uFillTx/>
                <a:latin typeface="Cambria" panose="02040503050406030204" pitchFamily="18" charset="0"/>
                <a:ea typeface="+mn-ea"/>
                <a:cs typeface="+mn-cs"/>
              </a:rPr>
              <a:t>Real Pharmacists -- Real Advocates -- Real Solutions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w="3175">
                  <a:solidFill>
                    <a:srgbClr val="002D7C"/>
                  </a:solidFill>
                  <a:prstDash val="solid"/>
                </a:ln>
                <a:solidFill>
                  <a:srgbClr val="002D7C"/>
                </a:solidFill>
                <a:effectLst/>
                <a:uLnTx/>
                <a:uFillTx/>
                <a:latin typeface="Cambria" panose="02040503050406030204" pitchFamily="18" charset="0"/>
                <a:ea typeface="+mn-ea"/>
                <a:cs typeface="+mn-cs"/>
              </a:rPr>
              <a:t> </a:t>
            </a:r>
            <a:endParaRPr kumimoji="0" lang="en-US" sz="4000" b="0" i="0" u="none" strike="noStrike" kern="1200" cap="none" spc="0" normalizeH="0" baseline="0" noProof="0" dirty="0">
              <a:ln w="3175">
                <a:solidFill>
                  <a:srgbClr val="002D7C"/>
                </a:solidFill>
                <a:prstDash val="solid"/>
              </a:ln>
              <a:solidFill>
                <a:srgbClr val="002D7C"/>
              </a:solidFill>
              <a:effectLst/>
              <a:uLnTx/>
              <a:uFillTx/>
              <a:latin typeface="Cambria" panose="02040503050406030204" pitchFamily="18" charset="0"/>
              <a:ea typeface="+mn-ea"/>
              <a:cs typeface="+mn-cs"/>
            </a:endParaRPr>
          </a:p>
        </p:txBody>
      </p:sp>
      <p:sp>
        <p:nvSpPr>
          <p:cNvPr id="2" name="Title 1"/>
          <p:cNvSpPr>
            <a:spLocks noGrp="1"/>
          </p:cNvSpPr>
          <p:nvPr>
            <p:ph type="title"/>
          </p:nvPr>
        </p:nvSpPr>
        <p:spPr>
          <a:xfrm>
            <a:off x="609598" y="-62295"/>
            <a:ext cx="10837818" cy="1325563"/>
          </a:xfrm>
          <a:noFill/>
        </p:spPr>
        <p:txBody>
          <a:bodyPr/>
          <a:lstStyle/>
          <a:p>
            <a:r>
              <a:rPr lang="en-US" dirty="0">
                <a:latin typeface="Segoe UI" panose="020B0502040204020203" pitchFamily="34" charset="0"/>
                <a:cs typeface="Segoe UI" panose="020B0502040204020203" pitchFamily="34" charset="0"/>
              </a:rPr>
              <a:t>ICUBAcares Pharmacist Advocate Program</a:t>
            </a:r>
          </a:p>
        </p:txBody>
      </p:sp>
      <p:sp>
        <p:nvSpPr>
          <p:cNvPr id="6" name="Content Placeholder 5"/>
          <p:cNvSpPr>
            <a:spLocks noGrp="1"/>
          </p:cNvSpPr>
          <p:nvPr>
            <p:ph idx="1"/>
          </p:nvPr>
        </p:nvSpPr>
        <p:spPr>
          <a:xfrm>
            <a:off x="617313" y="1195587"/>
            <a:ext cx="10972801" cy="3110111"/>
          </a:xfrm>
        </p:spPr>
        <p:txBody>
          <a:bodyPr>
            <a:normAutofit/>
          </a:bodyPr>
          <a:lstStyle/>
          <a:p>
            <a:r>
              <a:rPr lang="en-US" sz="2200" dirty="0">
                <a:latin typeface="Segoe UI" panose="020B0502040204020203" pitchFamily="34" charset="0"/>
                <a:cs typeface="Segoe UI" panose="020B0502040204020203" pitchFamily="34" charset="0"/>
              </a:rPr>
              <a:t>Do you have side effects from a new medication?</a:t>
            </a:r>
          </a:p>
          <a:p>
            <a:r>
              <a:rPr lang="en-US" sz="2200" dirty="0">
                <a:latin typeface="Segoe UI" panose="020B0502040204020203" pitchFamily="34" charset="0"/>
                <a:cs typeface="Segoe UI" panose="020B0502040204020203" pitchFamily="34" charset="0"/>
              </a:rPr>
              <a:t>Were you denied at the pharmacy for a </a:t>
            </a:r>
            <a:r>
              <a:rPr lang="en-US" sz="2200" i="1" dirty="0">
                <a:latin typeface="Segoe UI" panose="020B0502040204020203" pitchFamily="34" charset="0"/>
                <a:cs typeface="Segoe UI" panose="020B0502040204020203" pitchFamily="34" charset="0"/>
              </a:rPr>
              <a:t>prior authorization</a:t>
            </a:r>
            <a:r>
              <a:rPr lang="en-US" sz="2200" dirty="0">
                <a:latin typeface="Segoe UI" panose="020B0502040204020203" pitchFamily="34" charset="0"/>
                <a:cs typeface="Segoe UI" panose="020B0502040204020203" pitchFamily="34" charset="0"/>
              </a:rPr>
              <a:t> and misplaced your letter from Optum?</a:t>
            </a:r>
          </a:p>
          <a:p>
            <a:r>
              <a:rPr lang="en-US" sz="2200" dirty="0">
                <a:latin typeface="Segoe UI" panose="020B0502040204020203" pitchFamily="34" charset="0"/>
                <a:cs typeface="Segoe UI" panose="020B0502040204020203" pitchFamily="34" charset="0"/>
              </a:rPr>
              <a:t>Were you told you need to try </a:t>
            </a:r>
            <a:r>
              <a:rPr lang="en-US" sz="2200" i="1" dirty="0">
                <a:latin typeface="Segoe UI" panose="020B0502040204020203" pitchFamily="34" charset="0"/>
                <a:cs typeface="Segoe UI" panose="020B0502040204020203" pitchFamily="34" charset="0"/>
              </a:rPr>
              <a:t>step-therapy</a:t>
            </a:r>
            <a:r>
              <a:rPr lang="en-US" sz="2200" dirty="0">
                <a:latin typeface="Segoe UI" panose="020B0502040204020203" pitchFamily="34" charset="0"/>
                <a:cs typeface="Segoe UI" panose="020B0502040204020203" pitchFamily="34" charset="0"/>
              </a:rPr>
              <a:t> before you can take a certain drug?</a:t>
            </a:r>
          </a:p>
          <a:p>
            <a:r>
              <a:rPr lang="en-US" sz="2200" dirty="0">
                <a:latin typeface="Segoe UI" panose="020B0502040204020203" pitchFamily="34" charset="0"/>
                <a:cs typeface="Segoe UI" panose="020B0502040204020203" pitchFamily="34" charset="0"/>
              </a:rPr>
              <a:t>Want to learn how you can save money by switching to a generic?</a:t>
            </a:r>
          </a:p>
          <a:p>
            <a:pPr marL="0" indent="0">
              <a:buNone/>
            </a:pPr>
            <a:endParaRPr lang="en-US" sz="500" dirty="0"/>
          </a:p>
          <a:p>
            <a:pPr marL="0" indent="0" algn="ctr">
              <a:buNone/>
            </a:pPr>
            <a:r>
              <a:rPr lang="en-US" sz="2800" b="1" spc="300" dirty="0">
                <a:solidFill>
                  <a:srgbClr val="002D7B"/>
                </a:solidFill>
              </a:rPr>
              <a:t>These are all great reasons to call </a:t>
            </a: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8" name="TextBox 7"/>
          <p:cNvSpPr txBox="1"/>
          <p:nvPr/>
        </p:nvSpPr>
        <p:spPr>
          <a:xfrm>
            <a:off x="1037407" y="6198257"/>
            <a:ext cx="9982200" cy="523220"/>
          </a:xfrm>
          <a:prstGeom prst="rect">
            <a:avLst/>
          </a:prstGeom>
          <a:solidFill>
            <a:srgbClr val="2D487B"/>
          </a:solid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1" i="1" u="none" strike="noStrike" kern="1200" cap="none" spc="0" normalizeH="0" baseline="0" noProof="0" dirty="0">
                <a:ln>
                  <a:noFill/>
                </a:ln>
                <a:solidFill>
                  <a:prstClr val="white"/>
                </a:solidFill>
                <a:effectLst/>
                <a:uLnTx/>
                <a:uFillTx/>
                <a:latin typeface="Cambria" panose="02040503050406030204" pitchFamily="18" charset="0"/>
                <a:ea typeface="+mn-ea"/>
                <a:cs typeface="+mn-cs"/>
              </a:rPr>
              <a:t>ICUBAcares Rally Incentive:</a:t>
            </a:r>
            <a:r>
              <a:rPr kumimoji="0" lang="en-US" sz="1400" b="0" i="1" u="none" strike="noStrike" kern="1200" cap="none" spc="0" normalizeH="0" baseline="0" noProof="0" dirty="0">
                <a:ln>
                  <a:noFill/>
                </a:ln>
                <a:solidFill>
                  <a:prstClr val="white"/>
                </a:solidFill>
                <a:effectLst/>
                <a:uLnTx/>
                <a:uFillTx/>
                <a:latin typeface="Cambria" panose="02040503050406030204" pitchFamily="18" charset="0"/>
                <a:ea typeface="+mn-ea"/>
                <a:cs typeface="+mn-cs"/>
              </a:rPr>
              <a:t>  </a:t>
            </a:r>
            <a:r>
              <a:rPr kumimoji="0" lang="en-US" sz="1400" b="0" i="0" u="none" strike="noStrike" kern="1200" cap="none" spc="0" normalizeH="0" baseline="0" noProof="0" dirty="0">
                <a:ln>
                  <a:noFill/>
                </a:ln>
                <a:solidFill>
                  <a:prstClr val="white"/>
                </a:solidFill>
                <a:effectLst/>
                <a:uLnTx/>
                <a:uFillTx/>
                <a:latin typeface="Cambria" panose="02040503050406030204" pitchFamily="18" charset="0"/>
                <a:ea typeface="+mn-ea"/>
                <a:cs typeface="+mn-cs"/>
              </a:rPr>
              <a:t>If you are a candidate for a qualified medication change, the ICUBAcares team will assist with your transition to a medication less costly to the plan and reward once complete.  Call for a prescription check-up to find out more!</a:t>
            </a:r>
          </a:p>
        </p:txBody>
      </p:sp>
    </p:spTree>
    <p:extLst>
      <p:ext uri="{BB962C8B-B14F-4D97-AF65-F5344CB8AC3E}">
        <p14:creationId xmlns:p14="http://schemas.microsoft.com/office/powerpoint/2010/main" val="2672858372"/>
      </p:ext>
    </p:extLst>
  </p:cSld>
  <p:clrMapOvr>
    <a:masterClrMapping/>
  </p:clrMapOvr>
  <mc:AlternateContent xmlns:mc="http://schemas.openxmlformats.org/markup-compatibility/2006" xmlns:p14="http://schemas.microsoft.com/office/powerpoint/2010/main">
    <mc:Choice Requires="p14">
      <p:transition spd="slow" p14:dur="2000" advTm="58865"/>
    </mc:Choice>
    <mc:Fallback xmlns="">
      <p:transition spd="slow" advTm="58865"/>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0518" y="-276885"/>
            <a:ext cx="7772376" cy="1325563"/>
          </a:xfrm>
        </p:spPr>
        <p:txBody>
          <a:bodyPr/>
          <a:lstStyle/>
          <a:p>
            <a:r>
              <a:rPr lang="en-US" dirty="0">
                <a:latin typeface="Segoe UI" panose="020B0502040204020203" pitchFamily="34" charset="0"/>
                <a:cs typeface="Segoe UI" panose="020B0502040204020203" pitchFamily="34" charset="0"/>
              </a:rPr>
              <a:t>Take a doctor with you: </a:t>
            </a:r>
            <a:r>
              <a:rPr lang="en-US" sz="4000" b="1" dirty="0">
                <a:latin typeface="Segoe UI" panose="020B0502040204020203" pitchFamily="34" charset="0"/>
                <a:cs typeface="Segoe UI" panose="020B0502040204020203" pitchFamily="34" charset="0"/>
              </a:rPr>
              <a:t>1-800-</a:t>
            </a:r>
            <a:endParaRPr lang="en-US" dirty="0">
              <a:latin typeface="Segoe UI" panose="020B0502040204020203" pitchFamily="34" charset="0"/>
              <a:cs typeface="Segoe UI" panose="020B0502040204020203" pitchFamily="34" charset="0"/>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FAB73BC-B049-4115-A692-8D63A059BFB8}"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tint val="75000"/>
                </a:prstClr>
              </a:solidFill>
              <a:effectLst/>
              <a:uLnTx/>
              <a:uFillTx/>
              <a:latin typeface="Calibri" panose="020F0502020204030204"/>
              <a:ea typeface="+mn-ea"/>
              <a:cs typeface="+mn-cs"/>
            </a:endParaRPr>
          </a:p>
        </p:txBody>
      </p:sp>
      <p:sp>
        <p:nvSpPr>
          <p:cNvPr id="32" name="Text Placeholder 2"/>
          <p:cNvSpPr txBox="1">
            <a:spLocks/>
          </p:cNvSpPr>
          <p:nvPr/>
        </p:nvSpPr>
        <p:spPr>
          <a:xfrm>
            <a:off x="592401" y="4341988"/>
            <a:ext cx="2370730" cy="1713146"/>
          </a:xfrm>
          <a:prstGeom prst="rect">
            <a:avLst/>
          </a:prstGeom>
        </p:spPr>
        <p:txBody>
          <a:bodyPr vert="horz" lIns="91440" tIns="45720" rIns="91440" bIns="45720" rtlCol="0">
            <a:noAutofit/>
          </a:bodyPr>
          <a:lstStyle>
            <a:lvl1pPr marL="0" indent="0" algn="l" defTabSz="457200" rtl="0" eaLnBrk="1" latinLnBrk="0" hangingPunct="1">
              <a:spcBef>
                <a:spcPts val="0"/>
              </a:spcBef>
              <a:buClr>
                <a:schemeClr val="tx2"/>
              </a:buClr>
              <a:buSzPct val="120000"/>
              <a:buFont typeface="Arial"/>
              <a:buNone/>
              <a:defRPr sz="1400" kern="1200">
                <a:solidFill>
                  <a:schemeClr val="tx1"/>
                </a:solidFill>
                <a:latin typeface="+mn-lt"/>
                <a:ea typeface="+mn-ea"/>
                <a:cs typeface="+mn-cs"/>
              </a:defRPr>
            </a:lvl1pPr>
            <a:lvl2pPr marL="548640" indent="-182880" algn="l" defTabSz="457200" rtl="0" eaLnBrk="1" latinLnBrk="0" hangingPunct="1">
              <a:spcBef>
                <a:spcPts val="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ts val="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Sinus problems</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Pink eye</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Bronchitis</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Allergies</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Flu</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Cough</a:t>
            </a:r>
          </a:p>
        </p:txBody>
      </p:sp>
      <p:sp>
        <p:nvSpPr>
          <p:cNvPr id="33" name="Text Placeholder 4"/>
          <p:cNvSpPr txBox="1">
            <a:spLocks/>
          </p:cNvSpPr>
          <p:nvPr/>
        </p:nvSpPr>
        <p:spPr>
          <a:xfrm>
            <a:off x="2123055" y="3729582"/>
            <a:ext cx="2483816" cy="301791"/>
          </a:xfrm>
          <a:prstGeom prst="rect">
            <a:avLst/>
          </a:prstGeom>
        </p:spPr>
        <p:txBody>
          <a:bodyPr vert="horz" lIns="91440" tIns="45720" rIns="91440" bIns="45720" rtlCol="0">
            <a:noAutofit/>
          </a:bodyPr>
          <a:lstStyle>
            <a:lvl1pPr marL="0" indent="0" algn="l" defTabSz="457200" rtl="0" eaLnBrk="1" latinLnBrk="0" hangingPunct="1">
              <a:spcBef>
                <a:spcPts val="0"/>
              </a:spcBef>
              <a:buClr>
                <a:schemeClr val="tx2"/>
              </a:buClr>
              <a:buSzPct val="120000"/>
              <a:buFont typeface="Arial"/>
              <a:buNone/>
              <a:defRPr sz="1400" kern="1200">
                <a:solidFill>
                  <a:schemeClr val="tx1"/>
                </a:solidFill>
                <a:latin typeface="+mn-lt"/>
                <a:ea typeface="+mn-ea"/>
                <a:cs typeface="+mn-cs"/>
              </a:defRPr>
            </a:lvl1pPr>
            <a:lvl2pPr marL="548640" indent="-182880" algn="l" defTabSz="457200" rtl="0" eaLnBrk="1" latinLnBrk="0" hangingPunct="1">
              <a:spcBef>
                <a:spcPts val="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ts val="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
                <a:srgbClr val="5C068C"/>
              </a:buClr>
              <a:buSzPct val="120000"/>
              <a:buFont typeface="Arial"/>
              <a:buNone/>
              <a:tabLst/>
              <a:defRPr/>
            </a:pPr>
            <a:r>
              <a:rPr kumimoji="0" lang="en-US" sz="1400" b="1" i="0" u="none" strike="noStrike" kern="1200" cap="none" spc="0" normalizeH="0" baseline="0" noProof="0" dirty="0">
                <a:ln>
                  <a:noFill/>
                </a:ln>
                <a:solidFill>
                  <a:srgbClr val="5C068C"/>
                </a:solidFill>
                <a:effectLst/>
                <a:uLnTx/>
                <a:uFillTx/>
                <a:latin typeface="Cambria" panose="02040503050406030204" pitchFamily="18" charset="0"/>
                <a:ea typeface="+mn-ea"/>
                <a:cs typeface="+mn-cs"/>
              </a:rPr>
              <a:t>TOP DIAGNOSES</a:t>
            </a:r>
          </a:p>
        </p:txBody>
      </p:sp>
      <p:sp>
        <p:nvSpPr>
          <p:cNvPr id="34" name="Text Placeholder 4"/>
          <p:cNvSpPr txBox="1">
            <a:spLocks/>
          </p:cNvSpPr>
          <p:nvPr/>
        </p:nvSpPr>
        <p:spPr>
          <a:xfrm>
            <a:off x="6096000" y="3753925"/>
            <a:ext cx="2772541" cy="301791"/>
          </a:xfrm>
          <a:prstGeom prst="rect">
            <a:avLst/>
          </a:prstGeom>
        </p:spPr>
        <p:txBody>
          <a:bodyPr vert="horz" lIns="91440" tIns="45720" rIns="91440" bIns="45720" rtlCol="0">
            <a:noAutofit/>
          </a:bodyPr>
          <a:lstStyle>
            <a:lvl1pPr marL="0" indent="0" algn="l" defTabSz="457200" rtl="0" eaLnBrk="1" latinLnBrk="0" hangingPunct="1">
              <a:spcBef>
                <a:spcPts val="0"/>
              </a:spcBef>
              <a:buClr>
                <a:schemeClr val="tx2"/>
              </a:buClr>
              <a:buSzPct val="120000"/>
              <a:buFont typeface="Arial"/>
              <a:buNone/>
              <a:defRPr sz="1400" kern="1200">
                <a:solidFill>
                  <a:schemeClr val="tx1"/>
                </a:solidFill>
                <a:latin typeface="+mn-lt"/>
                <a:ea typeface="+mn-ea"/>
                <a:cs typeface="+mn-cs"/>
              </a:defRPr>
            </a:lvl1pPr>
            <a:lvl2pPr marL="548640" indent="-182880" algn="l" defTabSz="457200" rtl="0" eaLnBrk="1" latinLnBrk="0" hangingPunct="1">
              <a:spcBef>
                <a:spcPts val="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ts val="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
                <a:srgbClr val="5C068C"/>
              </a:buClr>
              <a:buSzPct val="120000"/>
              <a:buFont typeface="Arial"/>
              <a:buNone/>
              <a:tabLst/>
              <a:defRPr/>
            </a:pPr>
            <a:r>
              <a:rPr kumimoji="0" lang="en-US" sz="1400" b="1" i="0" u="none" strike="noStrike" kern="1200" cap="none" spc="0" normalizeH="0" baseline="0" noProof="0" dirty="0">
                <a:ln>
                  <a:noFill/>
                </a:ln>
                <a:solidFill>
                  <a:srgbClr val="00B5E2"/>
                </a:solidFill>
                <a:effectLst/>
                <a:uLnTx/>
                <a:uFillTx/>
                <a:latin typeface="Cambria" panose="02040503050406030204" pitchFamily="18" charset="0"/>
                <a:ea typeface="+mn-ea"/>
                <a:cs typeface="+mn-cs"/>
              </a:rPr>
              <a:t>PRESCRIPTIONS AS NEEDED</a:t>
            </a:r>
          </a:p>
        </p:txBody>
      </p:sp>
      <p:sp>
        <p:nvSpPr>
          <p:cNvPr id="35" name="Text Placeholder 2"/>
          <p:cNvSpPr txBox="1">
            <a:spLocks/>
          </p:cNvSpPr>
          <p:nvPr/>
        </p:nvSpPr>
        <p:spPr>
          <a:xfrm>
            <a:off x="4963442" y="4384680"/>
            <a:ext cx="4332958" cy="1757327"/>
          </a:xfrm>
          <a:prstGeom prst="rect">
            <a:avLst/>
          </a:prstGeom>
        </p:spPr>
        <p:txBody>
          <a:bodyPr vert="horz" lIns="91440" tIns="45720" rIns="91440" bIns="45720" rtlCol="0">
            <a:noAutofit/>
          </a:bodyPr>
          <a:lstStyle>
            <a:lvl1pPr marL="0" indent="0" algn="l" defTabSz="457200" rtl="0" eaLnBrk="1" latinLnBrk="0" hangingPunct="1">
              <a:spcBef>
                <a:spcPts val="0"/>
              </a:spcBef>
              <a:buClr>
                <a:schemeClr val="tx2"/>
              </a:buClr>
              <a:buSzPct val="120000"/>
              <a:buFont typeface="Arial"/>
              <a:buNone/>
              <a:defRPr sz="1400" kern="1200">
                <a:solidFill>
                  <a:schemeClr val="tx1"/>
                </a:solidFill>
                <a:latin typeface="+mn-lt"/>
                <a:ea typeface="+mn-ea"/>
                <a:cs typeface="+mn-cs"/>
              </a:defRPr>
            </a:lvl1pPr>
            <a:lvl2pPr marL="548640" indent="-182880" algn="l" defTabSz="457200" rtl="0" eaLnBrk="1" latinLnBrk="0" hangingPunct="1">
              <a:spcBef>
                <a:spcPts val="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ts val="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marR="0" lvl="0" indent="-285750" algn="l" defTabSz="457200" rtl="0" eaLnBrk="1" fontAlgn="auto" latinLnBrk="0" hangingPunct="1">
              <a:lnSpc>
                <a:spcPct val="100000"/>
              </a:lnSpc>
              <a:spcBef>
                <a:spcPts val="0"/>
              </a:spcBef>
              <a:spcAft>
                <a:spcPts val="0"/>
              </a:spcAft>
              <a:buClr>
                <a:srgbClr val="00B5E2"/>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No controlled substances, psychiatric or lifestyle drugs</a:t>
            </a:r>
          </a:p>
          <a:p>
            <a:pPr marL="285750" marR="0" lvl="0" indent="-285750" algn="l" defTabSz="457200" rtl="0" eaLnBrk="1" fontAlgn="auto" latinLnBrk="0" hangingPunct="1">
              <a:lnSpc>
                <a:spcPct val="100000"/>
              </a:lnSpc>
              <a:spcBef>
                <a:spcPts val="0"/>
              </a:spcBef>
              <a:spcAft>
                <a:spcPts val="0"/>
              </a:spcAft>
              <a:buClr>
                <a:srgbClr val="00B5E2"/>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Member convenience through e-prescribing</a:t>
            </a:r>
          </a:p>
          <a:p>
            <a:pPr marL="285750" marR="0" lvl="0" indent="-285750" algn="l" defTabSz="457200" rtl="0" eaLnBrk="1" fontAlgn="auto" latinLnBrk="0" hangingPunct="1">
              <a:lnSpc>
                <a:spcPct val="100000"/>
              </a:lnSpc>
              <a:spcBef>
                <a:spcPts val="0"/>
              </a:spcBef>
              <a:spcAft>
                <a:spcPts val="0"/>
              </a:spcAft>
              <a:buClr>
                <a:srgbClr val="00B5E2"/>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Appropriate prescribing following CDC guidelines</a:t>
            </a:r>
          </a:p>
          <a:p>
            <a:pPr marL="0" marR="0" lvl="0" indent="0" algn="l" defTabSz="457200" rtl="0" eaLnBrk="1" fontAlgn="auto" latinLnBrk="0" hangingPunct="1">
              <a:lnSpc>
                <a:spcPct val="100000"/>
              </a:lnSpc>
              <a:spcBef>
                <a:spcPts val="0"/>
              </a:spcBef>
              <a:spcAft>
                <a:spcPts val="0"/>
              </a:spcAft>
              <a:buClr>
                <a:srgbClr val="00B5E2"/>
              </a:buClr>
              <a:buSzPct val="120000"/>
              <a:buFont typeface="Arial"/>
              <a:buNone/>
              <a:tabLst/>
              <a:defRPr/>
            </a:pPr>
            <a:endPar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endParaRPr>
          </a:p>
        </p:txBody>
      </p:sp>
      <p:sp>
        <p:nvSpPr>
          <p:cNvPr id="8" name="Rectangle 7"/>
          <p:cNvSpPr/>
          <p:nvPr/>
        </p:nvSpPr>
        <p:spPr>
          <a:xfrm>
            <a:off x="9494520" y="1300831"/>
            <a:ext cx="2576329" cy="3166357"/>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9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This benefit is meant to </a:t>
            </a:r>
            <a:r>
              <a:rPr kumimoji="0" lang="en-US" sz="1900" b="0" i="1"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supplement</a:t>
            </a:r>
            <a:r>
              <a:rPr kumimoji="0" lang="en-US" sz="1900" b="0" i="0" u="none" strike="noStrike" kern="1200" cap="none" spc="0" normalizeH="0" baseline="0" noProof="0" dirty="0">
                <a:ln>
                  <a:noFill/>
                </a:ln>
                <a:solidFill>
                  <a:prstClr val="white"/>
                </a:solidFill>
                <a:effectLst/>
                <a:uLnTx/>
                <a:uFillTx/>
                <a:latin typeface="Cambria" panose="02040503050406030204" pitchFamily="18" charset="0"/>
                <a:ea typeface="Cambria" panose="02040503050406030204" pitchFamily="18" charset="0"/>
                <a:cs typeface="+mn-cs"/>
              </a:rPr>
              <a:t> an ongoing relationship with a PCP and be used as an alternative to Urgent Care.  Please make sure you share your Teladoc records with your PCP!</a:t>
            </a:r>
          </a:p>
        </p:txBody>
      </p:sp>
      <p:sp>
        <p:nvSpPr>
          <p:cNvPr id="36" name="Text Placeholder 2"/>
          <p:cNvSpPr txBox="1">
            <a:spLocks/>
          </p:cNvSpPr>
          <p:nvPr/>
        </p:nvSpPr>
        <p:spPr>
          <a:xfrm>
            <a:off x="2446168" y="4364078"/>
            <a:ext cx="2059891" cy="1713146"/>
          </a:xfrm>
          <a:prstGeom prst="rect">
            <a:avLst/>
          </a:prstGeom>
        </p:spPr>
        <p:txBody>
          <a:bodyPr vert="horz" lIns="91440" tIns="45720" rIns="91440" bIns="45720" rtlCol="0">
            <a:noAutofit/>
          </a:bodyPr>
          <a:lstStyle>
            <a:lvl1pPr marL="0" indent="0" algn="l" defTabSz="457200" rtl="0" eaLnBrk="1" latinLnBrk="0" hangingPunct="1">
              <a:spcBef>
                <a:spcPts val="0"/>
              </a:spcBef>
              <a:buClr>
                <a:schemeClr val="tx2"/>
              </a:buClr>
              <a:buSzPct val="120000"/>
              <a:buFont typeface="Arial"/>
              <a:buNone/>
              <a:defRPr sz="1400" kern="1200">
                <a:solidFill>
                  <a:schemeClr val="tx1"/>
                </a:solidFill>
                <a:latin typeface="+mn-lt"/>
                <a:ea typeface="+mn-ea"/>
                <a:cs typeface="+mn-cs"/>
              </a:defRPr>
            </a:lvl1pPr>
            <a:lvl2pPr marL="548640" indent="-182880" algn="l" defTabSz="457200" rtl="0" eaLnBrk="1" latinLnBrk="0" hangingPunct="1">
              <a:spcBef>
                <a:spcPts val="0"/>
              </a:spcBef>
              <a:buFont typeface="Arial"/>
              <a:buChar char="•"/>
              <a:defRPr sz="1400" kern="1200">
                <a:solidFill>
                  <a:schemeClr val="tx1"/>
                </a:solidFill>
                <a:latin typeface="+mn-lt"/>
                <a:ea typeface="+mn-ea"/>
                <a:cs typeface="+mn-cs"/>
              </a:defRPr>
            </a:lvl2pPr>
            <a:lvl3pPr marL="1143000" indent="-228600" algn="l" defTabSz="457200" rtl="0" eaLnBrk="1" latinLnBrk="0" hangingPunct="1">
              <a:spcBef>
                <a:spcPts val="0"/>
              </a:spcBef>
              <a:buFont typeface="Arial"/>
              <a:buChar char="•"/>
              <a:defRPr sz="1400" kern="1200">
                <a:solidFill>
                  <a:schemeClr val="tx1"/>
                </a:solidFill>
                <a:latin typeface="+mn-lt"/>
                <a:ea typeface="+mn-ea"/>
                <a:cs typeface="+mn-cs"/>
              </a:defRPr>
            </a:lvl3pPr>
            <a:lvl4pPr marL="1600200" indent="-228600" algn="l" defTabSz="457200" rtl="0" eaLnBrk="1" latinLnBrk="0" hangingPunct="1">
              <a:spcBef>
                <a:spcPts val="0"/>
              </a:spcBef>
              <a:buFont typeface="Arial"/>
              <a:buChar char="–"/>
              <a:defRPr sz="1400" kern="1200">
                <a:solidFill>
                  <a:schemeClr val="tx1"/>
                </a:solidFill>
                <a:latin typeface="+mn-lt"/>
                <a:ea typeface="+mn-ea"/>
                <a:cs typeface="+mn-cs"/>
              </a:defRPr>
            </a:lvl4pPr>
            <a:lvl5pPr marL="2057400" indent="-228600" algn="l" defTabSz="457200" rtl="0" eaLnBrk="1" latinLnBrk="0" hangingPunct="1">
              <a:spcBef>
                <a:spcPts val="0"/>
              </a:spcBef>
              <a:buFont typeface="Arial"/>
              <a:buChar char="»"/>
              <a:defRPr sz="14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Ear infection</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Urinary tract infection</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Upper respiratory infection</a:t>
            </a:r>
          </a:p>
          <a:p>
            <a:pPr marL="285750" marR="0" lvl="0" indent="-285750" algn="l" defTabSz="457200" rtl="0" eaLnBrk="1" fontAlgn="auto" latinLnBrk="0" hangingPunct="1">
              <a:lnSpc>
                <a:spcPct val="100000"/>
              </a:lnSpc>
              <a:spcBef>
                <a:spcPts val="0"/>
              </a:spcBef>
              <a:spcAft>
                <a:spcPts val="0"/>
              </a:spcAft>
              <a:buClr>
                <a:srgbClr val="5C068C"/>
              </a:buClr>
              <a:buSzPct val="120000"/>
              <a:buFont typeface="Arial"/>
              <a:buChar char="•"/>
              <a:tabLst/>
              <a:defRPr/>
            </a:pPr>
            <a:r>
              <a:rPr kumimoji="0" lang="en-US" sz="16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Nasal congestion</a:t>
            </a:r>
          </a:p>
        </p:txBody>
      </p:sp>
      <p:grpSp>
        <p:nvGrpSpPr>
          <p:cNvPr id="37" name="Group 36"/>
          <p:cNvGrpSpPr/>
          <p:nvPr/>
        </p:nvGrpSpPr>
        <p:grpSpPr>
          <a:xfrm>
            <a:off x="5091587" y="3657456"/>
            <a:ext cx="645728" cy="552781"/>
            <a:chOff x="1761068" y="1981512"/>
            <a:chExt cx="419101" cy="358775"/>
          </a:xfrm>
        </p:grpSpPr>
        <p:sp>
          <p:nvSpPr>
            <p:cNvPr id="38" name="Freeform 7"/>
            <p:cNvSpPr>
              <a:spLocks/>
            </p:cNvSpPr>
            <p:nvPr/>
          </p:nvSpPr>
          <p:spPr bwMode="auto">
            <a:xfrm>
              <a:off x="1996018" y="2183124"/>
              <a:ext cx="73025" cy="157163"/>
            </a:xfrm>
            <a:custGeom>
              <a:avLst/>
              <a:gdLst>
                <a:gd name="T0" fmla="*/ 38 w 76"/>
                <a:gd name="T1" fmla="*/ 164 h 164"/>
                <a:gd name="T2" fmla="*/ 38 w 76"/>
                <a:gd name="T3" fmla="*/ 164 h 164"/>
                <a:gd name="T4" fmla="*/ 0 w 76"/>
                <a:gd name="T5" fmla="*/ 126 h 164"/>
                <a:gd name="T6" fmla="*/ 0 w 76"/>
                <a:gd name="T7" fmla="*/ 38 h 164"/>
                <a:gd name="T8" fmla="*/ 38 w 76"/>
                <a:gd name="T9" fmla="*/ 0 h 164"/>
                <a:gd name="T10" fmla="*/ 76 w 76"/>
                <a:gd name="T11" fmla="*/ 38 h 164"/>
                <a:gd name="T12" fmla="*/ 76 w 76"/>
                <a:gd name="T13" fmla="*/ 126 h 164"/>
                <a:gd name="T14" fmla="*/ 38 w 76"/>
                <a:gd name="T15" fmla="*/ 164 h 16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76" h="164">
                  <a:moveTo>
                    <a:pt x="38" y="164"/>
                  </a:moveTo>
                  <a:cubicBezTo>
                    <a:pt x="38" y="164"/>
                    <a:pt x="38" y="164"/>
                    <a:pt x="38" y="164"/>
                  </a:cubicBezTo>
                  <a:cubicBezTo>
                    <a:pt x="17" y="164"/>
                    <a:pt x="0" y="147"/>
                    <a:pt x="0" y="126"/>
                  </a:cubicBezTo>
                  <a:cubicBezTo>
                    <a:pt x="0" y="38"/>
                    <a:pt x="0" y="38"/>
                    <a:pt x="0" y="38"/>
                  </a:cubicBezTo>
                  <a:cubicBezTo>
                    <a:pt x="0" y="17"/>
                    <a:pt x="17" y="0"/>
                    <a:pt x="38" y="0"/>
                  </a:cubicBezTo>
                  <a:cubicBezTo>
                    <a:pt x="59" y="0"/>
                    <a:pt x="76" y="17"/>
                    <a:pt x="76" y="38"/>
                  </a:cubicBezTo>
                  <a:cubicBezTo>
                    <a:pt x="76" y="126"/>
                    <a:pt x="76" y="126"/>
                    <a:pt x="76" y="126"/>
                  </a:cubicBezTo>
                  <a:cubicBezTo>
                    <a:pt x="76" y="147"/>
                    <a:pt x="59" y="164"/>
                    <a:pt x="38" y="164"/>
                  </a:cubicBezTo>
                  <a:close/>
                </a:path>
              </a:pathLst>
            </a:custGeom>
            <a:noFill/>
            <a:ln w="19050" cap="flat" cmpd="sng">
              <a:solidFill>
                <a:srgbClr val="00B5E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39" name="Line 8"/>
            <p:cNvSpPr>
              <a:spLocks noChangeShapeType="1"/>
            </p:cNvSpPr>
            <p:nvPr/>
          </p:nvSpPr>
          <p:spPr bwMode="auto">
            <a:xfrm>
              <a:off x="1996018" y="2262499"/>
              <a:ext cx="73025" cy="0"/>
            </a:xfrm>
            <a:prstGeom prst="line">
              <a:avLst/>
            </a:prstGeom>
            <a:noFill/>
            <a:ln w="19050" cap="flat" cmpd="sng">
              <a:solidFill>
                <a:srgbClr val="00B5E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0" name="Freeform 9"/>
            <p:cNvSpPr>
              <a:spLocks/>
            </p:cNvSpPr>
            <p:nvPr/>
          </p:nvSpPr>
          <p:spPr bwMode="auto">
            <a:xfrm>
              <a:off x="2076981" y="2167249"/>
              <a:ext cx="103188" cy="163513"/>
            </a:xfrm>
            <a:custGeom>
              <a:avLst/>
              <a:gdLst>
                <a:gd name="T0" fmla="*/ 33 w 107"/>
                <a:gd name="T1" fmla="*/ 163 h 169"/>
                <a:gd name="T2" fmla="*/ 33 w 107"/>
                <a:gd name="T3" fmla="*/ 163 h 169"/>
                <a:gd name="T4" fmla="*/ 6 w 107"/>
                <a:gd name="T5" fmla="*/ 117 h 169"/>
                <a:gd name="T6" fmla="*/ 28 w 107"/>
                <a:gd name="T7" fmla="*/ 32 h 169"/>
                <a:gd name="T8" fmla="*/ 74 w 107"/>
                <a:gd name="T9" fmla="*/ 5 h 169"/>
                <a:gd name="T10" fmla="*/ 102 w 107"/>
                <a:gd name="T11" fmla="*/ 52 h 169"/>
                <a:gd name="T12" fmla="*/ 80 w 107"/>
                <a:gd name="T13" fmla="*/ 136 h 169"/>
                <a:gd name="T14" fmla="*/ 33 w 107"/>
                <a:gd name="T15" fmla="*/ 163 h 16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07" h="169">
                  <a:moveTo>
                    <a:pt x="33" y="163"/>
                  </a:moveTo>
                  <a:cubicBezTo>
                    <a:pt x="33" y="163"/>
                    <a:pt x="33" y="163"/>
                    <a:pt x="33" y="163"/>
                  </a:cubicBezTo>
                  <a:cubicBezTo>
                    <a:pt x="13" y="158"/>
                    <a:pt x="0" y="137"/>
                    <a:pt x="6" y="117"/>
                  </a:cubicBezTo>
                  <a:cubicBezTo>
                    <a:pt x="28" y="32"/>
                    <a:pt x="28" y="32"/>
                    <a:pt x="28" y="32"/>
                  </a:cubicBezTo>
                  <a:cubicBezTo>
                    <a:pt x="33" y="12"/>
                    <a:pt x="54" y="0"/>
                    <a:pt x="74" y="5"/>
                  </a:cubicBezTo>
                  <a:cubicBezTo>
                    <a:pt x="95" y="10"/>
                    <a:pt x="107" y="31"/>
                    <a:pt x="102" y="52"/>
                  </a:cubicBezTo>
                  <a:cubicBezTo>
                    <a:pt x="80" y="136"/>
                    <a:pt x="80" y="136"/>
                    <a:pt x="80" y="136"/>
                  </a:cubicBezTo>
                  <a:cubicBezTo>
                    <a:pt x="74" y="156"/>
                    <a:pt x="53" y="169"/>
                    <a:pt x="33" y="163"/>
                  </a:cubicBezTo>
                  <a:close/>
                </a:path>
              </a:pathLst>
            </a:custGeom>
            <a:noFill/>
            <a:ln w="19050" cap="flat" cmpd="sng">
              <a:solidFill>
                <a:srgbClr val="00B5E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1" name="Line 10"/>
            <p:cNvSpPr>
              <a:spLocks noChangeShapeType="1"/>
            </p:cNvSpPr>
            <p:nvPr/>
          </p:nvSpPr>
          <p:spPr bwMode="auto">
            <a:xfrm>
              <a:off x="2092856" y="2240274"/>
              <a:ext cx="71438" cy="17463"/>
            </a:xfrm>
            <a:prstGeom prst="line">
              <a:avLst/>
            </a:prstGeom>
            <a:noFill/>
            <a:ln w="19050" cap="flat" cmpd="sng">
              <a:solidFill>
                <a:srgbClr val="00B5E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2" name="Freeform 11"/>
            <p:cNvSpPr>
              <a:spLocks/>
            </p:cNvSpPr>
            <p:nvPr/>
          </p:nvSpPr>
          <p:spPr bwMode="auto">
            <a:xfrm>
              <a:off x="1769006" y="1981512"/>
              <a:ext cx="174625" cy="69850"/>
            </a:xfrm>
            <a:custGeom>
              <a:avLst/>
              <a:gdLst>
                <a:gd name="T0" fmla="*/ 174 w 182"/>
                <a:gd name="T1" fmla="*/ 74 h 74"/>
                <a:gd name="T2" fmla="*/ 7 w 182"/>
                <a:gd name="T3" fmla="*/ 74 h 74"/>
                <a:gd name="T4" fmla="*/ 0 w 182"/>
                <a:gd name="T5" fmla="*/ 66 h 74"/>
                <a:gd name="T6" fmla="*/ 0 w 182"/>
                <a:gd name="T7" fmla="*/ 8 h 74"/>
                <a:gd name="T8" fmla="*/ 7 w 182"/>
                <a:gd name="T9" fmla="*/ 0 h 74"/>
                <a:gd name="T10" fmla="*/ 174 w 182"/>
                <a:gd name="T11" fmla="*/ 0 h 74"/>
                <a:gd name="T12" fmla="*/ 182 w 182"/>
                <a:gd name="T13" fmla="*/ 8 h 74"/>
                <a:gd name="T14" fmla="*/ 182 w 182"/>
                <a:gd name="T15" fmla="*/ 66 h 74"/>
                <a:gd name="T16" fmla="*/ 174 w 182"/>
                <a:gd name="T17" fmla="*/ 74 h 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82" h="74">
                  <a:moveTo>
                    <a:pt x="174" y="74"/>
                  </a:moveTo>
                  <a:cubicBezTo>
                    <a:pt x="7" y="74"/>
                    <a:pt x="7" y="74"/>
                    <a:pt x="7" y="74"/>
                  </a:cubicBezTo>
                  <a:cubicBezTo>
                    <a:pt x="3" y="74"/>
                    <a:pt x="0" y="70"/>
                    <a:pt x="0" y="66"/>
                  </a:cubicBezTo>
                  <a:cubicBezTo>
                    <a:pt x="0" y="8"/>
                    <a:pt x="0" y="8"/>
                    <a:pt x="0" y="8"/>
                  </a:cubicBezTo>
                  <a:cubicBezTo>
                    <a:pt x="0" y="4"/>
                    <a:pt x="3" y="0"/>
                    <a:pt x="7" y="0"/>
                  </a:cubicBezTo>
                  <a:cubicBezTo>
                    <a:pt x="174" y="0"/>
                    <a:pt x="174" y="0"/>
                    <a:pt x="174" y="0"/>
                  </a:cubicBezTo>
                  <a:cubicBezTo>
                    <a:pt x="178" y="0"/>
                    <a:pt x="182" y="4"/>
                    <a:pt x="182" y="8"/>
                  </a:cubicBezTo>
                  <a:cubicBezTo>
                    <a:pt x="182" y="66"/>
                    <a:pt x="182" y="66"/>
                    <a:pt x="182" y="66"/>
                  </a:cubicBezTo>
                  <a:cubicBezTo>
                    <a:pt x="182" y="70"/>
                    <a:pt x="178" y="74"/>
                    <a:pt x="174" y="74"/>
                  </a:cubicBezTo>
                  <a:close/>
                </a:path>
              </a:pathLst>
            </a:custGeom>
            <a:noFill/>
            <a:ln w="19050" cap="flat" cmpd="sng">
              <a:solidFill>
                <a:srgbClr val="00B5E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3" name="Freeform 12"/>
            <p:cNvSpPr>
              <a:spLocks/>
            </p:cNvSpPr>
            <p:nvPr/>
          </p:nvSpPr>
          <p:spPr bwMode="auto">
            <a:xfrm>
              <a:off x="1761068" y="2051362"/>
              <a:ext cx="192088" cy="265113"/>
            </a:xfrm>
            <a:custGeom>
              <a:avLst/>
              <a:gdLst>
                <a:gd name="T0" fmla="*/ 176 w 200"/>
                <a:gd name="T1" fmla="*/ 0 h 274"/>
                <a:gd name="T2" fmla="*/ 24 w 200"/>
                <a:gd name="T3" fmla="*/ 0 h 274"/>
                <a:gd name="T4" fmla="*/ 0 w 200"/>
                <a:gd name="T5" fmla="*/ 50 h 274"/>
                <a:gd name="T6" fmla="*/ 0 w 200"/>
                <a:gd name="T7" fmla="*/ 209 h 274"/>
                <a:gd name="T8" fmla="*/ 65 w 200"/>
                <a:gd name="T9" fmla="*/ 274 h 274"/>
                <a:gd name="T10" fmla="*/ 134 w 200"/>
                <a:gd name="T11" fmla="*/ 274 h 274"/>
                <a:gd name="T12" fmla="*/ 200 w 200"/>
                <a:gd name="T13" fmla="*/ 209 h 274"/>
                <a:gd name="T14" fmla="*/ 200 w 200"/>
                <a:gd name="T15" fmla="*/ 50 h 274"/>
                <a:gd name="T16" fmla="*/ 176 w 200"/>
                <a:gd name="T17" fmla="*/ 0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00" h="274">
                  <a:moveTo>
                    <a:pt x="176" y="0"/>
                  </a:moveTo>
                  <a:cubicBezTo>
                    <a:pt x="24" y="0"/>
                    <a:pt x="24" y="0"/>
                    <a:pt x="24" y="0"/>
                  </a:cubicBezTo>
                  <a:cubicBezTo>
                    <a:pt x="9" y="12"/>
                    <a:pt x="0" y="30"/>
                    <a:pt x="0" y="50"/>
                  </a:cubicBezTo>
                  <a:cubicBezTo>
                    <a:pt x="0" y="209"/>
                    <a:pt x="0" y="209"/>
                    <a:pt x="0" y="209"/>
                  </a:cubicBezTo>
                  <a:cubicBezTo>
                    <a:pt x="0" y="245"/>
                    <a:pt x="29" y="274"/>
                    <a:pt x="65" y="274"/>
                  </a:cubicBezTo>
                  <a:cubicBezTo>
                    <a:pt x="134" y="274"/>
                    <a:pt x="134" y="274"/>
                    <a:pt x="134" y="274"/>
                  </a:cubicBezTo>
                  <a:cubicBezTo>
                    <a:pt x="170" y="274"/>
                    <a:pt x="200" y="245"/>
                    <a:pt x="200" y="209"/>
                  </a:cubicBezTo>
                  <a:cubicBezTo>
                    <a:pt x="200" y="50"/>
                    <a:pt x="200" y="50"/>
                    <a:pt x="200" y="50"/>
                  </a:cubicBezTo>
                  <a:cubicBezTo>
                    <a:pt x="200" y="30"/>
                    <a:pt x="190" y="12"/>
                    <a:pt x="176" y="0"/>
                  </a:cubicBezTo>
                  <a:close/>
                </a:path>
              </a:pathLst>
            </a:custGeom>
            <a:noFill/>
            <a:ln w="19050" cap="flat" cmpd="sng">
              <a:solidFill>
                <a:srgbClr val="00B5E2"/>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4" name="Line 15"/>
            <p:cNvSpPr>
              <a:spLocks noChangeShapeType="1"/>
            </p:cNvSpPr>
            <p:nvPr/>
          </p:nvSpPr>
          <p:spPr bwMode="auto">
            <a:xfrm>
              <a:off x="1769006" y="2029137"/>
              <a:ext cx="128588" cy="0"/>
            </a:xfrm>
            <a:prstGeom prst="line">
              <a:avLst/>
            </a:prstGeom>
            <a:noFill/>
            <a:ln w="19050" cap="flat" cmpd="sng">
              <a:solidFill>
                <a:srgbClr val="00B5E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5" name="Line 16"/>
            <p:cNvSpPr>
              <a:spLocks noChangeShapeType="1"/>
            </p:cNvSpPr>
            <p:nvPr/>
          </p:nvSpPr>
          <p:spPr bwMode="auto">
            <a:xfrm flipH="1">
              <a:off x="1897593" y="2002149"/>
              <a:ext cx="41275" cy="0"/>
            </a:xfrm>
            <a:prstGeom prst="line">
              <a:avLst/>
            </a:prstGeom>
            <a:noFill/>
            <a:ln w="19050" cap="flat" cmpd="sng">
              <a:solidFill>
                <a:srgbClr val="00B5E2"/>
              </a:solidFill>
              <a:prstDash val="solid"/>
              <a:miter lim="800000"/>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grpSp>
      <p:grpSp>
        <p:nvGrpSpPr>
          <p:cNvPr id="46" name="Group 45"/>
          <p:cNvGrpSpPr/>
          <p:nvPr/>
        </p:nvGrpSpPr>
        <p:grpSpPr>
          <a:xfrm>
            <a:off x="1195644" y="3655232"/>
            <a:ext cx="555437" cy="494519"/>
            <a:chOff x="4667250" y="2009775"/>
            <a:chExt cx="492125" cy="438151"/>
          </a:xfrm>
        </p:grpSpPr>
        <p:sp>
          <p:nvSpPr>
            <p:cNvPr id="47" name="Rectangle 233"/>
            <p:cNvSpPr>
              <a:spLocks noChangeArrowheads="1"/>
            </p:cNvSpPr>
            <p:nvPr/>
          </p:nvSpPr>
          <p:spPr bwMode="auto">
            <a:xfrm>
              <a:off x="4667250" y="2065338"/>
              <a:ext cx="492125" cy="382588"/>
            </a:xfrm>
            <a:prstGeom prst="rect">
              <a:avLst/>
            </a:prstGeom>
            <a:noFill/>
            <a:ln w="19050" cap="rnd" cmpd="sng">
              <a:solidFill>
                <a:srgbClr val="5C068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8" name="Rectangle 234"/>
            <p:cNvSpPr>
              <a:spLocks noChangeArrowheads="1"/>
            </p:cNvSpPr>
            <p:nvPr/>
          </p:nvSpPr>
          <p:spPr bwMode="auto">
            <a:xfrm>
              <a:off x="5068888" y="2046288"/>
              <a:ext cx="17463" cy="19050"/>
            </a:xfrm>
            <a:prstGeom prst="rect">
              <a:avLst/>
            </a:prstGeom>
            <a:noFill/>
            <a:ln w="19050" cap="rnd" cmpd="sng">
              <a:solidFill>
                <a:srgbClr val="5C068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49" name="Rectangle 235"/>
            <p:cNvSpPr>
              <a:spLocks noChangeArrowheads="1"/>
            </p:cNvSpPr>
            <p:nvPr/>
          </p:nvSpPr>
          <p:spPr bwMode="auto">
            <a:xfrm>
              <a:off x="4740275" y="2046288"/>
              <a:ext cx="17463" cy="19050"/>
            </a:xfrm>
            <a:prstGeom prst="rect">
              <a:avLst/>
            </a:prstGeom>
            <a:noFill/>
            <a:ln w="19050" cap="rnd" cmpd="sng">
              <a:solidFill>
                <a:srgbClr val="5C068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50" name="Freeform 236"/>
            <p:cNvSpPr>
              <a:spLocks/>
            </p:cNvSpPr>
            <p:nvPr/>
          </p:nvSpPr>
          <p:spPr bwMode="auto">
            <a:xfrm>
              <a:off x="4849813" y="2009775"/>
              <a:ext cx="127000" cy="26988"/>
            </a:xfrm>
            <a:custGeom>
              <a:avLst/>
              <a:gdLst>
                <a:gd name="T0" fmla="*/ 56 w 56"/>
                <a:gd name="T1" fmla="*/ 12 h 12"/>
                <a:gd name="T2" fmla="*/ 44 w 56"/>
                <a:gd name="T3" fmla="*/ 0 h 12"/>
                <a:gd name="T4" fmla="*/ 12 w 56"/>
                <a:gd name="T5" fmla="*/ 0 h 12"/>
                <a:gd name="T6" fmla="*/ 0 w 56"/>
                <a:gd name="T7" fmla="*/ 12 h 12"/>
              </a:gdLst>
              <a:ahLst/>
              <a:cxnLst>
                <a:cxn ang="0">
                  <a:pos x="T0" y="T1"/>
                </a:cxn>
                <a:cxn ang="0">
                  <a:pos x="T2" y="T3"/>
                </a:cxn>
                <a:cxn ang="0">
                  <a:pos x="T4" y="T5"/>
                </a:cxn>
                <a:cxn ang="0">
                  <a:pos x="T6" y="T7"/>
                </a:cxn>
              </a:cxnLst>
              <a:rect l="0" t="0" r="r" b="b"/>
              <a:pathLst>
                <a:path w="56" h="12">
                  <a:moveTo>
                    <a:pt x="56" y="12"/>
                  </a:moveTo>
                  <a:cubicBezTo>
                    <a:pt x="56" y="5"/>
                    <a:pt x="51" y="0"/>
                    <a:pt x="44" y="0"/>
                  </a:cubicBezTo>
                  <a:cubicBezTo>
                    <a:pt x="12" y="0"/>
                    <a:pt x="12" y="0"/>
                    <a:pt x="12" y="0"/>
                  </a:cubicBezTo>
                  <a:cubicBezTo>
                    <a:pt x="5" y="0"/>
                    <a:pt x="0" y="5"/>
                    <a:pt x="0" y="12"/>
                  </a:cubicBezTo>
                </a:path>
              </a:pathLst>
            </a:custGeom>
            <a:noFill/>
            <a:ln w="19050" cap="rnd" cmpd="sng">
              <a:solidFill>
                <a:srgbClr val="5C068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sp>
          <p:nvSpPr>
            <p:cNvPr id="51" name="Freeform 237"/>
            <p:cNvSpPr>
              <a:spLocks/>
            </p:cNvSpPr>
            <p:nvPr/>
          </p:nvSpPr>
          <p:spPr bwMode="auto">
            <a:xfrm>
              <a:off x="4794250" y="2138363"/>
              <a:ext cx="238125" cy="236538"/>
            </a:xfrm>
            <a:custGeom>
              <a:avLst/>
              <a:gdLst>
                <a:gd name="T0" fmla="*/ 58 w 150"/>
                <a:gd name="T1" fmla="*/ 0 h 149"/>
                <a:gd name="T2" fmla="*/ 92 w 150"/>
                <a:gd name="T3" fmla="*/ 0 h 149"/>
                <a:gd name="T4" fmla="*/ 92 w 150"/>
                <a:gd name="T5" fmla="*/ 57 h 149"/>
                <a:gd name="T6" fmla="*/ 150 w 150"/>
                <a:gd name="T7" fmla="*/ 57 h 149"/>
                <a:gd name="T8" fmla="*/ 150 w 150"/>
                <a:gd name="T9" fmla="*/ 92 h 149"/>
                <a:gd name="T10" fmla="*/ 92 w 150"/>
                <a:gd name="T11" fmla="*/ 92 h 149"/>
                <a:gd name="T12" fmla="*/ 92 w 150"/>
                <a:gd name="T13" fmla="*/ 149 h 149"/>
                <a:gd name="T14" fmla="*/ 58 w 150"/>
                <a:gd name="T15" fmla="*/ 149 h 149"/>
                <a:gd name="T16" fmla="*/ 58 w 150"/>
                <a:gd name="T17" fmla="*/ 92 h 149"/>
                <a:gd name="T18" fmla="*/ 0 w 150"/>
                <a:gd name="T19" fmla="*/ 92 h 149"/>
                <a:gd name="T20" fmla="*/ 0 w 150"/>
                <a:gd name="T21" fmla="*/ 57 h 149"/>
                <a:gd name="T22" fmla="*/ 58 w 150"/>
                <a:gd name="T23" fmla="*/ 57 h 149"/>
                <a:gd name="T24" fmla="*/ 58 w 150"/>
                <a:gd name="T25" fmla="*/ 0 h 1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150" h="149">
                  <a:moveTo>
                    <a:pt x="58" y="0"/>
                  </a:moveTo>
                  <a:lnTo>
                    <a:pt x="92" y="0"/>
                  </a:lnTo>
                  <a:lnTo>
                    <a:pt x="92" y="57"/>
                  </a:lnTo>
                  <a:lnTo>
                    <a:pt x="150" y="57"/>
                  </a:lnTo>
                  <a:lnTo>
                    <a:pt x="150" y="92"/>
                  </a:lnTo>
                  <a:lnTo>
                    <a:pt x="92" y="92"/>
                  </a:lnTo>
                  <a:lnTo>
                    <a:pt x="92" y="149"/>
                  </a:lnTo>
                  <a:lnTo>
                    <a:pt x="58" y="149"/>
                  </a:lnTo>
                  <a:lnTo>
                    <a:pt x="58" y="92"/>
                  </a:lnTo>
                  <a:lnTo>
                    <a:pt x="0" y="92"/>
                  </a:lnTo>
                  <a:lnTo>
                    <a:pt x="0" y="57"/>
                  </a:lnTo>
                  <a:lnTo>
                    <a:pt x="58" y="57"/>
                  </a:lnTo>
                  <a:lnTo>
                    <a:pt x="58" y="0"/>
                  </a:lnTo>
                  <a:close/>
                </a:path>
              </a:pathLst>
            </a:custGeom>
            <a:noFill/>
            <a:ln w="19050" cap="rnd" cmpd="sng">
              <a:solidFill>
                <a:srgbClr val="5C068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srgbClr val="505050"/>
                </a:solidFill>
                <a:effectLst/>
                <a:uLnTx/>
                <a:uFillTx/>
                <a:latin typeface="Arial"/>
                <a:ea typeface="+mn-ea"/>
                <a:cs typeface="+mn-cs"/>
              </a:endParaRPr>
            </a:p>
          </p:txBody>
        </p:sp>
      </p:grpSp>
      <p:pic>
        <p:nvPicPr>
          <p:cNvPr id="81" name="Picture 80" descr="logo_cover-01.png"/>
          <p:cNvPicPr>
            <a:picLocks noChangeAspect="1"/>
          </p:cNvPicPr>
          <p:nvPr/>
        </p:nvPicPr>
        <p:blipFill>
          <a:blip r:embed="rId3" cstate="screen">
            <a:extLst>
              <a:ext uri="{28A0092B-C50C-407E-A947-70E740481C1C}">
                <a14:useLocalDpi xmlns:a14="http://schemas.microsoft.com/office/drawing/2010/main" val="0"/>
              </a:ext>
            </a:extLst>
          </a:blip>
          <a:stretch>
            <a:fillRect/>
          </a:stretch>
        </p:blipFill>
        <p:spPr>
          <a:xfrm>
            <a:off x="11635560" y="41324"/>
            <a:ext cx="531843" cy="398883"/>
          </a:xfrm>
          <a:prstGeom prst="rect">
            <a:avLst/>
          </a:prstGeom>
        </p:spPr>
      </p:pic>
      <p:sp>
        <p:nvSpPr>
          <p:cNvPr id="57" name="TextBox 56">
            <a:extLst>
              <a:ext uri="{FF2B5EF4-FFF2-40B4-BE49-F238E27FC236}">
                <a16:creationId xmlns:a16="http://schemas.microsoft.com/office/drawing/2014/main" id="{5F86B826-C634-416A-96F2-1AE5973CFAD5}"/>
              </a:ext>
            </a:extLst>
          </p:cNvPr>
          <p:cNvSpPr txBox="1"/>
          <p:nvPr/>
        </p:nvSpPr>
        <p:spPr>
          <a:xfrm>
            <a:off x="225997" y="6172902"/>
            <a:ext cx="9521855" cy="523220"/>
          </a:xfrm>
          <a:prstGeom prst="rect">
            <a:avLst/>
          </a:prstGeom>
          <a:solidFill>
            <a:srgbClr val="D8C6E0"/>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Please note: Restrictions apply as it relates to number of consults during the year and severity of condition for consultation. This benefit provides national coverage, excluding Arkansas.   </a:t>
            </a:r>
          </a:p>
        </p:txBody>
      </p:sp>
      <p:grpSp>
        <p:nvGrpSpPr>
          <p:cNvPr id="5" name="Group 4">
            <a:extLst>
              <a:ext uri="{FF2B5EF4-FFF2-40B4-BE49-F238E27FC236}">
                <a16:creationId xmlns:a16="http://schemas.microsoft.com/office/drawing/2014/main" id="{15F8734C-273E-4C22-AE71-4C44A7C71E1B}"/>
              </a:ext>
            </a:extLst>
          </p:cNvPr>
          <p:cNvGrpSpPr/>
          <p:nvPr/>
        </p:nvGrpSpPr>
        <p:grpSpPr>
          <a:xfrm>
            <a:off x="10060093" y="285047"/>
            <a:ext cx="2184927" cy="955171"/>
            <a:chOff x="8810420" y="3907987"/>
            <a:chExt cx="3723288" cy="2393455"/>
          </a:xfrm>
        </p:grpSpPr>
        <p:sp>
          <p:nvSpPr>
            <p:cNvPr id="52" name="Explosion 2 16">
              <a:extLst>
                <a:ext uri="{FF2B5EF4-FFF2-40B4-BE49-F238E27FC236}">
                  <a16:creationId xmlns:a16="http://schemas.microsoft.com/office/drawing/2014/main" id="{17743C23-23F0-4348-B1AF-C13D57F931AB}"/>
                </a:ext>
              </a:extLst>
            </p:cNvPr>
            <p:cNvSpPr/>
            <p:nvPr/>
          </p:nvSpPr>
          <p:spPr>
            <a:xfrm rot="1488011">
              <a:off x="8810420" y="3907987"/>
              <a:ext cx="3723288" cy="2393455"/>
            </a:xfrm>
            <a:prstGeom prst="irregularSeal2">
              <a:avLst/>
            </a:prstGeom>
            <a:solidFill>
              <a:srgbClr val="DAC2EC"/>
            </a:solidFill>
            <a:ln>
              <a:noFill/>
            </a:ln>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3" name="Rectangle 52">
              <a:extLst>
                <a:ext uri="{FF2B5EF4-FFF2-40B4-BE49-F238E27FC236}">
                  <a16:creationId xmlns:a16="http://schemas.microsoft.com/office/drawing/2014/main" id="{97C7861D-D859-497C-A918-7CFFA394D0FE}"/>
                </a:ext>
              </a:extLst>
            </p:cNvPr>
            <p:cNvSpPr/>
            <p:nvPr/>
          </p:nvSpPr>
          <p:spPr>
            <a:xfrm rot="1220030">
              <a:off x="9551500" y="4088256"/>
              <a:ext cx="2241126" cy="646330"/>
            </a:xfrm>
            <a:prstGeom prst="rect">
              <a:avLst/>
            </a:prstGeom>
            <a:noFill/>
          </p:spPr>
          <p:txBody>
            <a:bodyPr wrap="none" lIns="91440" tIns="45720" rIns="91440" bIns="4572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3600" b="1" i="0" u="none" strike="noStrike" kern="1200" cap="none" spc="0" normalizeH="0" baseline="0" noProof="0" dirty="0">
                  <a:ln w="0"/>
                  <a:solidFill>
                    <a:srgbClr val="7030A0"/>
                  </a:solidFill>
                  <a:effectLst>
                    <a:outerShdw blurRad="38100" dist="25400" dir="5400000" algn="ctr" rotWithShape="0">
                      <a:srgbClr val="6E747A">
                        <a:alpha val="43000"/>
                      </a:srgbClr>
                    </a:outerShdw>
                  </a:effectLst>
                  <a:uLnTx/>
                  <a:uFillTx/>
                  <a:latin typeface="Cambria" panose="02040503050406030204" pitchFamily="18" charset="0"/>
                  <a:ea typeface="+mn-ea"/>
                  <a:cs typeface="+mn-cs"/>
                </a:rPr>
                <a:t>$5 Copay!</a:t>
              </a:r>
            </a:p>
          </p:txBody>
        </p:sp>
      </p:grpSp>
      <p:pic>
        <p:nvPicPr>
          <p:cNvPr id="54" name="Picture 6" descr="Image result for teladoc app">
            <a:extLst>
              <a:ext uri="{FF2B5EF4-FFF2-40B4-BE49-F238E27FC236}">
                <a16:creationId xmlns:a16="http://schemas.microsoft.com/office/drawing/2014/main" id="{56BD3C3D-BB35-402D-AE2E-99F2E2DD8051}"/>
              </a:ext>
            </a:extLst>
          </p:cNvPr>
          <p:cNvPicPr>
            <a:picLocks noChangeAspect="1" noChangeArrowheads="1"/>
          </p:cNvPicPr>
          <p:nvPr/>
        </p:nvPicPr>
        <p:blipFill rotWithShape="1">
          <a:blip r:embed="rId4" cstate="screen">
            <a:extLst>
              <a:ext uri="{28A0092B-C50C-407E-A947-70E740481C1C}">
                <a14:useLocalDpi xmlns:a14="http://schemas.microsoft.com/office/drawing/2010/main" val="0"/>
              </a:ext>
            </a:extLst>
          </a:blip>
          <a:srcRect/>
          <a:stretch/>
        </p:blipFill>
        <p:spPr bwMode="auto">
          <a:xfrm rot="962263">
            <a:off x="9995609" y="4179217"/>
            <a:ext cx="1099564" cy="2297187"/>
          </a:xfrm>
          <a:prstGeom prst="rect">
            <a:avLst/>
          </a:prstGeom>
          <a:noFill/>
          <a:extLst>
            <a:ext uri="{909E8E84-426E-40DD-AFC4-6F175D3DCCD1}">
              <a14:hiddenFill xmlns:a14="http://schemas.microsoft.com/office/drawing/2010/main">
                <a:solidFill>
                  <a:srgbClr val="FFFFFF"/>
                </a:solidFill>
              </a14:hiddenFill>
            </a:ext>
          </a:extLst>
        </p:spPr>
      </p:pic>
      <p:sp>
        <p:nvSpPr>
          <p:cNvPr id="55" name="Content Placeholder 2">
            <a:extLst>
              <a:ext uri="{FF2B5EF4-FFF2-40B4-BE49-F238E27FC236}">
                <a16:creationId xmlns:a16="http://schemas.microsoft.com/office/drawing/2014/main" id="{FEF4DDBC-F869-4948-89D2-742F8A923A6E}"/>
              </a:ext>
            </a:extLst>
          </p:cNvPr>
          <p:cNvSpPr txBox="1">
            <a:spLocks/>
          </p:cNvSpPr>
          <p:nvPr/>
        </p:nvSpPr>
        <p:spPr>
          <a:xfrm>
            <a:off x="510026" y="946229"/>
            <a:ext cx="8762999" cy="4987739"/>
          </a:xfrm>
          <a:prstGeom prst="rect">
            <a:avLst/>
          </a:prstGeom>
        </p:spPr>
        <p:txBody>
          <a:bodyPr vert="horz" lIns="91436" tIns="45718" rIns="91436" bIns="45718" rtlCol="0">
            <a:normAutofit/>
          </a:bodyPr>
          <a:lstStyle>
            <a:lvl1pPr marL="342800" indent="-342800" algn="l" defTabSz="914134" rtl="0" eaLnBrk="1" latinLnBrk="0" hangingPunct="1">
              <a:spcBef>
                <a:spcPct val="20000"/>
              </a:spcBef>
              <a:buFont typeface="Arial" pitchFamily="34" charset="0"/>
              <a:buChar char="•"/>
              <a:defRPr sz="2400" kern="1200">
                <a:solidFill>
                  <a:schemeClr val="tx1"/>
                </a:solidFill>
                <a:latin typeface="Cambria" panose="02040503050406030204" pitchFamily="18" charset="0"/>
                <a:ea typeface="+mn-ea"/>
                <a:cs typeface="+mn-cs"/>
              </a:defRPr>
            </a:lvl1pPr>
            <a:lvl2pPr marL="742733" indent="-285667" algn="l" defTabSz="914134" rtl="0" eaLnBrk="1" latinLnBrk="0" hangingPunct="1">
              <a:spcBef>
                <a:spcPct val="20000"/>
              </a:spcBef>
              <a:buFont typeface="Arial" pitchFamily="34" charset="0"/>
              <a:buChar char="–"/>
              <a:defRPr sz="2399" kern="1200">
                <a:solidFill>
                  <a:schemeClr val="tx1"/>
                </a:solidFill>
                <a:latin typeface="Cambria" panose="02040503050406030204" pitchFamily="18" charset="0"/>
                <a:ea typeface="+mn-ea"/>
                <a:cs typeface="+mn-cs"/>
              </a:defRPr>
            </a:lvl2pPr>
            <a:lvl3pPr marL="1142666" indent="-228534" algn="l" defTabSz="914134" rtl="0" eaLnBrk="1" latinLnBrk="0" hangingPunct="1">
              <a:spcBef>
                <a:spcPct val="20000"/>
              </a:spcBef>
              <a:buFont typeface="Arial" pitchFamily="34" charset="0"/>
              <a:buChar char="•"/>
              <a:defRPr sz="1799" kern="1200">
                <a:solidFill>
                  <a:schemeClr val="tx1"/>
                </a:solidFill>
                <a:latin typeface="Cambria" panose="02040503050406030204" pitchFamily="18" charset="0"/>
                <a:ea typeface="+mn-ea"/>
                <a:cs typeface="+mn-cs"/>
              </a:defRPr>
            </a:lvl3pPr>
            <a:lvl4pPr marL="1599734" indent="-228534" algn="l" defTabSz="914134" rtl="0" eaLnBrk="1" latinLnBrk="0" hangingPunct="1">
              <a:spcBef>
                <a:spcPct val="20000"/>
              </a:spcBef>
              <a:buFont typeface="Arial" pitchFamily="34" charset="0"/>
              <a:buChar char="–"/>
              <a:defRPr sz="1500" kern="1200">
                <a:solidFill>
                  <a:schemeClr val="tx1"/>
                </a:solidFill>
                <a:latin typeface="Cambria" panose="02040503050406030204" pitchFamily="18" charset="0"/>
                <a:ea typeface="+mn-ea"/>
                <a:cs typeface="+mn-cs"/>
              </a:defRPr>
            </a:lvl4pPr>
            <a:lvl5pPr marL="2056800" indent="-228534" algn="l" defTabSz="914134" rtl="0" eaLnBrk="1" latinLnBrk="0" hangingPunct="1">
              <a:spcBef>
                <a:spcPct val="20000"/>
              </a:spcBef>
              <a:buFont typeface="Arial" pitchFamily="34" charset="0"/>
              <a:buChar char="»"/>
              <a:defRPr sz="1500" kern="1200">
                <a:solidFill>
                  <a:schemeClr val="tx1"/>
                </a:solidFill>
                <a:latin typeface="Cambria" panose="02040503050406030204" pitchFamily="18" charset="0"/>
                <a:ea typeface="+mn-ea"/>
                <a:cs typeface="+mn-cs"/>
              </a:defRPr>
            </a:lvl5pPr>
            <a:lvl6pPr marL="2513867" indent="-228534" algn="l" defTabSz="914134"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0933" indent="-228534" algn="l" defTabSz="914134"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000" indent="-228534" algn="l" defTabSz="914134"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067" indent="-228534" algn="l" defTabSz="914134"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342800" marR="0" lvl="0" indent="-342800" algn="l" defTabSz="914134"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Single Sign-On available through MyHealthToolkit!</a:t>
            </a:r>
          </a:p>
          <a:p>
            <a:pPr marL="342800" marR="0" lvl="0" indent="-342800" algn="l" defTabSz="914134"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Telemedicine and Video Consultations available anytime – If your doctor is unavailable, no time, vacation/business trip, etc.!                             </a:t>
            </a:r>
          </a:p>
          <a:p>
            <a:pPr marL="342800" marR="0" lvl="0" indent="-342800" algn="l" defTabSz="914134"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Members must establish an account prior to seeking treatment; Company: </a:t>
            </a:r>
            <a:r>
              <a:rPr kumimoji="0" lang="en-US" sz="2200" b="0" i="1" u="none" strike="noStrike" kern="1200" cap="none" spc="0" normalizeH="0" baseline="0" noProof="0" dirty="0">
                <a:ln>
                  <a:noFill/>
                </a:ln>
                <a:solidFill>
                  <a:prstClr val="black"/>
                </a:solidFill>
                <a:effectLst/>
                <a:uLnTx/>
                <a:uFillTx/>
                <a:latin typeface="Cambria" panose="02040503050406030204" pitchFamily="18" charset="0"/>
                <a:ea typeface="+mn-ea"/>
                <a:cs typeface="+mn-cs"/>
              </a:rPr>
              <a:t>ICUBA</a:t>
            </a:r>
          </a:p>
          <a:p>
            <a:pPr marL="342800" marR="0" lvl="0" indent="-342800" algn="l" defTabSz="914134" rtl="0" eaLnBrk="1" fontAlgn="auto" latinLnBrk="0" hangingPunct="1">
              <a:lnSpc>
                <a:spcPct val="100000"/>
              </a:lnSpc>
              <a:spcBef>
                <a:spcPct val="20000"/>
              </a:spcBef>
              <a:spcAft>
                <a:spcPts val="0"/>
              </a:spcAft>
              <a:buClrTx/>
              <a:buSzTx/>
              <a:buFont typeface="Arial" pitchFamily="34" charset="0"/>
              <a:buChar char="•"/>
              <a:tabLst/>
              <a:defRPr/>
            </a:pPr>
            <a:r>
              <a:rPr kumimoji="0" lang="en-US" sz="2200" b="0" i="0" u="none" strike="noStrike" kern="1200" cap="none" spc="0" normalizeH="0" baseline="0" noProof="0" dirty="0">
                <a:ln>
                  <a:noFill/>
                </a:ln>
                <a:solidFill>
                  <a:prstClr val="black"/>
                </a:solidFill>
                <a:effectLst/>
                <a:uLnTx/>
                <a:uFillTx/>
                <a:latin typeface="Cambria" panose="02040503050406030204" pitchFamily="18" charset="0"/>
                <a:ea typeface="+mn-ea"/>
                <a:cs typeface="+mn-cs"/>
              </a:rPr>
              <a:t>Teladoc physicians are a national group of NCQA qualified physicians, contracted with Teladoc. </a:t>
            </a:r>
          </a:p>
        </p:txBody>
      </p:sp>
      <p:sp>
        <p:nvSpPr>
          <p:cNvPr id="3" name="TextBox 2">
            <a:extLst>
              <a:ext uri="{FF2B5EF4-FFF2-40B4-BE49-F238E27FC236}">
                <a16:creationId xmlns:a16="http://schemas.microsoft.com/office/drawing/2014/main" id="{804D2C94-A58F-42D9-A67C-82CDC2D73AE4}"/>
              </a:ext>
            </a:extLst>
          </p:cNvPr>
          <p:cNvSpPr txBox="1"/>
          <p:nvPr/>
        </p:nvSpPr>
        <p:spPr>
          <a:xfrm>
            <a:off x="7669306" y="15357"/>
            <a:ext cx="3254188"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TELADOC</a:t>
            </a:r>
            <a:r>
              <a:rPr kumimoji="0" lang="en-US" sz="40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06769499"/>
      </p:ext>
    </p:extLst>
  </p:cSld>
  <p:clrMapOvr>
    <a:masterClrMapping/>
  </p:clrMapOvr>
  <mc:AlternateContent xmlns:mc="http://schemas.openxmlformats.org/markup-compatibility/2006" xmlns:p14="http://schemas.microsoft.com/office/powerpoint/2010/main">
    <mc:Choice Requires="p14">
      <p:transition spd="slow" p14:dur="2000" advTm="54266"/>
    </mc:Choice>
    <mc:Fallback xmlns="">
      <p:transition spd="slow" advTm="54266"/>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4" name="Rectangle 83">
            <a:extLst>
              <a:ext uri="{FF2B5EF4-FFF2-40B4-BE49-F238E27FC236}">
                <a16:creationId xmlns:a16="http://schemas.microsoft.com/office/drawing/2014/main" id="{71CFE9EA-50D8-4028-BE42-DC2D813BEA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251674"/>
            <a:ext cx="11548872" cy="1645920"/>
          </a:xfrm>
          <a:prstGeom prst="rect">
            <a:avLst/>
          </a:prstGeom>
          <a:solidFill>
            <a:schemeClr val="tx1">
              <a:lumMod val="75000"/>
              <a:lumOff val="25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itle 2">
            <a:extLst>
              <a:ext uri="{FF2B5EF4-FFF2-40B4-BE49-F238E27FC236}">
                <a16:creationId xmlns:a16="http://schemas.microsoft.com/office/drawing/2014/main" id="{4770109B-BD65-40B5-B1B8-3928F6783EA9}"/>
              </a:ext>
            </a:extLst>
          </p:cNvPr>
          <p:cNvSpPr>
            <a:spLocks noGrp="1"/>
          </p:cNvSpPr>
          <p:nvPr>
            <p:ph type="title"/>
          </p:nvPr>
        </p:nvSpPr>
        <p:spPr>
          <a:xfrm>
            <a:off x="4379974" y="397794"/>
            <a:ext cx="7242023" cy="1558103"/>
          </a:xfrm>
        </p:spPr>
        <p:txBody>
          <a:bodyPr vert="horz" lIns="91440" tIns="45720" rIns="91440" bIns="45720" rtlCol="0" anchor="ctr">
            <a:normAutofit fontScale="90000"/>
          </a:bodyPr>
          <a:lstStyle/>
          <a:p>
            <a:br>
              <a:rPr lang="en-US" sz="2600" kern="1200" dirty="0">
                <a:solidFill>
                  <a:schemeClr val="bg1"/>
                </a:solidFill>
                <a:latin typeface="+mj-lt"/>
                <a:ea typeface="+mj-ea"/>
                <a:cs typeface="+mj-cs"/>
              </a:rPr>
            </a:br>
            <a:r>
              <a:rPr lang="en-US" sz="4900" kern="1200" dirty="0">
                <a:solidFill>
                  <a:schemeClr val="bg1"/>
                </a:solidFill>
                <a:latin typeface="Segoe UI" panose="020B0502040204020203" pitchFamily="34" charset="0"/>
                <a:cs typeface="Segoe UI" panose="020B0502040204020203" pitchFamily="34" charset="0"/>
              </a:rPr>
              <a:t>OVER 65 RETIREE MEDICAL </a:t>
            </a:r>
            <a:br>
              <a:rPr lang="en-US" sz="4900" kern="1200" dirty="0">
                <a:solidFill>
                  <a:schemeClr val="bg1"/>
                </a:solidFill>
                <a:latin typeface="Segoe UI" panose="020B0502040204020203" pitchFamily="34" charset="0"/>
                <a:cs typeface="Segoe UI" panose="020B0502040204020203" pitchFamily="34" charset="0"/>
              </a:rPr>
            </a:br>
            <a:r>
              <a:rPr lang="en-US" sz="4900" kern="1200" dirty="0">
                <a:solidFill>
                  <a:schemeClr val="bg1"/>
                </a:solidFill>
                <a:latin typeface="Segoe UI" panose="020B0502040204020203" pitchFamily="34" charset="0"/>
                <a:cs typeface="Segoe UI" panose="020B0502040204020203" pitchFamily="34" charset="0"/>
              </a:rPr>
              <a:t>PLAN COSTS</a:t>
            </a:r>
            <a:br>
              <a:rPr lang="en-US" sz="4900" kern="1200" dirty="0">
                <a:solidFill>
                  <a:schemeClr val="bg1"/>
                </a:solidFill>
                <a:latin typeface="Segoe UI" panose="020B0502040204020203" pitchFamily="34" charset="0"/>
                <a:cs typeface="Segoe UI" panose="020B0502040204020203" pitchFamily="34" charset="0"/>
              </a:rPr>
            </a:br>
            <a:endParaRPr lang="en-US" sz="4900" kern="1200" dirty="0">
              <a:solidFill>
                <a:schemeClr val="bg1"/>
              </a:solidFill>
              <a:latin typeface="Segoe UI" panose="020B0502040204020203" pitchFamily="34" charset="0"/>
              <a:cs typeface="Segoe UI" panose="020B0502040204020203" pitchFamily="34" charset="0"/>
            </a:endParaRPr>
          </a:p>
        </p:txBody>
      </p:sp>
      <p:cxnSp>
        <p:nvCxnSpPr>
          <p:cNvPr id="86" name="Straight Connector 85">
            <a:extLst>
              <a:ext uri="{FF2B5EF4-FFF2-40B4-BE49-F238E27FC236}">
                <a16:creationId xmlns:a16="http://schemas.microsoft.com/office/drawing/2014/main" id="{9A218DD6-0CC7-465B-B80F-747F97B4021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4059936" y="623740"/>
            <a:ext cx="0" cy="914400"/>
          </a:xfrm>
          <a:prstGeom prst="line">
            <a:avLst/>
          </a:prstGeom>
          <a:ln w="19050">
            <a:solidFill>
              <a:schemeClr val="bg1">
                <a:alpha val="80000"/>
              </a:schemeClr>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DC6D33E3-C0C6-4E4D-9559-AF8FCED8A06E}"/>
              </a:ext>
            </a:extLst>
          </p:cNvPr>
          <p:cNvSpPr txBox="1"/>
          <p:nvPr/>
        </p:nvSpPr>
        <p:spPr>
          <a:xfrm>
            <a:off x="1679699" y="6496680"/>
            <a:ext cx="5400554" cy="276999"/>
          </a:xfrm>
          <a:prstGeom prst="rect">
            <a:avLst/>
          </a:prstGeom>
          <a:noFill/>
        </p:spPr>
        <p:txBody>
          <a:bodyPr wrap="square" rtlCol="0">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prstClr val="black"/>
                </a:solidFill>
                <a:effectLst/>
                <a:uLnTx/>
                <a:uFillTx/>
                <a:latin typeface="Calibri"/>
                <a:ea typeface="+mn-ea"/>
                <a:cs typeface="+mn-cs"/>
              </a:rPr>
              <a:t>*Note: the 4K/8K plan is not available to 65+ retirees during open enrollment</a:t>
            </a:r>
          </a:p>
        </p:txBody>
      </p:sp>
      <p:pic>
        <p:nvPicPr>
          <p:cNvPr id="9" name="Picture 8" descr="A picture containing drawing&#10;&#10;Description automatically generated">
            <a:extLst>
              <a:ext uri="{FF2B5EF4-FFF2-40B4-BE49-F238E27FC236}">
                <a16:creationId xmlns:a16="http://schemas.microsoft.com/office/drawing/2014/main" id="{DB142A43-EA23-473A-817E-62780C4071AC}"/>
              </a:ext>
            </a:extLst>
          </p:cNvPr>
          <p:cNvPicPr>
            <a:picLocks noChangeAspect="1"/>
          </p:cNvPicPr>
          <p:nvPr/>
        </p:nvPicPr>
        <p:blipFill rotWithShape="1">
          <a:blip r:embed="rId3" cstate="screen">
            <a:extLst>
              <a:ext uri="{28A0092B-C50C-407E-A947-70E740481C1C}">
                <a14:useLocalDpi xmlns:a14="http://schemas.microsoft.com/office/drawing/2010/main" val="0"/>
              </a:ext>
            </a:extLst>
          </a:blip>
          <a:srcRect l="-1" t="-3637" b="-9861"/>
          <a:stretch/>
        </p:blipFill>
        <p:spPr>
          <a:xfrm>
            <a:off x="569972" y="251674"/>
            <a:ext cx="2198979" cy="1802531"/>
          </a:xfrm>
          <a:prstGeom prst="rect">
            <a:avLst/>
          </a:prstGeom>
          <a:effectLst>
            <a:softEdge rad="317500"/>
          </a:effectLst>
        </p:spPr>
      </p:pic>
      <p:graphicFrame>
        <p:nvGraphicFramePr>
          <p:cNvPr id="5" name="Table 4">
            <a:extLst>
              <a:ext uri="{FF2B5EF4-FFF2-40B4-BE49-F238E27FC236}">
                <a16:creationId xmlns:a16="http://schemas.microsoft.com/office/drawing/2014/main" id="{812F0DEB-8247-4FDE-B32C-092B2F00CDD2}"/>
              </a:ext>
            </a:extLst>
          </p:cNvPr>
          <p:cNvGraphicFramePr>
            <a:graphicFrameLocks noGrp="1"/>
          </p:cNvGraphicFramePr>
          <p:nvPr>
            <p:extLst>
              <p:ext uri="{D42A27DB-BD31-4B8C-83A1-F6EECF244321}">
                <p14:modId xmlns:p14="http://schemas.microsoft.com/office/powerpoint/2010/main" val="3032216016"/>
              </p:ext>
            </p:extLst>
          </p:nvPr>
        </p:nvGraphicFramePr>
        <p:xfrm>
          <a:off x="2171975" y="2200325"/>
          <a:ext cx="7382841" cy="4143375"/>
        </p:xfrm>
        <a:graphic>
          <a:graphicData uri="http://schemas.openxmlformats.org/drawingml/2006/table">
            <a:tbl>
              <a:tblPr/>
              <a:tblGrid>
                <a:gridCol w="3948961">
                  <a:extLst>
                    <a:ext uri="{9D8B030D-6E8A-4147-A177-3AD203B41FA5}">
                      <a16:colId xmlns:a16="http://schemas.microsoft.com/office/drawing/2014/main" val="2188842750"/>
                    </a:ext>
                  </a:extLst>
                </a:gridCol>
                <a:gridCol w="3433880">
                  <a:extLst>
                    <a:ext uri="{9D8B030D-6E8A-4147-A177-3AD203B41FA5}">
                      <a16:colId xmlns:a16="http://schemas.microsoft.com/office/drawing/2014/main" val="787217623"/>
                    </a:ext>
                  </a:extLst>
                </a:gridCol>
              </a:tblGrid>
              <a:tr h="342900">
                <a:tc gridSpan="2">
                  <a:txBody>
                    <a:bodyPr/>
                    <a:lstStyle/>
                    <a:p>
                      <a:pPr algn="ctr" fontAlgn="ctr"/>
                      <a:r>
                        <a:rPr lang="en-US" sz="1600" b="1" i="0" u="none" strike="noStrike" dirty="0">
                          <a:solidFill>
                            <a:srgbClr val="FFFFFF"/>
                          </a:solidFill>
                          <a:effectLst/>
                          <a:latin typeface="Segoe UI" panose="020B0502040204020203" pitchFamily="34" charset="0"/>
                        </a:rPr>
                        <a:t>2021-2022 POST 65 RETIREE Monthly Premiums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2060"/>
                    </a:solidFill>
                  </a:tcPr>
                </a:tc>
                <a:tc hMerge="1">
                  <a:txBody>
                    <a:bodyPr/>
                    <a:lstStyle/>
                    <a:p>
                      <a:endParaRPr lang="en-US"/>
                    </a:p>
                  </a:txBody>
                  <a:tcPr/>
                </a:tc>
                <a:extLst>
                  <a:ext uri="{0D108BD9-81ED-4DB2-BD59-A6C34878D82A}">
                    <a16:rowId xmlns:a16="http://schemas.microsoft.com/office/drawing/2014/main" val="2173770648"/>
                  </a:ext>
                </a:extLst>
              </a:tr>
              <a:tr h="190500">
                <a:tc gridSpan="2">
                  <a:txBody>
                    <a:bodyPr/>
                    <a:lstStyle/>
                    <a:p>
                      <a:pPr algn="ctr" fontAlgn="b"/>
                      <a:r>
                        <a:rPr lang="en-US" sz="1600" b="1" i="0" u="none" strike="noStrike" dirty="0">
                          <a:solidFill>
                            <a:srgbClr val="FFFFFF"/>
                          </a:solidFill>
                          <a:effectLst/>
                          <a:latin typeface="Segoe UI" panose="020B0502040204020203" pitchFamily="34" charset="0"/>
                        </a:rPr>
                        <a:t>Preferred PPO Plan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hMerge="1">
                  <a:txBody>
                    <a:bodyPr/>
                    <a:lstStyle/>
                    <a:p>
                      <a:endParaRPr lang="en-US"/>
                    </a:p>
                  </a:txBody>
                  <a:tcPr/>
                </a:tc>
                <a:extLst>
                  <a:ext uri="{0D108BD9-81ED-4DB2-BD59-A6C34878D82A}">
                    <a16:rowId xmlns:a16="http://schemas.microsoft.com/office/drawing/2014/main" val="1618254697"/>
                  </a:ext>
                </a:extLst>
              </a:tr>
              <a:tr h="190500">
                <a:tc>
                  <a:txBody>
                    <a:bodyPr/>
                    <a:lstStyle/>
                    <a:p>
                      <a:pPr algn="l" fontAlgn="b"/>
                      <a:r>
                        <a:rPr lang="en-US" sz="1600" b="0" i="0" u="none" strike="noStrike">
                          <a:solidFill>
                            <a:srgbClr val="000000"/>
                          </a:solidFill>
                          <a:effectLst/>
                          <a:latin typeface="Segoe UI" panose="020B0502040204020203" pitchFamily="34" charset="0"/>
                        </a:rPr>
                        <a:t>Employee Only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943.60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952645531"/>
                  </a:ext>
                </a:extLst>
              </a:tr>
              <a:tr h="190500">
                <a:tc>
                  <a:txBody>
                    <a:bodyPr/>
                    <a:lstStyle/>
                    <a:p>
                      <a:pPr algn="l" fontAlgn="b"/>
                      <a:r>
                        <a:rPr lang="en-US" sz="1600" b="0" i="0" u="none" strike="noStrike">
                          <a:solidFill>
                            <a:srgbClr val="000000"/>
                          </a:solidFill>
                          <a:effectLst/>
                          <a:latin typeface="Segoe UI" panose="020B0502040204020203" pitchFamily="34" charset="0"/>
                        </a:rPr>
                        <a:t>Employee + Spouse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2,010.40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032134769"/>
                  </a:ext>
                </a:extLst>
              </a:tr>
              <a:tr h="190500">
                <a:tc>
                  <a:txBody>
                    <a:bodyPr/>
                    <a:lstStyle/>
                    <a:p>
                      <a:pPr algn="l" fontAlgn="b"/>
                      <a:r>
                        <a:rPr lang="en-US" sz="1600" b="0" i="0" u="none" strike="noStrike">
                          <a:solidFill>
                            <a:srgbClr val="000000"/>
                          </a:solidFill>
                          <a:effectLst/>
                          <a:latin typeface="Segoe UI" panose="020B0502040204020203" pitchFamily="34" charset="0"/>
                        </a:rPr>
                        <a:t>Employee + Children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1,701.00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1483778076"/>
                  </a:ext>
                </a:extLst>
              </a:tr>
              <a:tr h="190500">
                <a:tc>
                  <a:txBody>
                    <a:bodyPr/>
                    <a:lstStyle/>
                    <a:p>
                      <a:pPr algn="l" fontAlgn="b"/>
                      <a:r>
                        <a:rPr lang="en-US" sz="1600" b="0" i="0" u="none" strike="noStrike">
                          <a:solidFill>
                            <a:srgbClr val="000000"/>
                          </a:solidFill>
                          <a:effectLst/>
                          <a:latin typeface="Segoe UI" panose="020B0502040204020203" pitchFamily="34" charset="0"/>
                        </a:rPr>
                        <a:t>Employee + Family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2,648.80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02375240"/>
                  </a:ext>
                </a:extLst>
              </a:tr>
              <a:tr h="190500">
                <a:tc gridSpan="2">
                  <a:txBody>
                    <a:bodyPr/>
                    <a:lstStyle/>
                    <a:p>
                      <a:pPr algn="ctr" fontAlgn="b"/>
                      <a:r>
                        <a:rPr lang="en-US" sz="1600" b="1" i="0" u="none" strike="noStrike" dirty="0">
                          <a:solidFill>
                            <a:srgbClr val="FFFFFF"/>
                          </a:solidFill>
                          <a:effectLst/>
                          <a:latin typeface="Segoe UI" panose="020B0502040204020203" pitchFamily="34" charset="0"/>
                        </a:rPr>
                        <a:t>Premier Copay PPO Plan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hMerge="1">
                  <a:txBody>
                    <a:bodyPr/>
                    <a:lstStyle/>
                    <a:p>
                      <a:endParaRPr lang="en-US"/>
                    </a:p>
                  </a:txBody>
                  <a:tcPr/>
                </a:tc>
                <a:extLst>
                  <a:ext uri="{0D108BD9-81ED-4DB2-BD59-A6C34878D82A}">
                    <a16:rowId xmlns:a16="http://schemas.microsoft.com/office/drawing/2014/main" val="1854556411"/>
                  </a:ext>
                </a:extLst>
              </a:tr>
              <a:tr h="190500">
                <a:tc>
                  <a:txBody>
                    <a:bodyPr/>
                    <a:lstStyle/>
                    <a:p>
                      <a:pPr algn="l" fontAlgn="b"/>
                      <a:r>
                        <a:rPr lang="en-US" sz="1600" b="0" i="0" u="none" strike="noStrike">
                          <a:solidFill>
                            <a:srgbClr val="000000"/>
                          </a:solidFill>
                          <a:effectLst/>
                          <a:latin typeface="Segoe UI" panose="020B0502040204020203" pitchFamily="34" charset="0"/>
                        </a:rPr>
                        <a:t>Employee Only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1,097.60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501821623"/>
                  </a:ext>
                </a:extLst>
              </a:tr>
              <a:tr h="190500">
                <a:tc>
                  <a:txBody>
                    <a:bodyPr/>
                    <a:lstStyle/>
                    <a:p>
                      <a:pPr algn="l" fontAlgn="b"/>
                      <a:r>
                        <a:rPr lang="en-US" sz="1600" b="0" i="0" u="none" strike="noStrike">
                          <a:solidFill>
                            <a:srgbClr val="000000"/>
                          </a:solidFill>
                          <a:effectLst/>
                          <a:latin typeface="Segoe UI" panose="020B0502040204020203" pitchFamily="34" charset="0"/>
                        </a:rPr>
                        <a:t>Employee + Spouse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2,336.60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2814738815"/>
                  </a:ext>
                </a:extLst>
              </a:tr>
              <a:tr h="190500">
                <a:tc>
                  <a:txBody>
                    <a:bodyPr/>
                    <a:lstStyle/>
                    <a:p>
                      <a:pPr algn="l" fontAlgn="b"/>
                      <a:r>
                        <a:rPr lang="en-US" sz="1600" b="0" i="0" u="none" strike="noStrike">
                          <a:solidFill>
                            <a:srgbClr val="000000"/>
                          </a:solidFill>
                          <a:effectLst/>
                          <a:latin typeface="Segoe UI" panose="020B0502040204020203" pitchFamily="34" charset="0"/>
                        </a:rPr>
                        <a:t>Employee + Children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1,979.60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085496902"/>
                  </a:ext>
                </a:extLst>
              </a:tr>
              <a:tr h="190500">
                <a:tc>
                  <a:txBody>
                    <a:bodyPr/>
                    <a:lstStyle/>
                    <a:p>
                      <a:pPr algn="l" fontAlgn="b"/>
                      <a:r>
                        <a:rPr lang="en-US" sz="1600" b="0" i="0" u="none" strike="noStrike">
                          <a:solidFill>
                            <a:srgbClr val="000000"/>
                          </a:solidFill>
                          <a:effectLst/>
                          <a:latin typeface="Segoe UI" panose="020B0502040204020203" pitchFamily="34" charset="0"/>
                        </a:rPr>
                        <a:t>Employee + Family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3,078.60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849565910"/>
                  </a:ext>
                </a:extLst>
              </a:tr>
              <a:tr h="190500">
                <a:tc gridSpan="2">
                  <a:txBody>
                    <a:bodyPr/>
                    <a:lstStyle/>
                    <a:p>
                      <a:pPr algn="ctr" fontAlgn="b"/>
                      <a:r>
                        <a:rPr lang="en-US" sz="1600" b="1" i="0" u="none" strike="noStrike" dirty="0">
                          <a:solidFill>
                            <a:srgbClr val="FFFFFF"/>
                          </a:solidFill>
                          <a:effectLst/>
                          <a:latin typeface="Segoe UI" panose="020B0502040204020203" pitchFamily="34" charset="0"/>
                        </a:rPr>
                        <a:t>$4,000/$8,000 Deductible PPO Plan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497B0"/>
                    </a:solidFill>
                  </a:tcPr>
                </a:tc>
                <a:tc hMerge="1">
                  <a:txBody>
                    <a:bodyPr/>
                    <a:lstStyle/>
                    <a:p>
                      <a:endParaRPr lang="en-US"/>
                    </a:p>
                  </a:txBody>
                  <a:tcPr/>
                </a:tc>
                <a:extLst>
                  <a:ext uri="{0D108BD9-81ED-4DB2-BD59-A6C34878D82A}">
                    <a16:rowId xmlns:a16="http://schemas.microsoft.com/office/drawing/2014/main" val="618939522"/>
                  </a:ext>
                </a:extLst>
              </a:tr>
              <a:tr h="190500">
                <a:tc>
                  <a:txBody>
                    <a:bodyPr/>
                    <a:lstStyle/>
                    <a:p>
                      <a:pPr algn="l" fontAlgn="b"/>
                      <a:r>
                        <a:rPr lang="en-US" sz="1600" b="0" i="0" u="none" strike="noStrike">
                          <a:solidFill>
                            <a:srgbClr val="000000"/>
                          </a:solidFill>
                          <a:effectLst/>
                          <a:latin typeface="Segoe UI" panose="020B0502040204020203" pitchFamily="34" charset="0"/>
                        </a:rPr>
                        <a:t>Employee Only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936.60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034282227"/>
                  </a:ext>
                </a:extLst>
              </a:tr>
              <a:tr h="190500">
                <a:tc>
                  <a:txBody>
                    <a:bodyPr/>
                    <a:lstStyle/>
                    <a:p>
                      <a:pPr algn="l" fontAlgn="b"/>
                      <a:r>
                        <a:rPr lang="en-US" sz="1600" b="0" i="0" u="none" strike="noStrike">
                          <a:solidFill>
                            <a:srgbClr val="000000"/>
                          </a:solidFill>
                          <a:effectLst/>
                          <a:latin typeface="Segoe UI" panose="020B0502040204020203" pitchFamily="34" charset="0"/>
                        </a:rPr>
                        <a:t>Employee + Spouse</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2,000.60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63388647"/>
                  </a:ext>
                </a:extLst>
              </a:tr>
              <a:tr h="190500">
                <a:tc>
                  <a:txBody>
                    <a:bodyPr/>
                    <a:lstStyle/>
                    <a:p>
                      <a:pPr algn="l" fontAlgn="b"/>
                      <a:r>
                        <a:rPr lang="en-US" sz="1600" b="0" i="0" u="none" strike="noStrike">
                          <a:solidFill>
                            <a:srgbClr val="000000"/>
                          </a:solidFill>
                          <a:effectLst/>
                          <a:latin typeface="Segoe UI" panose="020B0502040204020203" pitchFamily="34" charset="0"/>
                        </a:rPr>
                        <a:t>Employee + Children</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1,352.40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3579502618"/>
                  </a:ext>
                </a:extLst>
              </a:tr>
              <a:tr h="190500">
                <a:tc>
                  <a:txBody>
                    <a:bodyPr/>
                    <a:lstStyle/>
                    <a:p>
                      <a:pPr algn="l" fontAlgn="b"/>
                      <a:r>
                        <a:rPr lang="en-US" sz="1600" b="0" i="0" u="none" strike="noStrike">
                          <a:solidFill>
                            <a:srgbClr val="000000"/>
                          </a:solidFill>
                          <a:effectLst/>
                          <a:latin typeface="Segoe UI" panose="020B0502040204020203" pitchFamily="34" charset="0"/>
                        </a:rPr>
                        <a:t>Employee + Family</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600" b="0" i="0" u="none" strike="noStrike" dirty="0">
                          <a:solidFill>
                            <a:srgbClr val="000000"/>
                          </a:solidFill>
                          <a:effectLst/>
                          <a:latin typeface="Segoe UI" panose="020B0502040204020203" pitchFamily="34" charset="0"/>
                        </a:rPr>
                        <a:t> $                                      2,265.20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9E1F2"/>
                    </a:solidFill>
                  </a:tcPr>
                </a:tc>
                <a:extLst>
                  <a:ext uri="{0D108BD9-81ED-4DB2-BD59-A6C34878D82A}">
                    <a16:rowId xmlns:a16="http://schemas.microsoft.com/office/drawing/2014/main" val="4146656253"/>
                  </a:ext>
                </a:extLst>
              </a:tr>
            </a:tbl>
          </a:graphicData>
        </a:graphic>
      </p:graphicFrame>
    </p:spTree>
    <p:extLst>
      <p:ext uri="{BB962C8B-B14F-4D97-AF65-F5344CB8AC3E}">
        <p14:creationId xmlns:p14="http://schemas.microsoft.com/office/powerpoint/2010/main" val="648190679"/>
      </p:ext>
    </p:extLst>
  </p:cSld>
  <p:clrMapOvr>
    <a:masterClrMapping/>
  </p:clrMapOvr>
  <mc:AlternateContent xmlns:mc="http://schemas.openxmlformats.org/markup-compatibility/2006" xmlns:p14="http://schemas.microsoft.com/office/powerpoint/2010/main">
    <mc:Choice Requires="p14">
      <p:transition spd="slow" p14:dur="2000" advTm="24697"/>
    </mc:Choice>
    <mc:Fallback xmlns="">
      <p:transition spd="slow" advTm="2469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FA1D9-BE55-4A79-B603-5E8D502AC71F}"/>
              </a:ext>
            </a:extLst>
          </p:cNvPr>
          <p:cNvSpPr>
            <a:spLocks noGrp="1"/>
          </p:cNvSpPr>
          <p:nvPr>
            <p:ph type="ctrTitle"/>
          </p:nvPr>
        </p:nvSpPr>
        <p:spPr>
          <a:xfrm>
            <a:off x="234006" y="213025"/>
            <a:ext cx="5802790" cy="1193743"/>
          </a:xfrm>
          <a:solidFill>
            <a:schemeClr val="tx1">
              <a:lumMod val="75000"/>
              <a:lumOff val="25000"/>
            </a:schemeClr>
          </a:solidFill>
        </p:spPr>
        <p:txBody>
          <a:bodyPr vert="horz" lIns="91440" tIns="45720" rIns="91440" bIns="45720" rtlCol="0" anchor="ctr" anchorCtr="1">
            <a:normAutofit/>
          </a:bodyPr>
          <a:lstStyle/>
          <a:p>
            <a:pPr algn="l"/>
            <a:r>
              <a:rPr lang="en-US" sz="4400" kern="1200" dirty="0">
                <a:solidFill>
                  <a:schemeClr val="bg1"/>
                </a:solidFill>
                <a:latin typeface="+mj-lt"/>
                <a:ea typeface="+mj-ea"/>
                <a:cs typeface="+mj-cs"/>
              </a:rPr>
              <a:t>TOPICS OF DISCUSSION</a:t>
            </a:r>
          </a:p>
        </p:txBody>
      </p:sp>
      <p:sp>
        <p:nvSpPr>
          <p:cNvPr id="51" name="Rectangle 50">
            <a:extLst>
              <a:ext uri="{FF2B5EF4-FFF2-40B4-BE49-F238E27FC236}">
                <a16:creationId xmlns:a16="http://schemas.microsoft.com/office/drawing/2014/main" id="{73144208-AAFC-4C3A-A4F1-EF3D72AF4C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1"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3F26B7A0-B4C5-4774-8C0D-B403792459A3}"/>
              </a:ext>
            </a:extLst>
          </p:cNvPr>
          <p:cNvSpPr>
            <a:spLocks noGrp="1"/>
          </p:cNvSpPr>
          <p:nvPr>
            <p:ph type="subTitle" idx="1"/>
          </p:nvPr>
        </p:nvSpPr>
        <p:spPr>
          <a:xfrm>
            <a:off x="6824496" y="483325"/>
            <a:ext cx="5603760" cy="6374675"/>
          </a:xfrm>
        </p:spPr>
        <p:txBody>
          <a:bodyPr vert="horz" lIns="91440" tIns="45720" rIns="91440" bIns="45720" numCol="1" rtlCol="0" anchor="ctr">
            <a:normAutofit fontScale="77500" lnSpcReduction="20000"/>
          </a:bodyPr>
          <a:lstStyle/>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Qualifying for retiree benefits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Your Enrollment Options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ICUBA Retiree Plans vs. COBRA</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Enrolling as a Retiree</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AmWINS-Medicare Supplemental Plan offering</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AmWINS Costs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ICUBA Retiree Medical (BCBS) Plan Offerings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Schedule of Medical Benefits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Prescription Drug Plan</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Aetna BH Benefits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Additional Benefits Information</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ICUBA (BCBS) Medical Plan Costs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Humana Dental Plan Option(s)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Humana Dental Plan Costs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EyeMed Vision Plan Option(s)</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EyeMed Vision Plan Costs </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FAQ’s &amp; Additional Benefits Information</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ICUBA Retiree Dropbox</a:t>
            </a:r>
          </a:p>
          <a:p>
            <a:pPr indent="-228600" algn="l">
              <a:lnSpc>
                <a:spcPct val="150000"/>
              </a:lnSpc>
              <a:spcBef>
                <a:spcPts val="0"/>
              </a:spcBef>
              <a:buFont typeface="Arial" panose="020B0604020202020204" pitchFamily="34" charset="0"/>
              <a:buChar char="•"/>
            </a:pPr>
            <a:r>
              <a:rPr lang="en-US" sz="2000" dirty="0">
                <a:latin typeface="Segoe UI" panose="020B0502040204020203" pitchFamily="34" charset="0"/>
                <a:cs typeface="Segoe UI" panose="020B0502040204020203" pitchFamily="34" charset="0"/>
              </a:rPr>
              <a:t>ICUBA (BCBS) Early Retiree Plan Costs</a:t>
            </a:r>
          </a:p>
          <a:p>
            <a:pPr algn="l"/>
            <a:endParaRPr lang="en-US" sz="2000" dirty="0"/>
          </a:p>
          <a:p>
            <a:pPr indent="-228600" algn="l">
              <a:buFont typeface="Arial" panose="020B0604020202020204" pitchFamily="34" charset="0"/>
              <a:buChar char="•"/>
            </a:pPr>
            <a:endParaRPr lang="en-US" sz="2000" dirty="0"/>
          </a:p>
        </p:txBody>
      </p:sp>
      <p:pic>
        <p:nvPicPr>
          <p:cNvPr id="9" name="Picture 8">
            <a:extLst>
              <a:ext uri="{FF2B5EF4-FFF2-40B4-BE49-F238E27FC236}">
                <a16:creationId xmlns:a16="http://schemas.microsoft.com/office/drawing/2014/main" id="{CF7D236C-04AC-4414-BC77-AE65D54983CB}"/>
              </a:ext>
            </a:extLst>
          </p:cNvPr>
          <p:cNvPicPr>
            <a:picLocks noChangeAspect="1"/>
          </p:cNvPicPr>
          <p:nvPr/>
        </p:nvPicPr>
        <p:blipFill>
          <a:blip r:embed="rId4"/>
          <a:stretch>
            <a:fillRect/>
          </a:stretch>
        </p:blipFill>
        <p:spPr>
          <a:xfrm>
            <a:off x="492240" y="2702145"/>
            <a:ext cx="5603760" cy="2353180"/>
          </a:xfrm>
          <a:prstGeom prst="rect">
            <a:avLst/>
          </a:prstGeom>
        </p:spPr>
      </p:pic>
    </p:spTree>
    <p:custDataLst>
      <p:tags r:id="rId1"/>
    </p:custDataLst>
    <p:extLst>
      <p:ext uri="{BB962C8B-B14F-4D97-AF65-F5344CB8AC3E}">
        <p14:creationId xmlns:p14="http://schemas.microsoft.com/office/powerpoint/2010/main" val="1946807520"/>
      </p:ext>
    </p:extLst>
  </p:cSld>
  <p:clrMapOvr>
    <a:masterClrMapping/>
  </p:clrMapOvr>
  <mc:AlternateContent xmlns:mc="http://schemas.openxmlformats.org/markup-compatibility/2006" xmlns:p14="http://schemas.microsoft.com/office/powerpoint/2010/main">
    <mc:Choice Requires="p14">
      <p:transition spd="slow" p14:dur="2000" advTm="49646"/>
    </mc:Choice>
    <mc:Fallback xmlns="">
      <p:transition spd="slow" advTm="49646"/>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223DC1-A0C9-40DD-9E5D-61BD7B443DD9}"/>
              </a:ext>
            </a:extLst>
          </p:cNvPr>
          <p:cNvSpPr>
            <a:spLocks noGrp="1"/>
          </p:cNvSpPr>
          <p:nvPr>
            <p:ph type="title"/>
          </p:nvPr>
        </p:nvSpPr>
        <p:spPr>
          <a:xfrm>
            <a:off x="838200" y="365760"/>
            <a:ext cx="10515600" cy="1325563"/>
          </a:xfrm>
        </p:spPr>
        <p:txBody>
          <a:bodyPr vert="horz" lIns="91440" tIns="45720" rIns="91440" bIns="45720" rtlCol="0" anchor="ctr">
            <a:normAutofit/>
          </a:bodyPr>
          <a:lstStyle/>
          <a:p>
            <a:r>
              <a:rPr lang="en-US" dirty="0">
                <a:solidFill>
                  <a:schemeClr val="bg1"/>
                </a:solidFill>
              </a:rPr>
              <a:t>QUALIFYING FOR RETIREE BENEFITS</a:t>
            </a:r>
            <a:br>
              <a:rPr lang="en-US" dirty="0">
                <a:solidFill>
                  <a:schemeClr val="bg1"/>
                </a:solidFill>
              </a:rPr>
            </a:br>
            <a:r>
              <a:rPr lang="en-US" b="1" i="1" dirty="0">
                <a:solidFill>
                  <a:srgbClr val="0070C0"/>
                </a:solidFill>
              </a:rPr>
              <a:t>through</a:t>
            </a:r>
            <a:r>
              <a:rPr lang="en-US" dirty="0">
                <a:solidFill>
                  <a:schemeClr val="bg1"/>
                </a:solidFill>
              </a:rPr>
              <a:t> ICUBA</a:t>
            </a:r>
          </a:p>
        </p:txBody>
      </p:sp>
      <p:sp>
        <p:nvSpPr>
          <p:cNvPr id="4" name="TextBox 3">
            <a:extLst>
              <a:ext uri="{FF2B5EF4-FFF2-40B4-BE49-F238E27FC236}">
                <a16:creationId xmlns:a16="http://schemas.microsoft.com/office/drawing/2014/main" id="{331B8707-2096-4B91-8375-B86219850AFB}"/>
              </a:ext>
            </a:extLst>
          </p:cNvPr>
          <p:cNvSpPr txBox="1"/>
          <p:nvPr/>
        </p:nvSpPr>
        <p:spPr>
          <a:xfrm>
            <a:off x="570169" y="1369837"/>
            <a:ext cx="7940744" cy="6161649"/>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1400" b="1" i="0" u="sng"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DO I QUALIFY FOR RETIREE BENEFITS?</a:t>
            </a:r>
          </a:p>
          <a:p>
            <a:pPr marL="0" marR="0" lvl="0" indent="0" algn="l" defTabSz="914400" rtl="0" eaLnBrk="1" fontAlgn="auto" latinLnBrk="0" hangingPunct="1">
              <a:lnSpc>
                <a:spcPct val="90000"/>
              </a:lnSpc>
              <a:spcBef>
                <a:spcPts val="0"/>
              </a:spcBef>
              <a:spcAft>
                <a:spcPts val="60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Retirees must meet the “Member Institution’s” definition of Eligible Retiree in order to be covered under the ICUBA Retiree Plan. </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endParaRPr>
          </a:p>
          <a:p>
            <a:pPr lvl="0">
              <a:lnSpc>
                <a:spcPct val="90000"/>
              </a:lnSpc>
              <a:spcAft>
                <a:spcPts val="600"/>
              </a:spcAft>
              <a:defRPr/>
            </a:pPr>
            <a:r>
              <a:rPr lang="en-US" sz="1400" b="1" u="sng" dirty="0">
                <a:solidFill>
                  <a:prstClr val="black"/>
                </a:solidFill>
                <a:latin typeface="Segoe UI" panose="020B0502040204020203" pitchFamily="34" charset="0"/>
                <a:cs typeface="Segoe UI" panose="020B0502040204020203" pitchFamily="34" charset="0"/>
              </a:rPr>
              <a:t>ICUBA ELIGIBLE RETIREE DEFINITION</a:t>
            </a:r>
          </a:p>
          <a:p>
            <a:pPr lvl="0">
              <a:lnSpc>
                <a:spcPct val="90000"/>
              </a:lnSpc>
              <a:spcAft>
                <a:spcPts val="600"/>
              </a:spcAft>
              <a:defRPr/>
            </a:pPr>
            <a:r>
              <a:rPr lang="en-US" sz="1400" dirty="0">
                <a:solidFill>
                  <a:prstClr val="black"/>
                </a:solidFill>
                <a:latin typeface="Segoe UI" panose="020B0502040204020203" pitchFamily="34" charset="0"/>
                <a:cs typeface="Segoe UI" panose="020B0502040204020203" pitchFamily="34" charset="0"/>
              </a:rPr>
              <a:t>Eligible Retiree shall mean each Employee who (1) is a Participant in the Plan during the 3-month period immediately prior to retirement from a Member Institution; (2) was Actively at work on the day prior to retirement; and (3):</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55 years of age and has 10 years of continuous service with a Member Institution;</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56 years of age and has 9 years of continuous service with a Member Institution;</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57 years of age and has 8 years of continuous service with a Member Institution;</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58 years of age and has 7 years of continuous service with a Member Institution;</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59 years of age and has 6 years of continuous service with a Member Institution; or</a:t>
            </a:r>
          </a:p>
          <a:p>
            <a:pPr marL="285750" lvl="0" indent="-228600">
              <a:lnSpc>
                <a:spcPct val="90000"/>
              </a:lnSpc>
              <a:spcAft>
                <a:spcPts val="600"/>
              </a:spcAft>
              <a:buFont typeface="Arial" panose="020B0604020202020204" pitchFamily="34" charset="0"/>
              <a:buChar char="•"/>
              <a:defRPr/>
            </a:pPr>
            <a:r>
              <a:rPr lang="en-US" sz="1400" dirty="0">
                <a:solidFill>
                  <a:prstClr val="black"/>
                </a:solidFill>
                <a:latin typeface="Segoe UI" panose="020B0502040204020203" pitchFamily="34" charset="0"/>
                <a:cs typeface="Segoe UI" panose="020B0502040204020203" pitchFamily="34" charset="0"/>
              </a:rPr>
              <a:t>is at least 60 years of age and has at least 5 years of continuous service with a Member Institution.</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endParaRP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Retirees and their Dependents MUST enroll in coverage within 30 days of retirement unless the Eligible Retiree or Dependent chooses COBRA Continuation Coverage in lieu </a:t>
            </a:r>
          </a:p>
          <a:p>
            <a:pPr marL="0" marR="0" lvl="0" indent="0" algn="l" defTabSz="914400" rtl="0" eaLnBrk="1" fontAlgn="auto" latinLnBrk="0" hangingPunct="1">
              <a:lnSpc>
                <a:spcPct val="9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of the Retiree Plan.</a:t>
            </a:r>
          </a:p>
          <a:p>
            <a:pPr marL="0" marR="0" lvl="0" indent="0" algn="l" defTabSz="914400" rtl="0" eaLnBrk="1" fontAlgn="auto" latinLnBrk="0" hangingPunct="1">
              <a:lnSpc>
                <a:spcPct val="90000"/>
              </a:lnSpc>
              <a:spcBef>
                <a:spcPts val="0"/>
              </a:spcBef>
              <a:spcAft>
                <a:spcPts val="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endParaRPr>
          </a:p>
          <a:p>
            <a:pPr marL="0" marR="0" lvl="0" indent="-2286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1400" b="1"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4EADD451-C928-4110-8E14-F533AAA25200}"/>
              </a:ext>
            </a:extLst>
          </p:cNvPr>
          <p:cNvSpPr txBox="1"/>
          <p:nvPr/>
        </p:nvSpPr>
        <p:spPr>
          <a:xfrm>
            <a:off x="289266" y="6990225"/>
            <a:ext cx="1741641" cy="307777"/>
          </a:xfrm>
          <a:prstGeom prst="rect">
            <a:avLst/>
          </a:prstGeom>
          <a:solidFill>
            <a:srgbClr val="000000"/>
          </a:solidFill>
        </p:spPr>
        <p:txBody>
          <a:bodyPr wrap="square" rtlCol="0">
            <a:sp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r>
              <a:rPr kumimoji="0" lang="en-US" sz="700" b="0" i="0" u="none" strike="noStrike" kern="1200" cap="none" spc="0" normalizeH="0" baseline="0" noProof="0" dirty="0">
                <a:ln>
                  <a:noFill/>
                </a:ln>
                <a:solidFill>
                  <a:srgbClr val="FFFFFF"/>
                </a:solidFill>
                <a:effectLst/>
                <a:uLnTx/>
                <a:uFillTx/>
                <a:latin typeface="Calibri" panose="020F0502020204030204"/>
                <a:ea typeface="+mn-ea"/>
                <a:cs typeface="+mn-cs"/>
                <a:hlinkClick r:id="rId3" tooltip="http://www.themindfulword.org/2015/super-agers/">
                  <a:extLst>
                    <a:ext uri="{A12FA001-AC4F-418D-AE19-62706E023703}">
                      <ahyp:hlinkClr xmlns:ahyp="http://schemas.microsoft.com/office/drawing/2018/hyperlinkcolor" val="tx"/>
                    </a:ext>
                  </a:extLst>
                </a:hlinkClick>
              </a:rPr>
              <a:t>This Photo</a:t>
            </a:r>
            <a:r>
              <a:rPr kumimoji="0" lang="en-US" sz="700" b="0" i="0" u="none" strike="noStrike" kern="1200" cap="none" spc="0" normalizeH="0" baseline="0" noProof="0" dirty="0">
                <a:ln>
                  <a:noFill/>
                </a:ln>
                <a:solidFill>
                  <a:srgbClr val="FFFFFF"/>
                </a:solidFill>
                <a:effectLst/>
                <a:uLnTx/>
                <a:uFillTx/>
                <a:latin typeface="Calibri" panose="020F0502020204030204"/>
                <a:ea typeface="+mn-ea"/>
                <a:cs typeface="+mn-cs"/>
              </a:rPr>
              <a:t> by Unknown Author is licensed under </a:t>
            </a:r>
            <a:r>
              <a:rPr kumimoji="0" lang="en-US" sz="700" b="0" i="0" u="none" strike="noStrike" kern="1200" cap="none" spc="0" normalizeH="0" baseline="0" noProof="0" dirty="0">
                <a:ln>
                  <a:noFill/>
                </a:ln>
                <a:solidFill>
                  <a:srgbClr val="FFFFFF"/>
                </a:solidFill>
                <a:effectLst/>
                <a:uLnTx/>
                <a:uFillTx/>
                <a:latin typeface="Calibri" panose="020F0502020204030204"/>
                <a:ea typeface="+mn-ea"/>
                <a:cs typeface="+mn-cs"/>
                <a:hlinkClick r:id="rId4" tooltip="https://creativecommons.org/licenses/by-sa/3.0/">
                  <a:extLst>
                    <a:ext uri="{A12FA001-AC4F-418D-AE19-62706E023703}">
                      <ahyp:hlinkClr xmlns:ahyp="http://schemas.microsoft.com/office/drawing/2018/hyperlinkcolor" val="tx"/>
                    </a:ext>
                  </a:extLst>
                </a:hlinkClick>
              </a:rPr>
              <a:t>CC BY-SA</a:t>
            </a:r>
            <a:endParaRPr kumimoji="0" lang="en-US" sz="7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38677027"/>
      </p:ext>
    </p:extLst>
  </p:cSld>
  <p:clrMapOvr>
    <a:masterClrMapping/>
  </p:clrMapOvr>
  <mc:AlternateContent xmlns:mc="http://schemas.openxmlformats.org/markup-compatibility/2006" xmlns:p14="http://schemas.microsoft.com/office/powerpoint/2010/main">
    <mc:Choice Requires="p14">
      <p:transition spd="slow" p14:dur="2000" advTm="44729"/>
    </mc:Choice>
    <mc:Fallback xmlns="">
      <p:transition spd="slow" advTm="44729"/>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E223DC1-A0C9-40DD-9E5D-61BD7B443DD9}"/>
              </a:ext>
            </a:extLst>
          </p:cNvPr>
          <p:cNvSpPr>
            <a:spLocks noGrp="1"/>
          </p:cNvSpPr>
          <p:nvPr>
            <p:ph type="title"/>
          </p:nvPr>
        </p:nvSpPr>
        <p:spPr>
          <a:xfrm>
            <a:off x="838200" y="365760"/>
            <a:ext cx="10515600" cy="1325563"/>
          </a:xfrm>
        </p:spPr>
        <p:txBody>
          <a:bodyPr vert="horz" lIns="91440" tIns="45720" rIns="91440" bIns="45720" rtlCol="0" anchor="ctr">
            <a:normAutofit/>
          </a:bodyPr>
          <a:lstStyle/>
          <a:p>
            <a:r>
              <a:rPr lang="en-US" dirty="0">
                <a:solidFill>
                  <a:schemeClr val="bg1"/>
                </a:solidFill>
                <a:latin typeface="Segoe UI" panose="020B0502040204020203" pitchFamily="34" charset="0"/>
                <a:cs typeface="Segoe UI" panose="020B0502040204020203" pitchFamily="34" charset="0"/>
              </a:rPr>
              <a:t>RETIREE ENROLLMENT </a:t>
            </a:r>
            <a:r>
              <a:rPr lang="en-US" b="1" i="1" dirty="0">
                <a:solidFill>
                  <a:schemeClr val="accent1"/>
                </a:solidFill>
                <a:latin typeface="Segoe UI" panose="020B0502040204020203" pitchFamily="34" charset="0"/>
                <a:cs typeface="Segoe UI" panose="020B0502040204020203" pitchFamily="34" charset="0"/>
              </a:rPr>
              <a:t>OPTIONS</a:t>
            </a:r>
          </a:p>
        </p:txBody>
      </p:sp>
      <p:sp>
        <p:nvSpPr>
          <p:cNvPr id="8" name="TextBox 7">
            <a:extLst>
              <a:ext uri="{FF2B5EF4-FFF2-40B4-BE49-F238E27FC236}">
                <a16:creationId xmlns:a16="http://schemas.microsoft.com/office/drawing/2014/main" id="{2DE61A11-60A6-40E2-8EF7-E9D57AA0A8D6}"/>
              </a:ext>
            </a:extLst>
          </p:cNvPr>
          <p:cNvSpPr txBox="1"/>
          <p:nvPr/>
        </p:nvSpPr>
        <p:spPr>
          <a:xfrm>
            <a:off x="890773" y="2568765"/>
            <a:ext cx="5311244" cy="3003134"/>
          </a:xfrm>
          <a:prstGeom prst="rect">
            <a:avLst/>
          </a:prstGeom>
        </p:spPr>
        <p:txBody>
          <a:bodyPr vert="horz" lIns="91440" tIns="45720" rIns="91440" bIns="45720" rtlCol="0">
            <a:normAutofit/>
          </a:bodyPr>
          <a:lstStyle/>
          <a:p>
            <a:pPr marL="0" marR="0" lvl="0" indent="0" algn="l" defTabSz="914400" rtl="0" eaLnBrk="1" fontAlgn="auto" latinLnBrk="0" hangingPunct="1">
              <a:lnSpc>
                <a:spcPct val="150000"/>
              </a:lnSpc>
              <a:spcBef>
                <a:spcPts val="0"/>
              </a:spcBef>
              <a:spcAft>
                <a:spcPts val="60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EARLY RETIREES</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Retirees under the age of 65 will be offered, during their </a:t>
            </a:r>
            <a:r>
              <a:rPr kumimoji="0" lang="en-US" sz="1600" b="0" i="1" u="sng"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initial</a:t>
            </a: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 retiree enrollment to continue the same benefits, he/she was enrolled in directly proceeding their retirement. </a:t>
            </a:r>
          </a:p>
          <a:p>
            <a:pPr marL="0" marR="0" lvl="0" indent="0" algn="l" defTabSz="914400" rtl="0" eaLnBrk="1" fontAlgn="auto" latinLnBrk="0" hangingPunct="1">
              <a:lnSpc>
                <a:spcPct val="90000"/>
              </a:lnSpc>
              <a:spcBef>
                <a:spcPts val="1000"/>
              </a:spcBef>
              <a:spcAft>
                <a:spcPts val="0"/>
              </a:spcAft>
              <a:buClrTx/>
              <a:buSzTx/>
              <a:buFontTx/>
              <a:buNone/>
              <a:tabLst/>
              <a:defRPr/>
            </a:pPr>
            <a:endParaRPr kumimoji="0" lang="en-US" sz="600" b="0" i="1"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600"/>
              </a:spcAft>
              <a:buClrTx/>
              <a:buSzTx/>
              <a:buFontTx/>
              <a:buNone/>
              <a:tabLst/>
              <a:defRPr/>
            </a:pPr>
            <a:endParaRPr kumimoji="0" lang="en-US" sz="6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38F59171-3D84-44FD-9242-AE1DB9C1494C}"/>
              </a:ext>
            </a:extLst>
          </p:cNvPr>
          <p:cNvSpPr txBox="1"/>
          <p:nvPr/>
        </p:nvSpPr>
        <p:spPr>
          <a:xfrm>
            <a:off x="6202017" y="2570922"/>
            <a:ext cx="5151783" cy="3003134"/>
          </a:xfrm>
          <a:prstGeom prst="rect">
            <a:avLst/>
          </a:prstGeom>
          <a:noFill/>
        </p:spPr>
        <p:txBody>
          <a:bodyPr vert="horz" lIns="91440" tIns="45720" rIns="91440" bIns="45720" rtlCol="0">
            <a:normAutofit/>
          </a:bodyPr>
          <a:lstStyle/>
          <a:p>
            <a:pPr marL="0" marR="0" lvl="0" indent="0" algn="l" defTabSz="914400" rtl="0" eaLnBrk="1" fontAlgn="auto" latinLnBrk="0" hangingPunct="1">
              <a:lnSpc>
                <a:spcPct val="90000"/>
              </a:lnSpc>
              <a:spcBef>
                <a:spcPts val="1000"/>
              </a:spcBef>
              <a:spcAft>
                <a:spcPts val="600"/>
              </a:spcAft>
              <a:buClrTx/>
              <a:buSzTx/>
              <a:buFontTx/>
              <a:buNone/>
              <a:tabLst/>
              <a:defRPr/>
            </a:pPr>
            <a:r>
              <a:rPr kumimoji="0" lang="en-US" sz="2000" b="1" i="0" u="sng"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OVER 65 RETIREES</a:t>
            </a:r>
          </a:p>
          <a:p>
            <a:pPr marL="0" marR="0" lvl="0" indent="0" algn="l" defTabSz="914400" rtl="0" eaLnBrk="1" fontAlgn="auto" latinLnBrk="0" hangingPunct="1">
              <a:lnSpc>
                <a:spcPct val="15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Retirees who are age 65 and over will be offered, during their </a:t>
            </a:r>
            <a:r>
              <a:rPr kumimoji="0" lang="en-US" sz="1600" b="0" i="1" u="sng"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initial</a:t>
            </a: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cs typeface="Segoe UI" panose="020B0502040204020203" pitchFamily="34" charset="0"/>
              </a:rPr>
              <a:t> retiree enrollment a choice between the Retiree Medicare Supplemental plan or to continue to be enrolled in the same benefits, he/she was enrolled in directly proceeding their retirement.</a:t>
            </a:r>
          </a:p>
          <a:p>
            <a:pPr marL="0" marR="0" lvl="0" indent="0" algn="l" defTabSz="914400" rtl="0" eaLnBrk="1" fontAlgn="auto" latinLnBrk="0" hangingPunct="1">
              <a:lnSpc>
                <a:spcPct val="90000"/>
              </a:lnSpc>
              <a:spcBef>
                <a:spcPts val="1000"/>
              </a:spcBef>
              <a:spcAft>
                <a:spcPts val="600"/>
              </a:spcAft>
              <a:buClrTx/>
              <a:buSzTx/>
              <a:buFontTx/>
              <a:buNone/>
              <a:tabLst/>
              <a:defRPr/>
            </a:pPr>
            <a:endParaRPr kumimoji="0" lang="en-US" sz="12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61731034"/>
      </p:ext>
    </p:extLst>
  </p:cSld>
  <p:clrMapOvr>
    <a:masterClrMapping/>
  </p:clrMapOvr>
  <mc:AlternateContent xmlns:mc="http://schemas.openxmlformats.org/markup-compatibility/2006" xmlns:p14="http://schemas.microsoft.com/office/powerpoint/2010/main">
    <mc:Choice Requires="p14">
      <p:transition spd="slow" p14:dur="2000" advTm="46537"/>
    </mc:Choice>
    <mc:Fallback xmlns="">
      <p:transition spd="slow" advTm="46537"/>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2377681A-D2F4-4969-A771-61E05DBB3052}"/>
              </a:ext>
            </a:extLst>
          </p:cNvPr>
          <p:cNvSpPr txBox="1">
            <a:spLocks/>
          </p:cNvSpPr>
          <p:nvPr/>
        </p:nvSpPr>
        <p:spPr>
          <a:xfrm>
            <a:off x="629040" y="287448"/>
            <a:ext cx="8064793" cy="1259998"/>
          </a:xfrm>
          <a:prstGeom prst="rect">
            <a:avLst/>
          </a:prstGeom>
        </p:spPr>
        <p:txBody>
          <a:bodyPr vert="horz" lIns="91440" tIns="45720" rIns="91440" bIns="45720" rtlCol="0" anchor="ctr">
            <a:normAutofit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Segoe UI" panose="020B0502040204020203" pitchFamily="34" charset="0"/>
                <a:ea typeface="+mj-ea"/>
                <a:cs typeface="Segoe UI" panose="020B0502040204020203" pitchFamily="34" charset="0"/>
              </a:rPr>
              <a:t>ICUBA RETIREE PLANS vs. </a:t>
            </a:r>
            <a:r>
              <a:rPr kumimoji="0" lang="en-US" sz="4400" b="0" i="1" u="none" strike="noStrike" kern="1200" cap="none" spc="0" normalizeH="0" baseline="0" noProof="0" dirty="0">
                <a:ln>
                  <a:noFill/>
                </a:ln>
                <a:solidFill>
                  <a:srgbClr val="4472C4"/>
                </a:solidFill>
                <a:effectLst/>
                <a:uLnTx/>
                <a:uFillTx/>
                <a:latin typeface="Segoe UI" panose="020B0502040204020203" pitchFamily="34" charset="0"/>
                <a:ea typeface="+mj-ea"/>
                <a:cs typeface="Segoe UI" panose="020B0502040204020203" pitchFamily="34" charset="0"/>
              </a:rPr>
              <a:t>COBRA</a:t>
            </a:r>
          </a:p>
        </p:txBody>
      </p:sp>
      <p:sp>
        <p:nvSpPr>
          <p:cNvPr id="10" name="Content Placeholder 4">
            <a:extLst>
              <a:ext uri="{FF2B5EF4-FFF2-40B4-BE49-F238E27FC236}">
                <a16:creationId xmlns:a16="http://schemas.microsoft.com/office/drawing/2014/main" id="{44240639-C044-4DBF-B5DE-9359C0E5B919}"/>
              </a:ext>
            </a:extLst>
          </p:cNvPr>
          <p:cNvSpPr txBox="1">
            <a:spLocks/>
          </p:cNvSpPr>
          <p:nvPr/>
        </p:nvSpPr>
        <p:spPr>
          <a:xfrm>
            <a:off x="943643" y="2026265"/>
            <a:ext cx="8584671" cy="239417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000" b="0" i="0" u="sng"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ICUBA RETIREE MEDICAL PLANS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You do not pay an administration fee</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Your coverage will continue until you cancel it (or your coverage is cancelled for non-payment of premiums</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You will have the option of enrolling in the Medicare Supplemental plan when you turn 65</a:t>
            </a:r>
          </a:p>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No payment fee for monthly premiums paid by credit card or EFT.</a:t>
            </a:r>
          </a:p>
        </p:txBody>
      </p:sp>
      <p:sp>
        <p:nvSpPr>
          <p:cNvPr id="11" name="Content Placeholder 6">
            <a:extLst>
              <a:ext uri="{FF2B5EF4-FFF2-40B4-BE49-F238E27FC236}">
                <a16:creationId xmlns:a16="http://schemas.microsoft.com/office/drawing/2014/main" id="{7AE0FEC4-AC20-49B9-8297-7A45789EA930}"/>
              </a:ext>
            </a:extLst>
          </p:cNvPr>
          <p:cNvSpPr txBox="1">
            <a:spLocks/>
          </p:cNvSpPr>
          <p:nvPr/>
        </p:nvSpPr>
        <p:spPr>
          <a:xfrm>
            <a:off x="943643" y="4191575"/>
            <a:ext cx="7995859" cy="2394173"/>
          </a:xfrm>
          <a:prstGeom prst="rect">
            <a:avLst/>
          </a:prstGeom>
        </p:spPr>
        <p:txBody>
          <a:bodyPr vert="horz" lIns="91440" tIns="45720" rIns="91440" bIns="45720" rtlCol="0" anchor="ctr">
            <a:normAutofit fontScale="9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5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2200" b="0" i="0" u="sng"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COBRA</a:t>
            </a:r>
          </a:p>
          <a:p>
            <a:pPr marL="228600" marR="0" lvl="0" indent="-228600" algn="l" defTabSz="914400" rtl="0" eaLnBrk="1" fontAlgn="auto" latinLnBrk="0" hangingPunct="1">
              <a:lnSpc>
                <a:spcPct val="16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 2% administration fee is added to you COBRA premium each month.</a:t>
            </a:r>
          </a:p>
          <a:p>
            <a:pPr marL="228600" marR="0" lvl="0" indent="-228600" algn="l"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Your coverage ends after 18 months</a:t>
            </a:r>
          </a:p>
          <a:p>
            <a:pPr marL="228600" marR="0" lvl="0" indent="-228600" algn="l"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You will not have the option to enroll in any other plans once you are enrolled in COBRA you forfeited the right to any of your retiree benefits.</a:t>
            </a:r>
          </a:p>
          <a:p>
            <a:pPr marL="228600" marR="0" lvl="0" indent="-228600" algn="l" defTabSz="914400" rtl="0" eaLnBrk="1" fontAlgn="auto" latinLnBrk="0" hangingPunct="1">
              <a:lnSpc>
                <a:spcPct val="160000"/>
              </a:lnSpc>
              <a:spcBef>
                <a:spcPts val="1000"/>
              </a:spcBef>
              <a:spcAft>
                <a:spcPts val="0"/>
              </a:spcAft>
              <a:buClrTx/>
              <a:buSzTx/>
              <a:buFont typeface="Arial" panose="020B0604020202020204" pitchFamily="34" charset="0"/>
              <a:buChar char="•"/>
              <a:tabLst/>
              <a:defRPr/>
            </a:pPr>
            <a:r>
              <a:rPr kumimoji="0" lang="en-US" sz="15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There is a payment fee if you make COBRA payments by credit card or EFT.</a:t>
            </a:r>
          </a:p>
        </p:txBody>
      </p:sp>
    </p:spTree>
    <p:extLst>
      <p:ext uri="{BB962C8B-B14F-4D97-AF65-F5344CB8AC3E}">
        <p14:creationId xmlns:p14="http://schemas.microsoft.com/office/powerpoint/2010/main" val="847261824"/>
      </p:ext>
    </p:extLst>
  </p:cSld>
  <p:clrMapOvr>
    <a:masterClrMapping/>
  </p:clrMapOvr>
  <mc:AlternateContent xmlns:mc="http://schemas.openxmlformats.org/markup-compatibility/2006" xmlns:p14="http://schemas.microsoft.com/office/powerpoint/2010/main">
    <mc:Choice Requires="p14">
      <p:transition spd="slow" p14:dur="2000" advTm="86726"/>
    </mc:Choice>
    <mc:Fallback xmlns="">
      <p:transition spd="slow" advTm="86726"/>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Title 1">
            <a:extLst>
              <a:ext uri="{FF2B5EF4-FFF2-40B4-BE49-F238E27FC236}">
                <a16:creationId xmlns:a16="http://schemas.microsoft.com/office/drawing/2014/main" id="{2377681A-D2F4-4969-A771-61E05DBB3052}"/>
              </a:ext>
            </a:extLst>
          </p:cNvPr>
          <p:cNvSpPr txBox="1">
            <a:spLocks/>
          </p:cNvSpPr>
          <p:nvPr/>
        </p:nvSpPr>
        <p:spPr>
          <a:xfrm>
            <a:off x="629040" y="287448"/>
            <a:ext cx="8064793" cy="12599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600"/>
              </a:spcAft>
              <a:buClrTx/>
              <a:buSzTx/>
              <a:buFontTx/>
              <a:buNone/>
              <a:tabLst/>
              <a:defRPr/>
            </a:pPr>
            <a:r>
              <a:rPr kumimoji="0" lang="en-US" sz="4400" b="0" i="0" u="none" strike="noStrike" kern="1200" cap="none" spc="0" normalizeH="0" baseline="0" noProof="0" dirty="0">
                <a:ln>
                  <a:noFill/>
                </a:ln>
                <a:solidFill>
                  <a:srgbClr val="FFFFFF"/>
                </a:solidFill>
                <a:effectLst/>
                <a:uLnTx/>
                <a:uFillTx/>
                <a:latin typeface="Segoe UI" panose="020B0502040204020203" pitchFamily="34" charset="0"/>
                <a:ea typeface="+mj-ea"/>
                <a:cs typeface="Segoe UI" panose="020B0502040204020203" pitchFamily="34" charset="0"/>
              </a:rPr>
              <a:t>ENROLLING AS A RETIREE</a:t>
            </a:r>
          </a:p>
        </p:txBody>
      </p:sp>
      <p:sp>
        <p:nvSpPr>
          <p:cNvPr id="8" name="TextBox 7">
            <a:extLst>
              <a:ext uri="{FF2B5EF4-FFF2-40B4-BE49-F238E27FC236}">
                <a16:creationId xmlns:a16="http://schemas.microsoft.com/office/drawing/2014/main" id="{26299276-1DE6-4BDE-9F12-448D0E950150}"/>
              </a:ext>
            </a:extLst>
          </p:cNvPr>
          <p:cNvSpPr txBox="1"/>
          <p:nvPr/>
        </p:nvSpPr>
        <p:spPr>
          <a:xfrm>
            <a:off x="566311" y="2096150"/>
            <a:ext cx="11059377" cy="4080752"/>
          </a:xfrm>
          <a:prstGeom prst="rect">
            <a:avLst/>
          </a:prstGeom>
        </p:spPr>
        <p:txBody>
          <a:bodyPr vert="horz" lIns="91440" tIns="45720" rIns="91440" bIns="45720" rtlCol="0" anchor="ct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To enroll in </a:t>
            </a:r>
            <a:r>
              <a:rPr kumimoji="0" lang="en-US" sz="1600" b="0" i="1"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benefits </a:t>
            </a:r>
            <a:r>
              <a:rPr kumimoji="0" lang="en-US" sz="16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as a Retiree, you must complete and return an enrollment form or make your benefit elections:</a:t>
            </a: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p>
            <a:pPr marL="0" marR="0" lvl="0" indent="0" algn="l" defTabSz="914400" rtl="0" eaLnBrk="1" fontAlgn="auto" latinLnBrk="0" hangingPunct="1">
              <a:lnSpc>
                <a:spcPct val="90000"/>
              </a:lnSpc>
              <a:spcBef>
                <a:spcPts val="0"/>
              </a:spcBef>
              <a:spcAft>
                <a:spcPts val="600"/>
              </a:spcAft>
              <a:buClrTx/>
              <a:buSzTx/>
              <a:buFontTx/>
              <a:buNone/>
              <a:tabLst/>
              <a:defRPr/>
            </a:pPr>
            <a:endParaRPr kumimoji="0" lang="en-US" sz="1400" b="0" i="0" u="none"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endParaRPr>
          </a:p>
          <a:p>
            <a:pPr marL="457200" lvl="2">
              <a:lnSpc>
                <a:spcPct val="90000"/>
              </a:lnSpc>
              <a:spcAft>
                <a:spcPts val="600"/>
              </a:spcAft>
              <a:defRPr/>
            </a:pPr>
            <a:r>
              <a:rPr kumimoji="0" lang="en-US" sz="1600" b="1" i="1" u="sng"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Within 30 days of retirement</a:t>
            </a:r>
            <a:r>
              <a:rPr kumimoji="0" lang="en-US" sz="1400" b="1" i="0" u="none"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 </a:t>
            </a: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and becoming eligible for Retiree benefits. If you do not enroll within the 30-day enrollment period, you will permanently forfeit your eligibility for all Retiree insurance coverage.</a:t>
            </a:r>
          </a:p>
          <a:p>
            <a:pPr marL="457200" lvl="2">
              <a:lnSpc>
                <a:spcPct val="90000"/>
              </a:lnSpc>
              <a:spcAft>
                <a:spcPts val="600"/>
              </a:spcAft>
              <a:defRPr/>
            </a:pPr>
            <a:endPar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endParaRPr>
          </a:p>
          <a:p>
            <a:pPr marL="457200" lvl="2">
              <a:lnSpc>
                <a:spcPct val="90000"/>
              </a:lnSpc>
              <a:spcAft>
                <a:spcPts val="600"/>
              </a:spcAft>
              <a:defRPr/>
            </a:pPr>
            <a:r>
              <a:rPr kumimoji="0" lang="en-US" sz="1600" b="1" i="1" u="sng"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During annual enrollment</a:t>
            </a:r>
            <a:r>
              <a:rPr kumimoji="0" lang="en-US" sz="1600" i="1" u="sng"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 </a:t>
            </a: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by the stated deadline. If you do not make any benefit changes, you will automatically be enrolled in your current benefit elections or to the stated default coverage if your existing plan(s) is/are changing.</a:t>
            </a:r>
          </a:p>
          <a:p>
            <a:pPr marL="457200" lvl="2">
              <a:lnSpc>
                <a:spcPct val="90000"/>
              </a:lnSpc>
              <a:spcAft>
                <a:spcPts val="600"/>
              </a:spcAft>
              <a:defRPr/>
            </a:pPr>
            <a:endParaRPr kumimoji="0" lang="en-US" sz="1600" b="0" i="0" u="none"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endParaRPr>
          </a:p>
          <a:p>
            <a:pPr marL="457200" lvl="2">
              <a:lnSpc>
                <a:spcPct val="90000"/>
              </a:lnSpc>
              <a:spcAft>
                <a:spcPts val="600"/>
              </a:spcAft>
              <a:defRPr/>
            </a:pPr>
            <a:r>
              <a:rPr kumimoji="0" lang="en-US" sz="1600" b="1" i="1" u="sng"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When you have a mid-year qualifying event </a:t>
            </a:r>
            <a:r>
              <a:rPr kumimoji="0" lang="en-US" sz="1400" b="0" i="0" u="none" strike="noStrike" kern="1200" cap="none" spc="0" normalizeH="0" baseline="0" noProof="0" dirty="0">
                <a:ln>
                  <a:noFill/>
                </a:ln>
                <a:solidFill>
                  <a:prstClr val="black"/>
                </a:solidFill>
                <a:effectLst/>
                <a:uLnTx/>
                <a:uFillTx/>
                <a:latin typeface="Segoe UI" panose="020B0502040204020203" pitchFamily="34" charset="0"/>
                <a:ea typeface="+mn-ea"/>
                <a:cs typeface="Segoe UI" panose="020B0502040204020203" pitchFamily="34" charset="0"/>
              </a:rPr>
              <a:t>(marriage, birth or adoption of a child, loss or gain of eligibility for other health insurance coverage - voluntarily canceling other health insurance does not constitute loss of eligibility) and want to make an allowed mid-year change in benefit elections. This change must be made within 30 days of the event. Documentation to support the change will be required. </a:t>
            </a:r>
            <a:r>
              <a:rPr kumimoji="0" lang="en-US" sz="1400" b="1" i="1" u="sng" strike="noStrike" kern="1200" cap="none" spc="0" normalizeH="0" baseline="0" noProof="0" dirty="0">
                <a:ln>
                  <a:noFill/>
                </a:ln>
                <a:solidFill>
                  <a:srgbClr val="4472C4"/>
                </a:solidFill>
                <a:effectLst/>
                <a:uLnTx/>
                <a:uFillTx/>
                <a:latin typeface="Segoe UI" panose="020B0502040204020203" pitchFamily="34" charset="0"/>
                <a:ea typeface="+mn-ea"/>
                <a:cs typeface="Segoe UI" panose="020B0502040204020203" pitchFamily="34" charset="0"/>
              </a:rPr>
              <a:t>No Exceptions</a:t>
            </a:r>
          </a:p>
        </p:txBody>
      </p:sp>
    </p:spTree>
    <p:extLst>
      <p:ext uri="{BB962C8B-B14F-4D97-AF65-F5344CB8AC3E}">
        <p14:creationId xmlns:p14="http://schemas.microsoft.com/office/powerpoint/2010/main" val="1165914631"/>
      </p:ext>
    </p:extLst>
  </p:cSld>
  <p:clrMapOvr>
    <a:masterClrMapping/>
  </p:clrMapOvr>
  <mc:AlternateContent xmlns:mc="http://schemas.openxmlformats.org/markup-compatibility/2006" xmlns:p14="http://schemas.microsoft.com/office/powerpoint/2010/main">
    <mc:Choice Requires="p14">
      <p:transition spd="slow" p14:dur="2000" advTm="74628"/>
    </mc:Choice>
    <mc:Fallback xmlns="">
      <p:transition spd="slow" advTm="74628"/>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BF87945-A001-489F-9D9B-7D9435F0B9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1911096"/>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itle 3">
            <a:extLst>
              <a:ext uri="{FF2B5EF4-FFF2-40B4-BE49-F238E27FC236}">
                <a16:creationId xmlns:a16="http://schemas.microsoft.com/office/drawing/2014/main" id="{201FB501-5DA7-4556-A019-EF7874DD7D95}"/>
              </a:ext>
            </a:extLst>
          </p:cNvPr>
          <p:cNvSpPr>
            <a:spLocks noGrp="1"/>
          </p:cNvSpPr>
          <p:nvPr>
            <p:ph type="title"/>
          </p:nvPr>
        </p:nvSpPr>
        <p:spPr>
          <a:xfrm>
            <a:off x="903849" y="434341"/>
            <a:ext cx="7818120" cy="1042416"/>
          </a:xfrm>
        </p:spPr>
        <p:txBody>
          <a:bodyPr>
            <a:noAutofit/>
          </a:bodyPr>
          <a:lstStyle/>
          <a:p>
            <a:r>
              <a:rPr lang="en-US" dirty="0">
                <a:solidFill>
                  <a:srgbClr val="FFFFFF"/>
                </a:solidFill>
                <a:latin typeface="Segoe UI" panose="020B0502040204020203" pitchFamily="34" charset="0"/>
                <a:cs typeface="Segoe UI" panose="020B0502040204020203" pitchFamily="34" charset="0"/>
              </a:rPr>
              <a:t>MEDICARE SUPPLEMENTAL PLAN INFORMATION</a:t>
            </a:r>
          </a:p>
        </p:txBody>
      </p:sp>
      <p:sp>
        <p:nvSpPr>
          <p:cNvPr id="7" name="Content Placeholder 10">
            <a:extLst>
              <a:ext uri="{FF2B5EF4-FFF2-40B4-BE49-F238E27FC236}">
                <a16:creationId xmlns:a16="http://schemas.microsoft.com/office/drawing/2014/main" id="{200D74A1-BB1D-4B1A-8B72-47B2A53B6AB6}"/>
              </a:ext>
            </a:extLst>
          </p:cNvPr>
          <p:cNvSpPr txBox="1">
            <a:spLocks noGrp="1"/>
          </p:cNvSpPr>
          <p:nvPr>
            <p:ph idx="1"/>
          </p:nvPr>
        </p:nvSpPr>
        <p:spPr>
          <a:xfrm>
            <a:off x="1084217" y="2011680"/>
            <a:ext cx="10024418" cy="4846319"/>
          </a:xfrm>
          <a:prstGeom prst="rect">
            <a:avLst/>
          </a:prstGeom>
        </p:spPr>
        <p:txBody>
          <a:bodyPr rtlCol="0" anchor="ctr">
            <a:normAutofit/>
          </a:bodyPr>
          <a:lstStyle/>
          <a:p>
            <a:pPr marL="0" indent="0">
              <a:buNone/>
            </a:pPr>
            <a:r>
              <a:rPr lang="en-US" sz="1400" dirty="0">
                <a:latin typeface="Segoe UI" panose="020B0502040204020203" pitchFamily="34" charset="0"/>
                <a:cs typeface="Segoe UI" panose="020B0502040204020203" pitchFamily="34" charset="0"/>
              </a:rPr>
              <a:t>We are pleased to provide you with information regarding your 2021 Retiree Medical Plan and Prescription Drug Plan sponsored by ICUBA.</a:t>
            </a:r>
          </a:p>
          <a:p>
            <a:pPr marL="0" indent="0">
              <a:buNone/>
            </a:pPr>
            <a:endParaRPr lang="en-US" sz="1400" dirty="0">
              <a:latin typeface="Segoe UI" panose="020B0502040204020203" pitchFamily="34" charset="0"/>
              <a:cs typeface="Segoe UI" panose="020B0502040204020203" pitchFamily="34" charset="0"/>
            </a:endParaRPr>
          </a:p>
          <a:p>
            <a:pPr marL="0" indent="0">
              <a:buNone/>
            </a:pPr>
            <a:r>
              <a:rPr lang="en-US" sz="1400" dirty="0">
                <a:latin typeface="Segoe UI" panose="020B0502040204020203" pitchFamily="34" charset="0"/>
                <a:cs typeface="Segoe UI" panose="020B0502040204020203" pitchFamily="34" charset="0"/>
              </a:rPr>
              <a:t>ICUBA’s group healthcare program includes the comprehensive </a:t>
            </a:r>
            <a:r>
              <a:rPr lang="en-US" sz="1400" i="1" u="sng" dirty="0">
                <a:latin typeface="Segoe UI" panose="020B0502040204020203" pitchFamily="34" charset="0"/>
                <a:cs typeface="Segoe UI" panose="020B0502040204020203" pitchFamily="34" charset="0"/>
              </a:rPr>
              <a:t>Manage My Health benefit</a:t>
            </a:r>
            <a:r>
              <a:rPr lang="en-US" sz="1400" dirty="0">
                <a:latin typeface="Segoe UI" panose="020B0502040204020203" pitchFamily="34" charset="0"/>
                <a:cs typeface="Segoe UI" panose="020B0502040204020203" pitchFamily="34" charset="0"/>
              </a:rPr>
              <a:t>.  This program offers greater assistance to our retirees and spouses by giving them easy, confidential access to an extensive suite of programs and services aimed at improving your physical and mental wellbeing. </a:t>
            </a:r>
          </a:p>
          <a:p>
            <a:pPr marL="0" indent="0">
              <a:buNone/>
            </a:pPr>
            <a:endParaRPr lang="en-US" sz="1400" dirty="0">
              <a:latin typeface="Segoe UI" panose="020B0502040204020203" pitchFamily="34" charset="0"/>
              <a:cs typeface="Segoe UI" panose="020B0502040204020203" pitchFamily="34" charset="0"/>
            </a:endParaRPr>
          </a:p>
          <a:p>
            <a:pPr marL="0" indent="0">
              <a:buNone/>
            </a:pPr>
            <a:r>
              <a:rPr lang="en-US" sz="1400" dirty="0">
                <a:latin typeface="Segoe UI" panose="020B0502040204020203" pitchFamily="34" charset="0"/>
                <a:cs typeface="Segoe UI" panose="020B0502040204020203" pitchFamily="34" charset="0"/>
              </a:rPr>
              <a:t>In 2021, you will have access to 24-hour access to doctors on call, counseling services for stress, depression, mental health, grief and bereavement. Manage My Health also includes programs for nutrition, assistance finding doctors and specialists near you, and resources for individuals who are at high-risk of falling victim to scams or identity theft, or who believe that their identity may have already been compromised. New program enhancements will become available as of January 1, 2021.  </a:t>
            </a:r>
          </a:p>
          <a:p>
            <a:pPr marL="0" indent="0">
              <a:buNone/>
            </a:pPr>
            <a:endParaRPr lang="en-US" sz="1400" dirty="0">
              <a:latin typeface="Segoe UI" panose="020B0502040204020203" pitchFamily="34" charset="0"/>
              <a:cs typeface="Segoe UI" panose="020B0502040204020203" pitchFamily="34" charset="0"/>
            </a:endParaRPr>
          </a:p>
          <a:p>
            <a:pPr marL="0" indent="0">
              <a:buNone/>
            </a:pPr>
            <a:r>
              <a:rPr lang="en-US" sz="1400" dirty="0">
                <a:latin typeface="Segoe UI" panose="020B0502040204020203" pitchFamily="34" charset="0"/>
                <a:cs typeface="Segoe UI" panose="020B0502040204020203" pitchFamily="34" charset="0"/>
              </a:rPr>
              <a:t>If you have any questions, please call the AmWINS Group Benefits Customer Care Center toll-free at 1-888-883-3757, Monday through Friday, 8:00 AM to 8:00 PM (EST).</a:t>
            </a:r>
          </a:p>
          <a:p>
            <a:pPr marL="0" indent="0">
              <a:buNone/>
            </a:pPr>
            <a:endParaRPr lang="en-US" sz="700" dirty="0"/>
          </a:p>
        </p:txBody>
      </p:sp>
      <p:pic>
        <p:nvPicPr>
          <p:cNvPr id="4" name="Picture 3">
            <a:extLst>
              <a:ext uri="{FF2B5EF4-FFF2-40B4-BE49-F238E27FC236}">
                <a16:creationId xmlns:a16="http://schemas.microsoft.com/office/drawing/2014/main" id="{E00A76D8-C283-4D0B-8B01-13CEDE5A7E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363514" y="434341"/>
            <a:ext cx="2186940" cy="749808"/>
          </a:xfrm>
          <a:prstGeom prst="rect">
            <a:avLst/>
          </a:prstGeom>
        </p:spPr>
      </p:pic>
    </p:spTree>
    <p:extLst>
      <p:ext uri="{BB962C8B-B14F-4D97-AF65-F5344CB8AC3E}">
        <p14:creationId xmlns:p14="http://schemas.microsoft.com/office/powerpoint/2010/main" val="307340885"/>
      </p:ext>
    </p:extLst>
  </p:cSld>
  <p:clrMapOvr>
    <a:masterClrMapping/>
  </p:clrMapOvr>
  <mc:AlternateContent xmlns:mc="http://schemas.openxmlformats.org/markup-compatibility/2006" xmlns:p14="http://schemas.microsoft.com/office/powerpoint/2010/main">
    <mc:Choice Requires="p14">
      <p:transition spd="slow" p14:dur="2000" advTm="99979"/>
    </mc:Choice>
    <mc:Fallback xmlns="">
      <p:transition spd="slow" advTm="99979"/>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731269-1F65-4D89-975F-634727EDEED7}"/>
              </a:ext>
            </a:extLst>
          </p:cNvPr>
          <p:cNvSpPr>
            <a:spLocks noGrp="1"/>
          </p:cNvSpPr>
          <p:nvPr>
            <p:ph type="title"/>
          </p:nvPr>
        </p:nvSpPr>
        <p:spPr>
          <a:xfrm>
            <a:off x="564860" y="4298926"/>
            <a:ext cx="5329704" cy="1325563"/>
          </a:xfrm>
        </p:spPr>
        <p:txBody>
          <a:bodyPr>
            <a:normAutofit fontScale="90000"/>
          </a:bodyPr>
          <a:lstStyle/>
          <a:p>
            <a:r>
              <a:rPr lang="en-US" dirty="0">
                <a:latin typeface="Segoe UI" panose="020B0502040204020203" pitchFamily="34" charset="0"/>
                <a:cs typeface="Segoe UI" panose="020B0502040204020203" pitchFamily="34" charset="0"/>
              </a:rPr>
              <a:t>AmWINS 2021 Plan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Benefits-Hospital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Services</a:t>
            </a:r>
          </a:p>
        </p:txBody>
      </p:sp>
      <p:pic>
        <p:nvPicPr>
          <p:cNvPr id="4" name="Content Placeholder 3">
            <a:extLst>
              <a:ext uri="{FF2B5EF4-FFF2-40B4-BE49-F238E27FC236}">
                <a16:creationId xmlns:a16="http://schemas.microsoft.com/office/drawing/2014/main" id="{4AB12652-7772-402C-8245-AA4DDC5BD4C5}"/>
              </a:ext>
            </a:extLst>
          </p:cNvPr>
          <p:cNvPicPr>
            <a:picLocks noGrp="1" noChangeAspect="1"/>
          </p:cNvPicPr>
          <p:nvPr>
            <p:ph idx="1"/>
          </p:nvPr>
        </p:nvPicPr>
        <p:blipFill>
          <a:blip r:embed="rId3"/>
          <a:stretch>
            <a:fillRect/>
          </a:stretch>
        </p:blipFill>
        <p:spPr>
          <a:xfrm>
            <a:off x="6297437" y="365127"/>
            <a:ext cx="5329704" cy="5882215"/>
          </a:xfrm>
          <a:prstGeom prst="rect">
            <a:avLst/>
          </a:prstGeom>
        </p:spPr>
      </p:pic>
      <p:pic>
        <p:nvPicPr>
          <p:cNvPr id="3" name="Picture 2">
            <a:extLst>
              <a:ext uri="{FF2B5EF4-FFF2-40B4-BE49-F238E27FC236}">
                <a16:creationId xmlns:a16="http://schemas.microsoft.com/office/drawing/2014/main" id="{68ABF518-9F2F-4A6C-86BF-EE77C47A4DB6}"/>
              </a:ext>
            </a:extLst>
          </p:cNvPr>
          <p:cNvPicPr>
            <a:picLocks noChangeAspect="1"/>
          </p:cNvPicPr>
          <p:nvPr/>
        </p:nvPicPr>
        <p:blipFill>
          <a:blip r:embed="rId4"/>
          <a:stretch>
            <a:fillRect/>
          </a:stretch>
        </p:blipFill>
        <p:spPr>
          <a:xfrm>
            <a:off x="211832" y="296544"/>
            <a:ext cx="1533379" cy="525364"/>
          </a:xfrm>
          <a:prstGeom prst="rect">
            <a:avLst/>
          </a:prstGeom>
        </p:spPr>
      </p:pic>
      <p:pic>
        <p:nvPicPr>
          <p:cNvPr id="6" name="Picture 5">
            <a:extLst>
              <a:ext uri="{FF2B5EF4-FFF2-40B4-BE49-F238E27FC236}">
                <a16:creationId xmlns:a16="http://schemas.microsoft.com/office/drawing/2014/main" id="{21883552-E349-4251-9AD4-557204C2CABD}"/>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0" y="296544"/>
            <a:ext cx="5421998" cy="3597655"/>
          </a:xfrm>
          <a:prstGeom prst="rect">
            <a:avLst/>
          </a:prstGeom>
          <a:effectLst>
            <a:softEdge rad="635000"/>
          </a:effectLst>
        </p:spPr>
      </p:pic>
      <p:sp>
        <p:nvSpPr>
          <p:cNvPr id="7" name="TextBox 6">
            <a:extLst>
              <a:ext uri="{FF2B5EF4-FFF2-40B4-BE49-F238E27FC236}">
                <a16:creationId xmlns:a16="http://schemas.microsoft.com/office/drawing/2014/main" id="{C41B1D31-EDF9-4E19-89AB-58D346592B5B}"/>
              </a:ext>
            </a:extLst>
          </p:cNvPr>
          <p:cNvSpPr txBox="1"/>
          <p:nvPr/>
        </p:nvSpPr>
        <p:spPr>
          <a:xfrm>
            <a:off x="331889" y="6858000"/>
            <a:ext cx="4328747" cy="2308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hlinkClick r:id="rId6" tooltip="http://satisfyingretirement.blogspot.com.es/2010_11_01_archive.html"/>
              </a:rPr>
              <a:t>This Photo</a:t>
            </a: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rPr>
              <a:t> by Unknown Author is licensed under </a:t>
            </a:r>
            <a:r>
              <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hlinkClick r:id="rId7" tooltip="https://creativecommons.org/licenses/by-nd/3.0/"/>
              </a:rPr>
              <a:t>CC BY-ND</a:t>
            </a:r>
            <a:endParaRPr kumimoji="0" lang="en-US" sz="9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6347232"/>
      </p:ext>
    </p:extLst>
  </p:cSld>
  <p:clrMapOvr>
    <a:masterClrMapping/>
  </p:clrMapOvr>
  <mc:AlternateContent xmlns:mc="http://schemas.openxmlformats.org/markup-compatibility/2006" xmlns:p14="http://schemas.microsoft.com/office/powerpoint/2010/main">
    <mc:Choice Requires="p14">
      <p:transition spd="slow" p14:dur="2000" advTm="163420"/>
    </mc:Choice>
    <mc:Fallback xmlns="">
      <p:transition spd="slow" advTm="16342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12F0EC-EBA4-4586-AA2F-B2E954886BCA}"/>
              </a:ext>
            </a:extLst>
          </p:cNvPr>
          <p:cNvSpPr>
            <a:spLocks noGrp="1"/>
          </p:cNvSpPr>
          <p:nvPr>
            <p:ph type="title"/>
          </p:nvPr>
        </p:nvSpPr>
        <p:spPr/>
        <p:txBody>
          <a:bodyPr/>
          <a:lstStyle/>
          <a:p>
            <a:r>
              <a:rPr lang="en-US" dirty="0">
                <a:latin typeface="Segoe UI" panose="020B0502040204020203" pitchFamily="34" charset="0"/>
                <a:cs typeface="Segoe UI" panose="020B0502040204020203" pitchFamily="34" charset="0"/>
              </a:rPr>
              <a:t>AmWINS 2021 Plan </a:t>
            </a:r>
            <a:br>
              <a:rPr lang="en-US" dirty="0">
                <a:latin typeface="Segoe UI" panose="020B0502040204020203" pitchFamily="34" charset="0"/>
                <a:cs typeface="Segoe UI" panose="020B0502040204020203" pitchFamily="34" charset="0"/>
              </a:rPr>
            </a:br>
            <a:r>
              <a:rPr lang="en-US" dirty="0">
                <a:latin typeface="Segoe UI" panose="020B0502040204020203" pitchFamily="34" charset="0"/>
                <a:cs typeface="Segoe UI" panose="020B0502040204020203" pitchFamily="34" charset="0"/>
              </a:rPr>
              <a:t>Benefits-Medical</a:t>
            </a:r>
            <a:endParaRPr lang="en-US" dirty="0"/>
          </a:p>
        </p:txBody>
      </p:sp>
      <p:pic>
        <p:nvPicPr>
          <p:cNvPr id="4" name="Content Placeholder 3">
            <a:extLst>
              <a:ext uri="{FF2B5EF4-FFF2-40B4-BE49-F238E27FC236}">
                <a16:creationId xmlns:a16="http://schemas.microsoft.com/office/drawing/2014/main" id="{0A9C9362-E058-4920-8BD6-AE12534DDA10}"/>
              </a:ext>
            </a:extLst>
          </p:cNvPr>
          <p:cNvPicPr>
            <a:picLocks noGrp="1" noChangeAspect="1"/>
          </p:cNvPicPr>
          <p:nvPr>
            <p:ph idx="1"/>
          </p:nvPr>
        </p:nvPicPr>
        <p:blipFill>
          <a:blip r:embed="rId3"/>
          <a:stretch>
            <a:fillRect/>
          </a:stretch>
        </p:blipFill>
        <p:spPr>
          <a:xfrm>
            <a:off x="1131089" y="1795348"/>
            <a:ext cx="4680135" cy="4857000"/>
          </a:xfrm>
          <a:prstGeom prst="rect">
            <a:avLst/>
          </a:prstGeom>
        </p:spPr>
      </p:pic>
      <p:pic>
        <p:nvPicPr>
          <p:cNvPr id="5" name="Picture 4">
            <a:extLst>
              <a:ext uri="{FF2B5EF4-FFF2-40B4-BE49-F238E27FC236}">
                <a16:creationId xmlns:a16="http://schemas.microsoft.com/office/drawing/2014/main" id="{06B06C8D-1B0B-4002-BB26-CC7C60B0D399}"/>
              </a:ext>
            </a:extLst>
          </p:cNvPr>
          <p:cNvPicPr>
            <a:picLocks noChangeAspect="1"/>
          </p:cNvPicPr>
          <p:nvPr/>
        </p:nvPicPr>
        <p:blipFill>
          <a:blip r:embed="rId4"/>
          <a:stretch>
            <a:fillRect/>
          </a:stretch>
        </p:blipFill>
        <p:spPr>
          <a:xfrm>
            <a:off x="6171751" y="1159376"/>
            <a:ext cx="5182049" cy="5492972"/>
          </a:xfrm>
          <a:prstGeom prst="rect">
            <a:avLst/>
          </a:prstGeom>
        </p:spPr>
      </p:pic>
      <p:pic>
        <p:nvPicPr>
          <p:cNvPr id="6" name="Picture 5">
            <a:extLst>
              <a:ext uri="{FF2B5EF4-FFF2-40B4-BE49-F238E27FC236}">
                <a16:creationId xmlns:a16="http://schemas.microsoft.com/office/drawing/2014/main" id="{017EB417-2E01-40DD-9379-8ECBCDF8C954}"/>
              </a:ext>
            </a:extLst>
          </p:cNvPr>
          <p:cNvPicPr>
            <a:picLocks noChangeAspect="1"/>
          </p:cNvPicPr>
          <p:nvPr/>
        </p:nvPicPr>
        <p:blipFill>
          <a:blip r:embed="rId5"/>
          <a:stretch>
            <a:fillRect/>
          </a:stretch>
        </p:blipFill>
        <p:spPr>
          <a:xfrm>
            <a:off x="9820421" y="205652"/>
            <a:ext cx="1533379" cy="525364"/>
          </a:xfrm>
          <a:prstGeom prst="rect">
            <a:avLst/>
          </a:prstGeom>
        </p:spPr>
      </p:pic>
    </p:spTree>
    <p:extLst>
      <p:ext uri="{BB962C8B-B14F-4D97-AF65-F5344CB8AC3E}">
        <p14:creationId xmlns:p14="http://schemas.microsoft.com/office/powerpoint/2010/main" val="4184980445"/>
      </p:ext>
    </p:extLst>
  </p:cSld>
  <p:clrMapOvr>
    <a:masterClrMapping/>
  </p:clrMapOvr>
  <mc:AlternateContent xmlns:mc="http://schemas.openxmlformats.org/markup-compatibility/2006" xmlns:p14="http://schemas.microsoft.com/office/powerpoint/2010/main">
    <mc:Choice Requires="p14">
      <p:transition spd="slow" p14:dur="2000" advTm="176100"/>
    </mc:Choice>
    <mc:Fallback xmlns="">
      <p:transition spd="slow" advTm="176100"/>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IMING" val="|1.7|15.3|3|3"/>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Insid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9024</TotalTime>
  <Words>3325</Words>
  <Application>Microsoft Office PowerPoint</Application>
  <PresentationFormat>Widescreen</PresentationFormat>
  <Paragraphs>407</Paragraphs>
  <Slides>19</Slides>
  <Notes>19</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19</vt:i4>
      </vt:variant>
    </vt:vector>
  </HeadingPairs>
  <TitlesOfParts>
    <vt:vector size="27" baseType="lpstr">
      <vt:lpstr>Arial</vt:lpstr>
      <vt:lpstr>Calibri</vt:lpstr>
      <vt:lpstr>Calibri Light</vt:lpstr>
      <vt:lpstr>Cambria</vt:lpstr>
      <vt:lpstr>Segoe UI</vt:lpstr>
      <vt:lpstr>Office Theme</vt:lpstr>
      <vt:lpstr>1_Office Theme</vt:lpstr>
      <vt:lpstr>Inside</vt:lpstr>
      <vt:lpstr>PowerPoint Presentation</vt:lpstr>
      <vt:lpstr>TOPICS OF DISCUSSION</vt:lpstr>
      <vt:lpstr>QUALIFYING FOR RETIREE BENEFITS through ICUBA</vt:lpstr>
      <vt:lpstr>RETIREE ENROLLMENT OPTIONS</vt:lpstr>
      <vt:lpstr>PowerPoint Presentation</vt:lpstr>
      <vt:lpstr>PowerPoint Presentation</vt:lpstr>
      <vt:lpstr>MEDICARE SUPPLEMENTAL PLAN INFORMATION</vt:lpstr>
      <vt:lpstr>AmWINS 2021 Plan  Benefits-Hospital  Services</vt:lpstr>
      <vt:lpstr>AmWINS 2021 Plan  Benefits-Medical</vt:lpstr>
      <vt:lpstr>AmWINS 2021 Plan  Benefits-Prescription  Drug</vt:lpstr>
      <vt:lpstr>AmWINS OVER 65 MEDICAL PLAN COSTS</vt:lpstr>
      <vt:lpstr>RETIREE Medical, Prescription Drug &amp;  Behavioral Health Plans     </vt:lpstr>
      <vt:lpstr>ICUBA Medical Plan Highlights (In-Network Only)</vt:lpstr>
      <vt:lpstr>ICUBA Prescription Drug Plan</vt:lpstr>
      <vt:lpstr>Behavioral Health &amp; Substance Abuse Benefits</vt:lpstr>
      <vt:lpstr>PowerPoint Presentation</vt:lpstr>
      <vt:lpstr>ICUBAcares Pharmacist Advocate Program</vt:lpstr>
      <vt:lpstr>Take a doctor with you: 1-800-</vt:lpstr>
      <vt:lpstr> OVER 65 RETIREE MEDICAL  PLAN COSTS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Janelle Rivera</dc:creator>
  <cp:lastModifiedBy>Carlos Derizans</cp:lastModifiedBy>
  <cp:revision>56</cp:revision>
  <dcterms:created xsi:type="dcterms:W3CDTF">2020-03-05T16:36:44Z</dcterms:created>
  <dcterms:modified xsi:type="dcterms:W3CDTF">2021-05-25T20:38:02Z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XPowerLiteLastOptimized">
    <vt:lpwstr>33920799</vt:lpwstr>
  </property>
  <property fmtid="{D5CDD505-2E9C-101B-9397-08002B2CF9AE}" pid="3" name="NXPowerLiteSettings">
    <vt:lpwstr>C7000400038000</vt:lpwstr>
  </property>
  <property fmtid="{D5CDD505-2E9C-101B-9397-08002B2CF9AE}" pid="4" name="NXPowerLiteVersion">
    <vt:lpwstr>S9.0.3</vt:lpwstr>
  </property>
</Properties>
</file>