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257" r:id="rId3"/>
    <p:sldId id="269" r:id="rId4"/>
    <p:sldId id="288" r:id="rId5"/>
    <p:sldId id="262" r:id="rId6"/>
    <p:sldId id="263" r:id="rId7"/>
    <p:sldId id="273" r:id="rId8"/>
    <p:sldId id="265" r:id="rId9"/>
    <p:sldId id="274" r:id="rId10"/>
    <p:sldId id="271" r:id="rId11"/>
    <p:sldId id="266"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8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E570B-1F4E-4D3B-9326-21F3C102F23B}" type="doc">
      <dgm:prSet loTypeId="urn:microsoft.com/office/officeart/2008/layout/PictureAccentBlocks" loCatId="picture" qsTypeId="urn:microsoft.com/office/officeart/2005/8/quickstyle/simple1" qsCatId="simple" csTypeId="urn:microsoft.com/office/officeart/2005/8/colors/accent1_2" csCatId="accent1" phldr="1"/>
      <dgm:spPr/>
    </dgm:pt>
    <dgm:pt modelId="{032D2253-2308-44CD-ACEC-F1C4AEF24289}">
      <dgm:prSet phldrT="[Text]"/>
      <dgm:spPr/>
      <dgm:t>
        <a:bodyPr/>
        <a:lstStyle/>
        <a:p>
          <a:r>
            <a:rPr lang="en-US" u="sng" dirty="0" smtClean="0"/>
            <a:t>Relay</a:t>
          </a:r>
          <a:r>
            <a:rPr lang="en-US" u="none" dirty="0" smtClean="0"/>
            <a:t> </a:t>
          </a:r>
          <a:r>
            <a:rPr lang="en-US" u="sng" dirty="0" smtClean="0"/>
            <a:t>for</a:t>
          </a:r>
          <a:r>
            <a:rPr lang="en-US" u="none" dirty="0" smtClean="0"/>
            <a:t> </a:t>
          </a:r>
          <a:r>
            <a:rPr lang="en-US" u="sng" dirty="0" smtClean="0"/>
            <a:t>Life</a:t>
          </a:r>
          <a:r>
            <a:rPr lang="en-US" u="none" dirty="0" smtClean="0"/>
            <a:t>!</a:t>
          </a:r>
          <a:endParaRPr lang="en-US" u="none" dirty="0"/>
        </a:p>
      </dgm:t>
    </dgm:pt>
    <dgm:pt modelId="{78BDCA68-E163-4A5A-B9EC-F9EBE31F53DB}" type="parTrans" cxnId="{C1901063-02D0-4722-9B14-B07AF4CF2A67}">
      <dgm:prSet/>
      <dgm:spPr/>
      <dgm:t>
        <a:bodyPr/>
        <a:lstStyle/>
        <a:p>
          <a:endParaRPr lang="en-US"/>
        </a:p>
      </dgm:t>
    </dgm:pt>
    <dgm:pt modelId="{3116CFF7-52ED-4D1B-BCAA-EEF3B91CAFB5}" type="sibTrans" cxnId="{C1901063-02D0-4722-9B14-B07AF4CF2A67}">
      <dgm:prSet/>
      <dgm:spPr/>
      <dgm:t>
        <a:bodyPr/>
        <a:lstStyle/>
        <a:p>
          <a:endParaRPr lang="en-US"/>
        </a:p>
      </dgm:t>
    </dgm:pt>
    <dgm:pt modelId="{9FA99570-BD64-41C3-AE45-FADE7118BA73}" type="pres">
      <dgm:prSet presAssocID="{12DE570B-1F4E-4D3B-9326-21F3C102F23B}" presName="Name0" presStyleCnt="0">
        <dgm:presLayoutVars>
          <dgm:dir/>
        </dgm:presLayoutVars>
      </dgm:prSet>
      <dgm:spPr/>
    </dgm:pt>
    <dgm:pt modelId="{DAABA1B2-CFC2-4A6A-ABAA-5247D9C826D5}" type="pres">
      <dgm:prSet presAssocID="{032D2253-2308-44CD-ACEC-F1C4AEF24289}" presName="composite" presStyleCnt="0"/>
      <dgm:spPr/>
    </dgm:pt>
    <dgm:pt modelId="{24259D5C-4DF5-4999-9A4F-B4544FAF9C2D}" type="pres">
      <dgm:prSet presAssocID="{032D2253-2308-44CD-ACEC-F1C4AEF24289}" presName="Image" presStyleLbl="alignNode1" presStyleIdx="0" presStyleCnt="1" custLinFactNeighborX="31579" custLinFactNeighborY="701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022F099-B7A1-4E5D-9519-8AF6EF9804C4}" type="pres">
      <dgm:prSet presAssocID="{032D2253-2308-44CD-ACEC-F1C4AEF24289}" presName="Parent" presStyleLbl="revTx" presStyleIdx="0" presStyleCnt="1" custAng="3885134" custScaleY="100000" custLinFactX="-93784" custLinFactNeighborX="-100000" custLinFactNeighborY="-330">
        <dgm:presLayoutVars>
          <dgm:bulletEnabled val="1"/>
        </dgm:presLayoutVars>
      </dgm:prSet>
      <dgm:spPr/>
      <dgm:t>
        <a:bodyPr/>
        <a:lstStyle/>
        <a:p>
          <a:endParaRPr lang="en-US"/>
        </a:p>
      </dgm:t>
    </dgm:pt>
  </dgm:ptLst>
  <dgm:cxnLst>
    <dgm:cxn modelId="{C1901063-02D0-4722-9B14-B07AF4CF2A67}" srcId="{12DE570B-1F4E-4D3B-9326-21F3C102F23B}" destId="{032D2253-2308-44CD-ACEC-F1C4AEF24289}" srcOrd="0" destOrd="0" parTransId="{78BDCA68-E163-4A5A-B9EC-F9EBE31F53DB}" sibTransId="{3116CFF7-52ED-4D1B-BCAA-EEF3B91CAFB5}"/>
    <dgm:cxn modelId="{74E9FD25-8F4C-4FE2-81C6-AF4272C789A2}" type="presOf" srcId="{032D2253-2308-44CD-ACEC-F1C4AEF24289}" destId="{8022F099-B7A1-4E5D-9519-8AF6EF9804C4}" srcOrd="0" destOrd="0" presId="urn:microsoft.com/office/officeart/2008/layout/PictureAccentBlocks"/>
    <dgm:cxn modelId="{1994B8FB-DB01-4AAB-8BE1-40220C6A78C7}" type="presOf" srcId="{12DE570B-1F4E-4D3B-9326-21F3C102F23B}" destId="{9FA99570-BD64-41C3-AE45-FADE7118BA73}" srcOrd="0" destOrd="0" presId="urn:microsoft.com/office/officeart/2008/layout/PictureAccentBlocks"/>
    <dgm:cxn modelId="{F666F607-FCBE-47CA-B2A6-9A5F7CFBFFC4}" type="presParOf" srcId="{9FA99570-BD64-41C3-AE45-FADE7118BA73}" destId="{DAABA1B2-CFC2-4A6A-ABAA-5247D9C826D5}" srcOrd="0" destOrd="0" presId="urn:microsoft.com/office/officeart/2008/layout/PictureAccentBlocks"/>
    <dgm:cxn modelId="{0526F739-CC04-4EB3-8DB2-C043356F0EAB}" type="presParOf" srcId="{DAABA1B2-CFC2-4A6A-ABAA-5247D9C826D5}" destId="{24259D5C-4DF5-4999-9A4F-B4544FAF9C2D}" srcOrd="0" destOrd="0" presId="urn:microsoft.com/office/officeart/2008/layout/PictureAccentBlocks"/>
    <dgm:cxn modelId="{52E463FD-7EDF-4EBF-A794-ADDC3E621AB8}" type="presParOf" srcId="{DAABA1B2-CFC2-4A6A-ABAA-5247D9C826D5}" destId="{8022F099-B7A1-4E5D-9519-8AF6EF9804C4}" srcOrd="1" destOrd="0" presId="urn:microsoft.com/office/officeart/2008/layout/PictureAccent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59D5C-4DF5-4999-9A4F-B4544FAF9C2D}">
      <dsp:nvSpPr>
        <dsp:cNvPr id="0" name=""/>
        <dsp:cNvSpPr/>
      </dsp:nvSpPr>
      <dsp:spPr>
        <a:xfrm>
          <a:off x="4267200" y="0"/>
          <a:ext cx="4343400" cy="43434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2F099-B7A1-4E5D-9519-8AF6EF9804C4}">
      <dsp:nvSpPr>
        <dsp:cNvPr id="0" name=""/>
        <dsp:cNvSpPr/>
      </dsp:nvSpPr>
      <dsp:spPr>
        <a:xfrm rot="20085134">
          <a:off x="-22202" y="1723026"/>
          <a:ext cx="4343400" cy="86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2489200">
            <a:lnSpc>
              <a:spcPct val="90000"/>
            </a:lnSpc>
            <a:spcBef>
              <a:spcPct val="0"/>
            </a:spcBef>
            <a:spcAft>
              <a:spcPct val="35000"/>
            </a:spcAft>
          </a:pPr>
          <a:r>
            <a:rPr lang="en-US" sz="5600" u="sng" kern="1200" dirty="0" smtClean="0"/>
            <a:t>Relay</a:t>
          </a:r>
          <a:r>
            <a:rPr lang="en-US" sz="5600" u="none" kern="1200" dirty="0" smtClean="0"/>
            <a:t> </a:t>
          </a:r>
          <a:r>
            <a:rPr lang="en-US" sz="5600" u="sng" kern="1200" dirty="0" smtClean="0"/>
            <a:t>for</a:t>
          </a:r>
          <a:r>
            <a:rPr lang="en-US" sz="5600" u="none" kern="1200" dirty="0" smtClean="0"/>
            <a:t> </a:t>
          </a:r>
          <a:r>
            <a:rPr lang="en-US" sz="5600" u="sng" kern="1200" dirty="0" smtClean="0"/>
            <a:t>Life</a:t>
          </a:r>
          <a:r>
            <a:rPr lang="en-US" sz="5600" u="none" kern="1200" dirty="0" smtClean="0"/>
            <a:t>!</a:t>
          </a:r>
          <a:endParaRPr lang="en-US" sz="5600" u="none" kern="1200" dirty="0"/>
        </a:p>
      </dsp:txBody>
      <dsp:txXfrm>
        <a:off x="-22202" y="1723026"/>
        <a:ext cx="4343400" cy="86868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D7CC77-F015-496A-9B6D-41662867266D}" type="datetimeFigureOut">
              <a:rPr lang="en-US" smtClean="0"/>
              <a:t>1/17/2013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904871-8670-4F9F-B7ED-7703DDE14FD1}" type="slidenum">
              <a:rPr lang="en-US" smtClean="0"/>
              <a:t>‹#›</a:t>
            </a:fld>
            <a:endParaRPr lang="en-US"/>
          </a:p>
        </p:txBody>
      </p:sp>
    </p:spTree>
    <p:extLst>
      <p:ext uri="{BB962C8B-B14F-4D97-AF65-F5344CB8AC3E}">
        <p14:creationId xmlns:p14="http://schemas.microsoft.com/office/powerpoint/2010/main" val="353197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8634C7-0D4C-4740-BF7F-D5CAD452EF30}"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11340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4871-8670-4F9F-B7ED-7703DDE14FD1}" type="slidenum">
              <a:rPr lang="en-US" smtClean="0"/>
              <a:t>17</a:t>
            </a:fld>
            <a:endParaRPr lang="en-US"/>
          </a:p>
        </p:txBody>
      </p:sp>
    </p:spTree>
    <p:extLst>
      <p:ext uri="{BB962C8B-B14F-4D97-AF65-F5344CB8AC3E}">
        <p14:creationId xmlns:p14="http://schemas.microsoft.com/office/powerpoint/2010/main" val="182308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2564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1972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7295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2299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93141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49137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469521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30768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0609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58490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7126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6954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256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7740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8052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9007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03941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03218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1521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75051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521006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844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01308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6583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173038"/>
            <a:ext cx="9144000" cy="512762"/>
            <a:chOff x="0" y="109"/>
            <a:chExt cx="5760" cy="323"/>
          </a:xfrm>
        </p:grpSpPr>
        <p:sp>
          <p:nvSpPr>
            <p:cNvPr id="1027" name="Rectangle 3"/>
            <p:cNvSpPr>
              <a:spLocks noChangeArrowheads="1"/>
            </p:cNvSpPr>
            <p:nvPr/>
          </p:nvSpPr>
          <p:spPr bwMode="auto">
            <a:xfrm>
              <a:off x="0" y="144"/>
              <a:ext cx="5760" cy="288"/>
            </a:xfrm>
            <a:prstGeom prst="rect">
              <a:avLst/>
            </a:prstGeom>
            <a:solidFill>
              <a:srgbClr val="000080"/>
            </a:solidFill>
            <a:ln w="9525">
              <a:noFill/>
              <a:miter lim="800000"/>
              <a:headEnd/>
              <a:tailEnd/>
            </a:ln>
            <a:effectLst/>
          </p:spPr>
          <p:txBody>
            <a:bodyPr wrap="none" lIns="92075" tIns="46038" rIns="92075" bIns="46038" anchor="ctr"/>
            <a:lstStyle/>
            <a:p>
              <a:pPr algn="ctr" eaLnBrk="0" fontAlgn="base" hangingPunct="0">
                <a:spcBef>
                  <a:spcPct val="0"/>
                </a:spcBef>
                <a:spcAft>
                  <a:spcPct val="0"/>
                </a:spcAft>
                <a:defRPr/>
              </a:pPr>
              <a:endParaRPr lang="en-US" sz="2400">
                <a:solidFill>
                  <a:srgbClr val="FFFFFF"/>
                </a:solidFill>
              </a:endParaRPr>
            </a:p>
          </p:txBody>
        </p:sp>
        <p:sp>
          <p:nvSpPr>
            <p:cNvPr id="1028" name="Rectangle 4"/>
            <p:cNvSpPr>
              <a:spLocks noChangeArrowheads="1"/>
            </p:cNvSpPr>
            <p:nvPr/>
          </p:nvSpPr>
          <p:spPr bwMode="auto">
            <a:xfrm>
              <a:off x="1031" y="109"/>
              <a:ext cx="3721" cy="311"/>
            </a:xfrm>
            <a:prstGeom prst="rect">
              <a:avLst/>
            </a:prstGeom>
            <a:noFill/>
            <a:ln w="9525">
              <a:noFill/>
              <a:miter lim="800000"/>
              <a:headEnd/>
              <a:tailEnd/>
            </a:ln>
            <a:effectLst/>
          </p:spPr>
          <p:txBody>
            <a:bodyPr wrap="none" lIns="92075" tIns="46038" rIns="92075" bIns="46038">
              <a:spAutoFit/>
            </a:bodyPr>
            <a:lstStyle/>
            <a:p>
              <a:pPr eaLnBrk="0" fontAlgn="base" hangingPunct="0">
                <a:lnSpc>
                  <a:spcPct val="110000"/>
                </a:lnSpc>
                <a:spcBef>
                  <a:spcPct val="0"/>
                </a:spcBef>
                <a:spcAft>
                  <a:spcPct val="0"/>
                </a:spcAft>
                <a:defRPr/>
              </a:pPr>
              <a:r>
                <a:rPr lang="en-US" sz="2400" b="1">
                  <a:solidFill>
                    <a:srgbClr val="FFFFFF"/>
                  </a:solidFill>
                  <a:latin typeface="Goudy" pitchFamily="18" charset="0"/>
                </a:rPr>
                <a:t>NOVA SOUTHEASTERN UNIVERSITY</a:t>
              </a:r>
            </a:p>
          </p:txBody>
        </p:sp>
      </p:grpSp>
      <p:pic>
        <p:nvPicPr>
          <p:cNvPr id="3075" name="Picture 7" descr="NOVA-Horizontal-white"/>
          <p:cNvPicPr>
            <a:picLocks noChangeAspect="1" noChangeArrowheads="1"/>
          </p:cNvPicPr>
          <p:nvPr/>
        </p:nvPicPr>
        <p:blipFill>
          <a:blip r:embed="rId14" cstate="print">
            <a:clrChange>
              <a:clrFrom>
                <a:srgbClr val="0C0C0C"/>
              </a:clrFrom>
              <a:clrTo>
                <a:srgbClr val="0C0C0C">
                  <a:alpha val="0"/>
                </a:srgbClr>
              </a:clrTo>
            </a:clrChange>
          </a:blip>
          <a:srcRect/>
          <a:stretch>
            <a:fillRect/>
          </a:stretch>
        </p:blipFill>
        <p:spPr bwMode="auto">
          <a:xfrm>
            <a:off x="7543800" y="6192838"/>
            <a:ext cx="1447800" cy="527050"/>
          </a:xfrm>
          <a:prstGeom prst="rect">
            <a:avLst/>
          </a:prstGeom>
          <a:noFill/>
          <a:ln w="9525">
            <a:noFill/>
            <a:miter lim="800000"/>
            <a:headEnd/>
            <a:tailEnd/>
          </a:ln>
        </p:spPr>
      </p:pic>
    </p:spTree>
    <p:extLst>
      <p:ext uri="{BB962C8B-B14F-4D97-AF65-F5344CB8AC3E}">
        <p14:creationId xmlns:p14="http://schemas.microsoft.com/office/powerpoint/2010/main" val="886374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2pPr>
      <a:lvl3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3pPr>
      <a:lvl4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4pPr>
      <a:lvl5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5pPr>
      <a:lvl6pPr marL="4572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6pPr>
      <a:lvl7pPr marL="9144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7pPr>
      <a:lvl8pPr marL="13716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8pPr>
      <a:lvl9pPr marL="18288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2C4F2"/>
            </a:gs>
            <a:gs pos="100000">
              <a:srgbClr val="010DAF"/>
            </a:gs>
          </a:gsLst>
          <a:lin ang="5400000" scaled="1"/>
        </a:grad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173038"/>
            <a:ext cx="9144000" cy="512762"/>
            <a:chOff x="0" y="109"/>
            <a:chExt cx="5760" cy="323"/>
          </a:xfrm>
        </p:grpSpPr>
        <p:sp>
          <p:nvSpPr>
            <p:cNvPr id="1027" name="Rectangle 3"/>
            <p:cNvSpPr>
              <a:spLocks noChangeArrowheads="1"/>
            </p:cNvSpPr>
            <p:nvPr/>
          </p:nvSpPr>
          <p:spPr bwMode="auto">
            <a:xfrm>
              <a:off x="0" y="144"/>
              <a:ext cx="5760" cy="288"/>
            </a:xfrm>
            <a:prstGeom prst="rect">
              <a:avLst/>
            </a:prstGeom>
            <a:solidFill>
              <a:srgbClr val="000080"/>
            </a:solidFill>
            <a:ln w="9525">
              <a:noFill/>
              <a:miter lim="800000"/>
              <a:headEnd/>
              <a:tailEnd/>
            </a:ln>
            <a:effectLst/>
          </p:spPr>
          <p:txBody>
            <a:bodyPr wrap="none" lIns="92075" tIns="46038" rIns="92075" bIns="46038" anchor="ctr"/>
            <a:lstStyle/>
            <a:p>
              <a:pPr algn="ctr" eaLnBrk="0" fontAlgn="base" hangingPunct="0">
                <a:spcBef>
                  <a:spcPct val="0"/>
                </a:spcBef>
                <a:spcAft>
                  <a:spcPct val="0"/>
                </a:spcAft>
                <a:defRPr/>
              </a:pPr>
              <a:endParaRPr lang="en-US" sz="2400">
                <a:solidFill>
                  <a:srgbClr val="FFFFFF"/>
                </a:solidFill>
              </a:endParaRPr>
            </a:p>
          </p:txBody>
        </p:sp>
        <p:sp>
          <p:nvSpPr>
            <p:cNvPr id="1028" name="Rectangle 4"/>
            <p:cNvSpPr>
              <a:spLocks noChangeArrowheads="1"/>
            </p:cNvSpPr>
            <p:nvPr/>
          </p:nvSpPr>
          <p:spPr bwMode="auto">
            <a:xfrm>
              <a:off x="1031" y="109"/>
              <a:ext cx="3721" cy="311"/>
            </a:xfrm>
            <a:prstGeom prst="rect">
              <a:avLst/>
            </a:prstGeom>
            <a:noFill/>
            <a:ln w="9525">
              <a:noFill/>
              <a:miter lim="800000"/>
              <a:headEnd/>
              <a:tailEnd/>
            </a:ln>
            <a:effectLst/>
          </p:spPr>
          <p:txBody>
            <a:bodyPr wrap="none" lIns="92075" tIns="46038" rIns="92075" bIns="46038">
              <a:spAutoFit/>
            </a:bodyPr>
            <a:lstStyle/>
            <a:p>
              <a:pPr eaLnBrk="0" fontAlgn="base" hangingPunct="0">
                <a:lnSpc>
                  <a:spcPct val="110000"/>
                </a:lnSpc>
                <a:spcBef>
                  <a:spcPct val="0"/>
                </a:spcBef>
                <a:spcAft>
                  <a:spcPct val="0"/>
                </a:spcAft>
                <a:defRPr/>
              </a:pPr>
              <a:r>
                <a:rPr lang="en-US" sz="2400" b="1">
                  <a:solidFill>
                    <a:srgbClr val="FFFFFF"/>
                  </a:solidFill>
                  <a:latin typeface="Goudy" pitchFamily="18" charset="0"/>
                </a:rPr>
                <a:t>NOVA SOUTHEASTERN UNIVERSITY</a:t>
              </a:r>
            </a:p>
          </p:txBody>
        </p:sp>
      </p:grpSp>
      <p:pic>
        <p:nvPicPr>
          <p:cNvPr id="2" name="Picture 1"/>
          <p:cNvPicPr>
            <a:picLocks noChangeAspect="1"/>
          </p:cNvPicPr>
          <p:nvPr userDrawn="1"/>
        </p:nvPicPr>
        <p:blipFill>
          <a:blip r:embed="rId14"/>
          <a:stretch>
            <a:fillRect/>
          </a:stretch>
        </p:blipFill>
        <p:spPr>
          <a:xfrm>
            <a:off x="6916378" y="6190358"/>
            <a:ext cx="2089269" cy="530880"/>
          </a:xfrm>
          <a:prstGeom prst="rect">
            <a:avLst/>
          </a:prstGeom>
        </p:spPr>
      </p:pic>
    </p:spTree>
    <p:extLst>
      <p:ext uri="{BB962C8B-B14F-4D97-AF65-F5344CB8AC3E}">
        <p14:creationId xmlns:p14="http://schemas.microsoft.com/office/powerpoint/2010/main" val="45925433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2pPr>
      <a:lvl3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3pPr>
      <a:lvl4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4pPr>
      <a:lvl5pPr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5pPr>
      <a:lvl6pPr marL="4572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6pPr>
      <a:lvl7pPr marL="9144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7pPr>
      <a:lvl8pPr marL="13716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8pPr>
      <a:lvl9pPr marL="1828800" algn="ctr" rtl="0" eaLnBrk="0" fontAlgn="base" hangingPunct="0">
        <a:spcBef>
          <a:spcPct val="0"/>
        </a:spcBef>
        <a:spcAft>
          <a:spcPct val="0"/>
        </a:spcAft>
        <a:defRPr sz="3500" b="1">
          <a:solidFill>
            <a:schemeClr val="tx1"/>
          </a:solidFill>
          <a:effectLst>
            <a:outerShdw blurRad="38100" dist="38100" dir="2700000" algn="tl">
              <a:srgbClr val="000000"/>
            </a:outerShdw>
          </a:effectLst>
          <a:latin typeface="Goudy"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6.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4017963"/>
            <a:ext cx="9144000" cy="2078037"/>
          </a:xfrm>
          <a:prstGeom prst="rect">
            <a:avLst/>
          </a:prstGeom>
        </p:spPr>
        <p:txBody>
          <a:bodyPr>
            <a:noAutofit/>
          </a:bodyPr>
          <a:lstStyle/>
          <a:p>
            <a:pPr fontAlgn="auto">
              <a:spcAft>
                <a:spcPts val="0"/>
              </a:spcAft>
              <a:defRPr/>
            </a:pPr>
            <a:r>
              <a:rPr lang="en-US" sz="3200" dirty="0">
                <a:effectLst/>
                <a:latin typeface="Calibri"/>
                <a:ea typeface="Calibri"/>
                <a:cs typeface="Times New Roman"/>
              </a:rPr>
              <a:t>Community Engagement at </a:t>
            </a:r>
            <a:r>
              <a:rPr lang="en-US" sz="3200" dirty="0" smtClean="0">
                <a:effectLst/>
                <a:latin typeface="Calibri"/>
                <a:ea typeface="Calibri"/>
                <a:cs typeface="Times New Roman"/>
              </a:rPr>
              <a:t/>
            </a:r>
            <a:br>
              <a:rPr lang="en-US" sz="3200" dirty="0" smtClean="0">
                <a:effectLst/>
                <a:latin typeface="Calibri"/>
                <a:ea typeface="Calibri"/>
                <a:cs typeface="Times New Roman"/>
              </a:rPr>
            </a:br>
            <a:r>
              <a:rPr lang="en-US" sz="3200" dirty="0" smtClean="0">
                <a:effectLst/>
                <a:latin typeface="Calibri"/>
                <a:ea typeface="Calibri"/>
                <a:cs typeface="Times New Roman"/>
              </a:rPr>
              <a:t>Nova </a:t>
            </a:r>
            <a:r>
              <a:rPr lang="en-US" sz="3200" dirty="0">
                <a:effectLst/>
                <a:latin typeface="Calibri"/>
                <a:ea typeface="Calibri"/>
                <a:cs typeface="Times New Roman"/>
              </a:rPr>
              <a:t>Southeastern </a:t>
            </a:r>
            <a:r>
              <a:rPr lang="en-US" sz="3200" dirty="0" smtClean="0">
                <a:effectLst/>
                <a:latin typeface="Calibri"/>
                <a:ea typeface="Calibri"/>
                <a:cs typeface="Times New Roman"/>
              </a:rPr>
              <a:t>University</a:t>
            </a:r>
            <a:br>
              <a:rPr lang="en-US" sz="3200" dirty="0" smtClean="0">
                <a:effectLst/>
                <a:latin typeface="Calibri"/>
                <a:ea typeface="Calibri"/>
                <a:cs typeface="Times New Roman"/>
              </a:rPr>
            </a:br>
            <a:r>
              <a:rPr lang="en-US" sz="2400" b="0" i="1" dirty="0" smtClean="0">
                <a:effectLst/>
                <a:latin typeface="Calibri"/>
                <a:ea typeface="Calibri"/>
                <a:cs typeface="Times New Roman"/>
              </a:rPr>
              <a:t>Barbara Packer-Muti, EdD</a:t>
            </a:r>
            <a:br>
              <a:rPr lang="en-US" sz="2400" b="0" i="1" dirty="0" smtClean="0">
                <a:effectLst/>
                <a:latin typeface="Calibri"/>
                <a:ea typeface="Calibri"/>
                <a:cs typeface="Times New Roman"/>
              </a:rPr>
            </a:br>
            <a:r>
              <a:rPr lang="en-US" sz="2400" b="0" i="1" dirty="0" smtClean="0">
                <a:effectLst/>
                <a:latin typeface="Calibri"/>
                <a:ea typeface="Calibri"/>
                <a:cs typeface="Times New Roman"/>
              </a:rPr>
              <a:t>Associate Vice President</a:t>
            </a:r>
            <a:endParaRPr lang="en-US" sz="1800" dirty="0">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8704" y="472527"/>
            <a:ext cx="4384389" cy="3059687"/>
          </a:xfrm>
          <a:prstGeom prst="rect">
            <a:avLst/>
          </a:prstGeom>
        </p:spPr>
      </p:pic>
    </p:spTree>
    <p:extLst>
      <p:ext uri="{BB962C8B-B14F-4D97-AF65-F5344CB8AC3E}">
        <p14:creationId xmlns:p14="http://schemas.microsoft.com/office/powerpoint/2010/main" val="402757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mtClean="0"/>
              <a:t>DASHBOARDS!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168" y="1752600"/>
            <a:ext cx="8146632" cy="426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563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400" dirty="0" smtClean="0"/>
              <a:t>Geriatric Blood Pressure Screening</a:t>
            </a:r>
            <a:endParaRPr lang="en-US" sz="3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500" y="1970881"/>
            <a:ext cx="6731000" cy="378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3837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3400" dirty="0" smtClean="0"/>
              <a:t>Jacksonville SEC’s PA Second Harvest Food Drive</a:t>
            </a:r>
            <a:endParaRPr lang="en-US" sz="3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192244"/>
            <a:ext cx="5495925" cy="30901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39613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3657600" cy="4419600"/>
          </a:xfrm>
        </p:spPr>
        <p:txBody>
          <a:bodyPr/>
          <a:lstStyle/>
          <a:p>
            <a:pPr algn="l">
              <a:lnSpc>
                <a:spcPct val="150000"/>
              </a:lnSpc>
            </a:pPr>
            <a:r>
              <a:rPr lang="en-US" sz="2000" dirty="0" smtClean="0">
                <a:effectLst/>
                <a:latin typeface="Arial" pitchFamily="34" charset="0"/>
                <a:cs typeface="Arial" pitchFamily="34" charset="0"/>
              </a:rPr>
              <a:t>Students from NSU’s Oceanographic Center helped the FL Department of Environmental Protection officials save dozens of sea turtles who were dying in the cold waters of central and north FL during a cold snap!</a:t>
            </a:r>
            <a:endParaRPr lang="en-US" sz="2000" dirty="0">
              <a:effectLst/>
              <a:latin typeface="Arial" pitchFamily="34" charset="0"/>
              <a:cs typeface="Arial"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3274" y="1771948"/>
            <a:ext cx="4419600" cy="3352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0198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lstStyle/>
          <a:p>
            <a:r>
              <a:rPr lang="en-US" dirty="0" smtClean="0"/>
              <a:t>Autism Walk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6731000" cy="378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3077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838200"/>
          </a:xfrm>
        </p:spPr>
        <p:txBody>
          <a:bodyPr/>
          <a:lstStyle/>
          <a:p>
            <a:r>
              <a:rPr lang="en-US" dirty="0" smtClean="0">
                <a:solidFill>
                  <a:srgbClr val="CCFF66"/>
                </a:solidFill>
              </a:rPr>
              <a:t>Epilepsy Foundation Event in Hyde Park</a:t>
            </a:r>
            <a:endParaRPr lang="en-US" dirty="0">
              <a:solidFill>
                <a:srgbClr val="CCFF66"/>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905000"/>
            <a:ext cx="5949214" cy="3962400"/>
          </a:xfrm>
          <a:prstGeom prst="ellipse">
            <a:avLst/>
          </a:prstGeom>
          <a:ln>
            <a:noFill/>
          </a:ln>
          <a:effectLst>
            <a:glow rad="228600">
              <a:schemeClr val="accent1">
                <a:satMod val="175000"/>
                <a:alpha val="40000"/>
              </a:schemeClr>
            </a:glow>
            <a:softEdge rad="112500"/>
          </a:effectLst>
        </p:spPr>
      </p:pic>
    </p:spTree>
    <p:extLst>
      <p:ext uri="{BB962C8B-B14F-4D97-AF65-F5344CB8AC3E}">
        <p14:creationId xmlns:p14="http://schemas.microsoft.com/office/powerpoint/2010/main" val="2220762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Habitat for Humanity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993884">
            <a:off x="863910" y="2035842"/>
            <a:ext cx="4389120" cy="328769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715000" y="2514600"/>
            <a:ext cx="3124200" cy="1446550"/>
          </a:xfrm>
          <a:prstGeom prst="rect">
            <a:avLst/>
          </a:prstGeom>
          <a:noFill/>
        </p:spPr>
        <p:txBody>
          <a:bodyPr wrap="square" rtlCol="0">
            <a:spAutoFit/>
          </a:bodyPr>
          <a:lstStyle/>
          <a:p>
            <a:pPr algn="ctr"/>
            <a:r>
              <a:rPr lang="en-US" sz="4400" b="1" dirty="0" smtClean="0"/>
              <a:t>Paint Your Heart Out!</a:t>
            </a:r>
            <a:endParaRPr lang="en-US" sz="4400" b="1" dirty="0"/>
          </a:p>
        </p:txBody>
      </p:sp>
    </p:spTree>
    <p:extLst>
      <p:ext uri="{BB962C8B-B14F-4D97-AF65-F5344CB8AC3E}">
        <p14:creationId xmlns:p14="http://schemas.microsoft.com/office/powerpoint/2010/main" val="1828021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06300566"/>
              </p:ext>
            </p:extLst>
          </p:nvPr>
        </p:nvGraphicFramePr>
        <p:xfrm>
          <a:off x="304800" y="1295400"/>
          <a:ext cx="8610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953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Science Alive!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4619" y="1524000"/>
            <a:ext cx="6496533" cy="45657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152400" y="1219200"/>
            <a:ext cx="1752600" cy="4662815"/>
          </a:xfrm>
          <a:prstGeom prst="rect">
            <a:avLst/>
          </a:prstGeom>
          <a:noFill/>
        </p:spPr>
        <p:txBody>
          <a:bodyPr wrap="square" rtlCol="0">
            <a:spAutoFit/>
          </a:bodyPr>
          <a:lstStyle/>
          <a:p>
            <a:pPr>
              <a:lnSpc>
                <a:spcPct val="150000"/>
              </a:lnSpc>
            </a:pPr>
            <a:r>
              <a:rPr lang="en-US" b="1" dirty="0" smtClean="0"/>
              <a:t>NSU Students and Alumni bring science to life at a local elementary school with an evening of interactive experiments and scientific demonstrations</a:t>
            </a:r>
            <a:endParaRPr lang="en-US" b="1" dirty="0"/>
          </a:p>
        </p:txBody>
      </p:sp>
      <p:sp>
        <p:nvSpPr>
          <p:cNvPr id="6" name="TextBox 5"/>
          <p:cNvSpPr txBox="1"/>
          <p:nvPr/>
        </p:nvSpPr>
        <p:spPr>
          <a:xfrm>
            <a:off x="10886" y="304800"/>
            <a:ext cx="9144000" cy="461665"/>
          </a:xfrm>
          <a:prstGeom prst="rect">
            <a:avLst/>
          </a:prstGeom>
          <a:solidFill>
            <a:schemeClr val="bg1">
              <a:lumMod val="50000"/>
            </a:schemeClr>
          </a:solidFill>
        </p:spPr>
        <p:txBody>
          <a:bodyPr wrap="square" rtlCol="0">
            <a:spAutoFit/>
          </a:bodyPr>
          <a:lstStyle/>
          <a:p>
            <a:pPr algn="ctr"/>
            <a:r>
              <a:rPr lang="en-US" sz="2400" b="1" cap="all" dirty="0" smtClean="0"/>
              <a:t>Nova Southeastern University</a:t>
            </a:r>
            <a:endParaRPr lang="en-US" sz="2400" b="1" cap="all" dirty="0"/>
          </a:p>
        </p:txBody>
      </p:sp>
    </p:spTree>
    <p:extLst>
      <p:ext uri="{BB962C8B-B14F-4D97-AF65-F5344CB8AC3E}">
        <p14:creationId xmlns:p14="http://schemas.microsoft.com/office/powerpoint/2010/main" val="2958835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NSU Health Fair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67706"/>
            <a:ext cx="5715000" cy="3790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29871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172" y="856567"/>
            <a:ext cx="8229600" cy="812573"/>
          </a:xfrm>
          <a:prstGeom prst="rect">
            <a:avLst/>
          </a:prstGeom>
        </p:spPr>
        <p:txBody>
          <a:bodyPr/>
          <a:lstStyle/>
          <a:p>
            <a:pPr algn="ctr" eaLnBrk="0" hangingPunct="0">
              <a:defRPr/>
            </a:pPr>
            <a:r>
              <a:rPr lang="en-US" sz="3200" dirty="0"/>
              <a:t>Core Values Adopted by Board</a:t>
            </a:r>
          </a:p>
          <a:p>
            <a:pPr algn="r" eaLnBrk="0" hangingPunct="0">
              <a:defRPr/>
            </a:pPr>
            <a:r>
              <a:rPr lang="en-US" dirty="0"/>
              <a:t>– March </a:t>
            </a:r>
            <a:r>
              <a:rPr lang="en-US" dirty="0">
                <a:latin typeface="Times New Roman" pitchFamily="18" charset="0"/>
              </a:rPr>
              <a:t>28, 2011</a:t>
            </a:r>
            <a:endParaRPr lang="en-US" b="1" kern="0" dirty="0">
              <a:solidFill>
                <a:srgbClr val="FFFF00"/>
              </a:solidFill>
              <a:effectLst>
                <a:outerShdw blurRad="38100" dist="38100" dir="2700000" algn="tl">
                  <a:srgbClr val="000000"/>
                </a:outerShdw>
              </a:effectLst>
            </a:endParaRPr>
          </a:p>
          <a:p>
            <a:pPr algn="ctr" eaLnBrk="0" hangingPunct="0">
              <a:defRPr/>
            </a:pPr>
            <a:endParaRPr lang="en-US" sz="3200" dirty="0" smtClean="0"/>
          </a:p>
          <a:p>
            <a:pPr algn="ctr" eaLnBrk="0" hangingPunct="0">
              <a:defRPr/>
            </a:pPr>
            <a:r>
              <a:rPr lang="en-US" sz="3600" dirty="0"/>
              <a:t/>
            </a:r>
            <a:br>
              <a:rPr lang="en-US" sz="3600" dirty="0"/>
            </a:br>
            <a:r>
              <a:rPr lang="en-US" sz="3600" dirty="0">
                <a:solidFill>
                  <a:srgbClr val="FFFF00"/>
                </a:solidFill>
              </a:rPr>
              <a:t> </a:t>
            </a:r>
            <a:r>
              <a:rPr lang="en-US" sz="4800" dirty="0">
                <a:latin typeface="Times New Roman" pitchFamily="18" charset="0"/>
              </a:rPr>
              <a:t> </a:t>
            </a:r>
            <a:endParaRPr lang="en-US" sz="3500" b="1" kern="0" dirty="0">
              <a:solidFill>
                <a:srgbClr val="FFFF00"/>
              </a:solidFill>
              <a:effectLst>
                <a:outerShdw blurRad="38100" dist="38100" dir="2700000" algn="tl">
                  <a:srgbClr val="000000"/>
                </a:outerShdw>
              </a:effectLst>
            </a:endParaRPr>
          </a:p>
        </p:txBody>
      </p:sp>
      <p:sp>
        <p:nvSpPr>
          <p:cNvPr id="3" name="TextBox 2"/>
          <p:cNvSpPr txBox="1"/>
          <p:nvPr/>
        </p:nvSpPr>
        <p:spPr>
          <a:xfrm>
            <a:off x="393003" y="1654905"/>
            <a:ext cx="7572828" cy="4431983"/>
          </a:xfrm>
          <a:prstGeom prst="rect">
            <a:avLst/>
          </a:prstGeom>
          <a:noFill/>
          <a:effectLst>
            <a:glow rad="101600">
              <a:schemeClr val="accent2">
                <a:satMod val="175000"/>
                <a:alpha val="40000"/>
              </a:schemeClr>
            </a:glow>
          </a:effectLst>
          <a:scene3d>
            <a:camera prst="orthographicFront"/>
            <a:lightRig rig="threePt" dir="t"/>
          </a:scene3d>
          <a:sp3d>
            <a:bevelT/>
          </a:sp3d>
        </p:spPr>
        <p:txBody>
          <a:bodyPr wrap="square" rtlCol="0">
            <a:spAutoFit/>
          </a:bodyPr>
          <a:lstStyle/>
          <a:p>
            <a:pPr algn="ctr" fontAlgn="base">
              <a:lnSpc>
                <a:spcPct val="150000"/>
              </a:lnSpc>
              <a:spcBef>
                <a:spcPct val="0"/>
              </a:spcBef>
              <a:spcAft>
                <a:spcPct val="0"/>
              </a:spcAft>
            </a:pPr>
            <a:r>
              <a:rPr lang="en-US" sz="2400" dirty="0">
                <a:solidFill>
                  <a:srgbClr val="FFFFFF"/>
                </a:solidFill>
                <a:latin typeface="Arial" charset="0"/>
              </a:rPr>
              <a:t> </a:t>
            </a:r>
            <a:r>
              <a:rPr lang="en-US" sz="2200" dirty="0">
                <a:solidFill>
                  <a:srgbClr val="FFFFFF"/>
                </a:solidFill>
                <a:latin typeface="Arial" charset="0"/>
              </a:rPr>
              <a:t>Academic Excellence</a:t>
            </a:r>
          </a:p>
          <a:p>
            <a:pPr algn="ctr" fontAlgn="base">
              <a:lnSpc>
                <a:spcPct val="150000"/>
              </a:lnSpc>
              <a:spcBef>
                <a:spcPct val="0"/>
              </a:spcBef>
              <a:spcAft>
                <a:spcPct val="0"/>
              </a:spcAft>
            </a:pPr>
            <a:r>
              <a:rPr lang="en-US" sz="2200" dirty="0">
                <a:solidFill>
                  <a:srgbClr val="FFFFFF"/>
                </a:solidFill>
                <a:latin typeface="Arial" charset="0"/>
              </a:rPr>
              <a:t> Student Centered</a:t>
            </a:r>
          </a:p>
          <a:p>
            <a:pPr algn="ctr" fontAlgn="base">
              <a:lnSpc>
                <a:spcPct val="150000"/>
              </a:lnSpc>
              <a:spcBef>
                <a:spcPct val="0"/>
              </a:spcBef>
              <a:spcAft>
                <a:spcPct val="0"/>
              </a:spcAft>
            </a:pPr>
            <a:r>
              <a:rPr lang="en-US" sz="2200" dirty="0">
                <a:solidFill>
                  <a:srgbClr val="FFFFFF"/>
                </a:solidFill>
                <a:latin typeface="Arial" charset="0"/>
              </a:rPr>
              <a:t> Integrity</a:t>
            </a:r>
          </a:p>
          <a:p>
            <a:pPr algn="ctr" fontAlgn="base">
              <a:lnSpc>
                <a:spcPct val="150000"/>
              </a:lnSpc>
              <a:spcBef>
                <a:spcPct val="0"/>
              </a:spcBef>
              <a:spcAft>
                <a:spcPct val="0"/>
              </a:spcAft>
            </a:pPr>
            <a:r>
              <a:rPr lang="en-US" sz="2200" dirty="0">
                <a:solidFill>
                  <a:srgbClr val="FFFFFF"/>
                </a:solidFill>
                <a:latin typeface="Arial" charset="0"/>
              </a:rPr>
              <a:t> Innovation</a:t>
            </a:r>
          </a:p>
          <a:p>
            <a:pPr algn="ctr" fontAlgn="base">
              <a:lnSpc>
                <a:spcPct val="150000"/>
              </a:lnSpc>
              <a:spcBef>
                <a:spcPct val="0"/>
              </a:spcBef>
              <a:spcAft>
                <a:spcPct val="0"/>
              </a:spcAft>
            </a:pPr>
            <a:r>
              <a:rPr lang="en-US" sz="2200" dirty="0">
                <a:solidFill>
                  <a:srgbClr val="FFFFFF"/>
                </a:solidFill>
                <a:latin typeface="Arial" charset="0"/>
              </a:rPr>
              <a:t> Opportunity</a:t>
            </a:r>
          </a:p>
          <a:p>
            <a:pPr algn="ctr" fontAlgn="base">
              <a:lnSpc>
                <a:spcPct val="150000"/>
              </a:lnSpc>
              <a:spcBef>
                <a:spcPct val="0"/>
              </a:spcBef>
              <a:spcAft>
                <a:spcPct val="0"/>
              </a:spcAft>
            </a:pPr>
            <a:r>
              <a:rPr lang="en-US" sz="2200" dirty="0">
                <a:solidFill>
                  <a:srgbClr val="FFFFFF"/>
                </a:solidFill>
                <a:latin typeface="Arial" charset="0"/>
              </a:rPr>
              <a:t> Scholarship/Research</a:t>
            </a:r>
          </a:p>
          <a:p>
            <a:pPr algn="ctr" fontAlgn="base">
              <a:lnSpc>
                <a:spcPct val="150000"/>
              </a:lnSpc>
              <a:spcBef>
                <a:spcPct val="0"/>
              </a:spcBef>
              <a:spcAft>
                <a:spcPct val="0"/>
              </a:spcAft>
            </a:pPr>
            <a:r>
              <a:rPr lang="en-US" sz="2200" dirty="0">
                <a:solidFill>
                  <a:srgbClr val="FFFFFF"/>
                </a:solidFill>
                <a:latin typeface="Arial" charset="0"/>
              </a:rPr>
              <a:t> Diversity</a:t>
            </a:r>
          </a:p>
          <a:p>
            <a:pPr algn="ctr" fontAlgn="base">
              <a:lnSpc>
                <a:spcPct val="150000"/>
              </a:lnSpc>
              <a:spcBef>
                <a:spcPct val="0"/>
              </a:spcBef>
              <a:spcAft>
                <a:spcPct val="0"/>
              </a:spcAft>
            </a:pPr>
            <a:r>
              <a:rPr lang="en-US" sz="2200" dirty="0">
                <a:solidFill>
                  <a:srgbClr val="FFFFFF"/>
                </a:solidFill>
                <a:latin typeface="Arial" charset="0"/>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Arial" charset="0"/>
              </a:rPr>
              <a:t>Community</a:t>
            </a:r>
          </a:p>
        </p:txBody>
      </p:sp>
      <p:sp>
        <p:nvSpPr>
          <p:cNvPr id="4" name="Right Arrow 3"/>
          <p:cNvSpPr/>
          <p:nvPr/>
        </p:nvSpPr>
        <p:spPr bwMode="auto">
          <a:xfrm>
            <a:off x="2819400" y="5562600"/>
            <a:ext cx="1130808" cy="484632"/>
          </a:xfrm>
          <a:prstGeom prst="rightArrow">
            <a:avLst/>
          </a:pr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1378082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smtClean="0"/>
              <a:t>Coastal Cleanup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0"/>
            <a:ext cx="6591300" cy="4394200"/>
          </a:xfrm>
          <a:prstGeom prst="ellipse">
            <a:avLst/>
          </a:prstGeom>
          <a:ln>
            <a:noFill/>
          </a:ln>
          <a:effectLst>
            <a:softEdge rad="112500"/>
          </a:effectLst>
        </p:spPr>
      </p:pic>
    </p:spTree>
    <p:extLst>
      <p:ext uri="{BB962C8B-B14F-4D97-AF65-F5344CB8AC3E}">
        <p14:creationId xmlns:p14="http://schemas.microsoft.com/office/powerpoint/2010/main" val="333172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655638"/>
          </a:xfrm>
        </p:spPr>
        <p:txBody>
          <a:bodyPr/>
          <a:lstStyle/>
          <a:p>
            <a:r>
              <a:rPr lang="en-US" dirty="0" smtClean="0"/>
              <a:t>Give Kids a Smile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057400"/>
            <a:ext cx="5105400" cy="3829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19655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655638"/>
          </a:xfrm>
        </p:spPr>
        <p:txBody>
          <a:bodyPr/>
          <a:lstStyle/>
          <a:p>
            <a:r>
              <a:rPr lang="en-US" dirty="0" smtClean="0"/>
              <a:t>Special Olympics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5715000" cy="38004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55169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5638"/>
          </a:xfrm>
        </p:spPr>
        <p:txBody>
          <a:bodyPr/>
          <a:lstStyle/>
          <a:p>
            <a:r>
              <a:rPr lang="en-US" dirty="0" smtClean="0"/>
              <a:t>A Day for Children Health Fair</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752600"/>
            <a:ext cx="6172200" cy="41083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1394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sz="2800" dirty="0" smtClean="0"/>
              <a:t>Carnegie Elective Classification</a:t>
            </a:r>
            <a:br>
              <a:rPr lang="en-US" sz="2800" dirty="0" smtClean="0"/>
            </a:br>
            <a:r>
              <a:rPr lang="en-US" sz="2000" dirty="0" smtClean="0"/>
              <a:t>Carnegie Foundation for the Advancement of Teaching</a:t>
            </a:r>
            <a:endParaRPr lang="en-US" sz="2000" dirty="0"/>
          </a:p>
        </p:txBody>
      </p:sp>
      <p:sp>
        <p:nvSpPr>
          <p:cNvPr id="3" name="Content Placeholder 2"/>
          <p:cNvSpPr>
            <a:spLocks noGrp="1"/>
          </p:cNvSpPr>
          <p:nvPr>
            <p:ph idx="1"/>
          </p:nvPr>
        </p:nvSpPr>
        <p:spPr>
          <a:xfrm>
            <a:off x="457200" y="1752600"/>
            <a:ext cx="8229600" cy="4373563"/>
          </a:xfrm>
        </p:spPr>
        <p:txBody>
          <a:bodyPr/>
          <a:lstStyle/>
          <a:p>
            <a:pPr marL="0" indent="0" algn="ctr">
              <a:buNone/>
            </a:pPr>
            <a:r>
              <a:rPr lang="en-US" dirty="0" smtClean="0"/>
              <a:t>“Community Engaged” </a:t>
            </a:r>
          </a:p>
          <a:p>
            <a:pPr marL="0" indent="0" algn="ctr">
              <a:buNone/>
            </a:pPr>
            <a:endParaRPr lang="en-US" dirty="0" smtClean="0"/>
          </a:p>
          <a:p>
            <a:pPr lvl="1"/>
            <a:r>
              <a:rPr lang="en-US" dirty="0" smtClean="0"/>
              <a:t>Community Outreach and Partnership</a:t>
            </a:r>
          </a:p>
          <a:p>
            <a:pPr lvl="1"/>
            <a:r>
              <a:rPr lang="en-US" dirty="0" smtClean="0"/>
              <a:t>Curricular Engagement (Aka Service Learning)</a:t>
            </a:r>
          </a:p>
          <a:p>
            <a:pPr lvl="1"/>
            <a:r>
              <a:rPr lang="en-US" dirty="0" smtClean="0"/>
              <a:t>Self Study</a:t>
            </a:r>
          </a:p>
          <a:p>
            <a:pPr lvl="1"/>
            <a:r>
              <a:rPr lang="en-US" dirty="0" smtClean="0"/>
              <a:t>Extensive Submission</a:t>
            </a:r>
            <a:endParaRPr lang="en-US" dirty="0"/>
          </a:p>
        </p:txBody>
      </p:sp>
    </p:spTree>
    <p:extLst>
      <p:ext uri="{BB962C8B-B14F-4D97-AF65-F5344CB8AC3E}">
        <p14:creationId xmlns:p14="http://schemas.microsoft.com/office/powerpoint/2010/main" val="21646254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79438"/>
          </a:xfrm>
        </p:spPr>
        <p:txBody>
          <a:bodyPr/>
          <a:lstStyle/>
          <a:p>
            <a:r>
              <a:rPr lang="en-US" dirty="0" smtClean="0"/>
              <a:t>Our Carnegie Disappointment in 2008</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GREAT community outreach, partnerships, curricular activities…BUT</a:t>
            </a:r>
          </a:p>
          <a:p>
            <a:pPr marL="457200" lvl="1" indent="0" algn="ctr">
              <a:buNone/>
            </a:pPr>
            <a:r>
              <a:rPr lang="en-US" dirty="0" smtClean="0"/>
              <a:t>No Centralized Office</a:t>
            </a:r>
          </a:p>
          <a:p>
            <a:pPr marL="457200" lvl="1" indent="0" algn="ctr">
              <a:buNone/>
            </a:pPr>
            <a:r>
              <a:rPr lang="en-US" dirty="0" smtClean="0"/>
              <a:t>No Centralized Repository</a:t>
            </a:r>
          </a:p>
          <a:p>
            <a:pPr marL="457200" lvl="1" indent="0" algn="ctr">
              <a:buNone/>
            </a:pPr>
            <a:r>
              <a:rPr lang="en-US" dirty="0" smtClean="0"/>
              <a:t>No Consistent, Centralized Assessment</a:t>
            </a:r>
          </a:p>
          <a:p>
            <a:pPr marL="457200" lvl="1" indent="0" algn="ctr">
              <a:buNone/>
            </a:pPr>
            <a:r>
              <a:rPr lang="en-US" dirty="0" smtClean="0"/>
              <a:t>No University-wide Recognition</a:t>
            </a:r>
            <a:endParaRPr lang="en-US" dirty="0"/>
          </a:p>
        </p:txBody>
      </p:sp>
    </p:spTree>
    <p:extLst>
      <p:ext uri="{BB962C8B-B14F-4D97-AF65-F5344CB8AC3E}">
        <p14:creationId xmlns:p14="http://schemas.microsoft.com/office/powerpoint/2010/main" val="36269579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Success in 2010!</a:t>
            </a:r>
            <a:endParaRPr lang="en-US" dirty="0"/>
          </a:p>
        </p:txBody>
      </p:sp>
      <p:sp>
        <p:nvSpPr>
          <p:cNvPr id="3" name="Content Placeholder 2"/>
          <p:cNvSpPr>
            <a:spLocks noGrp="1"/>
          </p:cNvSpPr>
          <p:nvPr>
            <p:ph idx="1"/>
          </p:nvPr>
        </p:nvSpPr>
        <p:spPr/>
        <p:txBody>
          <a:bodyPr/>
          <a:lstStyle/>
          <a:p>
            <a:r>
              <a:rPr lang="en-US" dirty="0" smtClean="0"/>
              <a:t>Re-organized</a:t>
            </a:r>
          </a:p>
          <a:p>
            <a:r>
              <a:rPr lang="en-US" dirty="0" smtClean="0"/>
              <a:t>Centralized</a:t>
            </a:r>
          </a:p>
          <a:p>
            <a:r>
              <a:rPr lang="en-US" dirty="0" smtClean="0"/>
              <a:t>Revitalized Community Culture</a:t>
            </a:r>
          </a:p>
          <a:p>
            <a:r>
              <a:rPr lang="en-US" dirty="0" smtClean="0"/>
              <a:t>Learned from 2008</a:t>
            </a:r>
          </a:p>
          <a:p>
            <a:pPr marL="0" indent="0">
              <a:buNone/>
            </a:pPr>
            <a:endParaRPr lang="en-US" sz="2800" dirty="0" smtClean="0"/>
          </a:p>
          <a:p>
            <a:pPr marL="0" indent="0">
              <a:buNone/>
            </a:pPr>
            <a:r>
              <a:rPr lang="en-US" sz="2400" dirty="0" smtClean="0"/>
              <a:t>BECAME ONE OF ONLY 311 Recognized Institutions Nation-wide with the Elective Carnegie Classification as Community Engaged!!!</a:t>
            </a:r>
            <a:endParaRPr lang="en-US" sz="2400" dirty="0"/>
          </a:p>
        </p:txBody>
      </p:sp>
    </p:spTree>
    <p:extLst>
      <p:ext uri="{BB962C8B-B14F-4D97-AF65-F5344CB8AC3E}">
        <p14:creationId xmlns:p14="http://schemas.microsoft.com/office/powerpoint/2010/main" val="20196619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 name="milestoneshape"/>
          <p:cNvSpPr/>
          <p:nvPr/>
        </p:nvSpPr>
        <p:spPr bwMode="auto">
          <a:xfrm rot="16200000">
            <a:off x="1193800" y="2867660"/>
            <a:ext cx="190500" cy="190500"/>
          </a:xfrm>
          <a:prstGeom prst="flowChartMerge">
            <a:avLst/>
          </a:prstGeom>
          <a:solidFill>
            <a:schemeClr val="accent3"/>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91" name="milestoneshape"/>
          <p:cNvCxnSpPr/>
          <p:nvPr/>
        </p:nvCxnSpPr>
        <p:spPr bwMode="auto">
          <a:xfrm>
            <a:off x="1193800" y="2867660"/>
            <a:ext cx="0" cy="2466340"/>
          </a:xfrm>
          <a:prstGeom prst="line">
            <a:avLst/>
          </a:prstGeom>
          <a:noFill/>
          <a:ln w="15875" cap="flat" cmpd="sng" algn="ctr">
            <a:solidFill>
              <a:schemeClr val="tx1"/>
            </a:solidFill>
            <a:prstDash val="solid"/>
            <a:round/>
            <a:headEnd type="none" w="sm" len="sm"/>
            <a:tailEnd type="none" w="sm" len="sm"/>
          </a:ln>
          <a:effectLst/>
        </p:spPr>
      </p:cxnSp>
      <p:sp>
        <p:nvSpPr>
          <p:cNvPr id="1685" name="milestoneshape"/>
          <p:cNvSpPr/>
          <p:nvPr/>
        </p:nvSpPr>
        <p:spPr bwMode="auto">
          <a:xfrm rot="16200000">
            <a:off x="1300783" y="3648905"/>
            <a:ext cx="190500" cy="190500"/>
          </a:xfrm>
          <a:prstGeom prst="flowChartMerge">
            <a:avLst/>
          </a:prstGeom>
          <a:solidFill>
            <a:schemeClr val="bg1"/>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86" name="milestoneshape"/>
          <p:cNvCxnSpPr/>
          <p:nvPr/>
        </p:nvCxnSpPr>
        <p:spPr bwMode="auto">
          <a:xfrm>
            <a:off x="1289050" y="3705850"/>
            <a:ext cx="11733" cy="1628150"/>
          </a:xfrm>
          <a:prstGeom prst="line">
            <a:avLst/>
          </a:prstGeom>
          <a:noFill/>
          <a:ln w="15875" cap="flat" cmpd="sng" algn="ctr">
            <a:solidFill>
              <a:schemeClr val="tx1"/>
            </a:solidFill>
            <a:prstDash val="solid"/>
            <a:round/>
            <a:headEnd type="none" w="sm" len="sm"/>
            <a:tailEnd type="none" w="sm" len="sm"/>
          </a:ln>
          <a:effectLst/>
        </p:spPr>
      </p:cxnSp>
      <p:sp>
        <p:nvSpPr>
          <p:cNvPr id="1680" name="milestoneshape"/>
          <p:cNvSpPr/>
          <p:nvPr/>
        </p:nvSpPr>
        <p:spPr bwMode="auto">
          <a:xfrm rot="16200000">
            <a:off x="2547549" y="2258060"/>
            <a:ext cx="190500" cy="190500"/>
          </a:xfrm>
          <a:prstGeom prst="flowChartMerge">
            <a:avLst/>
          </a:prstGeom>
          <a:solidFill>
            <a:schemeClr val="accent3"/>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81" name="milestoneshape"/>
          <p:cNvCxnSpPr/>
          <p:nvPr/>
        </p:nvCxnSpPr>
        <p:spPr bwMode="auto">
          <a:xfrm>
            <a:off x="2547549" y="2258060"/>
            <a:ext cx="0" cy="3075940"/>
          </a:xfrm>
          <a:prstGeom prst="line">
            <a:avLst/>
          </a:prstGeom>
          <a:noFill/>
          <a:ln w="15875" cap="flat" cmpd="sng" algn="ctr">
            <a:solidFill>
              <a:schemeClr val="tx1"/>
            </a:solidFill>
            <a:prstDash val="solid"/>
            <a:round/>
            <a:headEnd type="none" w="sm" len="sm"/>
            <a:tailEnd type="none" w="sm" len="sm"/>
          </a:ln>
          <a:effectLst/>
        </p:spPr>
      </p:cxnSp>
      <p:sp>
        <p:nvSpPr>
          <p:cNvPr id="1675" name="milestoneshape"/>
          <p:cNvSpPr/>
          <p:nvPr/>
        </p:nvSpPr>
        <p:spPr bwMode="auto">
          <a:xfrm rot="16200000">
            <a:off x="2568123" y="3746500"/>
            <a:ext cx="190500" cy="190500"/>
          </a:xfrm>
          <a:prstGeom prst="flowChartMerge">
            <a:avLst/>
          </a:prstGeom>
          <a:solidFill>
            <a:schemeClr val="bg1"/>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76" name="milestoneshape"/>
          <p:cNvCxnSpPr/>
          <p:nvPr/>
        </p:nvCxnSpPr>
        <p:spPr bwMode="auto">
          <a:xfrm>
            <a:off x="2568123" y="3746500"/>
            <a:ext cx="0" cy="1587500"/>
          </a:xfrm>
          <a:prstGeom prst="line">
            <a:avLst/>
          </a:prstGeom>
          <a:noFill/>
          <a:ln w="15875" cap="flat" cmpd="sng" algn="ctr">
            <a:solidFill>
              <a:schemeClr val="tx1"/>
            </a:solidFill>
            <a:prstDash val="solid"/>
            <a:round/>
            <a:headEnd type="none" w="sm" len="sm"/>
            <a:tailEnd type="none" w="sm" len="sm"/>
          </a:ln>
          <a:effectLst/>
        </p:spPr>
      </p:cxnSp>
      <p:sp>
        <p:nvSpPr>
          <p:cNvPr id="1670" name="milestoneshape"/>
          <p:cNvSpPr/>
          <p:nvPr/>
        </p:nvSpPr>
        <p:spPr bwMode="auto">
          <a:xfrm rot="16200000">
            <a:off x="2675106" y="4254500"/>
            <a:ext cx="190500" cy="190500"/>
          </a:xfrm>
          <a:prstGeom prst="flowChartMerge">
            <a:avLst/>
          </a:prstGeom>
          <a:solidFill>
            <a:schemeClr val="accent3"/>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71" name="milestoneshape"/>
          <p:cNvCxnSpPr/>
          <p:nvPr/>
        </p:nvCxnSpPr>
        <p:spPr bwMode="auto">
          <a:xfrm>
            <a:off x="2675106" y="4254500"/>
            <a:ext cx="0" cy="1079500"/>
          </a:xfrm>
          <a:prstGeom prst="line">
            <a:avLst/>
          </a:prstGeom>
          <a:noFill/>
          <a:ln w="15875" cap="flat" cmpd="sng" algn="ctr">
            <a:solidFill>
              <a:schemeClr val="tx1"/>
            </a:solidFill>
            <a:prstDash val="solid"/>
            <a:round/>
            <a:headEnd type="none" w="sm" len="sm"/>
            <a:tailEnd type="none" w="sm" len="sm"/>
          </a:ln>
          <a:effectLst/>
        </p:spPr>
      </p:cxnSp>
      <p:sp>
        <p:nvSpPr>
          <p:cNvPr id="1665" name="milestoneshape"/>
          <p:cNvSpPr/>
          <p:nvPr/>
        </p:nvSpPr>
        <p:spPr bwMode="auto">
          <a:xfrm rot="16200000">
            <a:off x="3938330" y="4635500"/>
            <a:ext cx="190500" cy="190500"/>
          </a:xfrm>
          <a:prstGeom prst="flowChartMerge">
            <a:avLst/>
          </a:prstGeom>
          <a:solidFill>
            <a:srgbClr val="96B656"/>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66" name="milestoneshape"/>
          <p:cNvCxnSpPr/>
          <p:nvPr/>
        </p:nvCxnSpPr>
        <p:spPr bwMode="auto">
          <a:xfrm>
            <a:off x="3938330" y="4635500"/>
            <a:ext cx="0" cy="698500"/>
          </a:xfrm>
          <a:prstGeom prst="line">
            <a:avLst/>
          </a:prstGeom>
          <a:noFill/>
          <a:ln w="15875" cap="flat" cmpd="sng" algn="ctr">
            <a:solidFill>
              <a:schemeClr val="tx1"/>
            </a:solidFill>
            <a:prstDash val="solid"/>
            <a:round/>
            <a:headEnd type="none" w="sm" len="sm"/>
            <a:tailEnd type="none" w="sm" len="sm"/>
          </a:ln>
          <a:effectLst/>
        </p:spPr>
      </p:cxnSp>
      <p:sp>
        <p:nvSpPr>
          <p:cNvPr id="1660" name="milestoneshape"/>
          <p:cNvSpPr/>
          <p:nvPr/>
        </p:nvSpPr>
        <p:spPr bwMode="auto">
          <a:xfrm rot="16200000">
            <a:off x="4197559" y="2882900"/>
            <a:ext cx="190500" cy="190500"/>
          </a:xfrm>
          <a:prstGeom prst="flowChartMerge">
            <a:avLst/>
          </a:prstGeom>
          <a:solidFill>
            <a:schemeClr val="bg1"/>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61" name="milestoneshape"/>
          <p:cNvCxnSpPr/>
          <p:nvPr/>
        </p:nvCxnSpPr>
        <p:spPr bwMode="auto">
          <a:xfrm>
            <a:off x="4128830" y="2890603"/>
            <a:ext cx="0" cy="2451100"/>
          </a:xfrm>
          <a:prstGeom prst="line">
            <a:avLst/>
          </a:prstGeom>
          <a:noFill/>
          <a:ln w="15875" cap="flat" cmpd="sng" algn="ctr">
            <a:solidFill>
              <a:schemeClr val="tx1"/>
            </a:solidFill>
            <a:prstDash val="solid"/>
            <a:round/>
            <a:headEnd type="none" w="sm" len="sm"/>
            <a:tailEnd type="none" w="sm" len="sm"/>
          </a:ln>
          <a:effectLst/>
        </p:spPr>
      </p:cxnSp>
      <p:sp>
        <p:nvSpPr>
          <p:cNvPr id="1655" name="milestoneshape"/>
          <p:cNvSpPr/>
          <p:nvPr/>
        </p:nvSpPr>
        <p:spPr bwMode="auto">
          <a:xfrm rot="16200000">
            <a:off x="4637836" y="3507740"/>
            <a:ext cx="190500" cy="190500"/>
          </a:xfrm>
          <a:prstGeom prst="flowChartMerge">
            <a:avLst/>
          </a:prstGeom>
          <a:solidFill>
            <a:schemeClr val="accent3"/>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56" name="milestoneshape"/>
          <p:cNvCxnSpPr/>
          <p:nvPr/>
        </p:nvCxnSpPr>
        <p:spPr bwMode="auto">
          <a:xfrm>
            <a:off x="4637836" y="3507740"/>
            <a:ext cx="0" cy="1826260"/>
          </a:xfrm>
          <a:prstGeom prst="line">
            <a:avLst/>
          </a:prstGeom>
          <a:noFill/>
          <a:ln w="15875" cap="flat" cmpd="sng" algn="ctr">
            <a:solidFill>
              <a:schemeClr val="tx1"/>
            </a:solidFill>
            <a:prstDash val="solid"/>
            <a:round/>
            <a:headEnd type="none" w="sm" len="sm"/>
            <a:tailEnd type="none" w="sm" len="sm"/>
          </a:ln>
          <a:effectLst/>
        </p:spPr>
      </p:cxnSp>
      <p:sp>
        <p:nvSpPr>
          <p:cNvPr id="1650" name="milestoneshape"/>
          <p:cNvSpPr/>
          <p:nvPr/>
        </p:nvSpPr>
        <p:spPr bwMode="auto">
          <a:xfrm rot="16200000">
            <a:off x="5440209" y="4132580"/>
            <a:ext cx="190500" cy="190500"/>
          </a:xfrm>
          <a:prstGeom prst="flowChartMerge">
            <a:avLst/>
          </a:prstGeom>
          <a:solidFill>
            <a:srgbClr val="96B656"/>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51" name="milestoneshape"/>
          <p:cNvCxnSpPr/>
          <p:nvPr/>
        </p:nvCxnSpPr>
        <p:spPr bwMode="auto">
          <a:xfrm>
            <a:off x="5440209" y="4132580"/>
            <a:ext cx="0" cy="1201420"/>
          </a:xfrm>
          <a:prstGeom prst="line">
            <a:avLst/>
          </a:prstGeom>
          <a:noFill/>
          <a:ln w="15875" cap="flat" cmpd="sng" algn="ctr">
            <a:solidFill>
              <a:schemeClr val="tx1"/>
            </a:solidFill>
            <a:prstDash val="solid"/>
            <a:round/>
            <a:headEnd type="none" w="sm" len="sm"/>
            <a:tailEnd type="none" w="sm" len="sm"/>
          </a:ln>
          <a:effectLst/>
        </p:spPr>
      </p:cxnSp>
      <p:sp>
        <p:nvSpPr>
          <p:cNvPr id="1645" name="milestoneshape"/>
          <p:cNvSpPr/>
          <p:nvPr/>
        </p:nvSpPr>
        <p:spPr bwMode="auto">
          <a:xfrm rot="16200000">
            <a:off x="5444324" y="4640580"/>
            <a:ext cx="190500" cy="190500"/>
          </a:xfrm>
          <a:prstGeom prst="flowChartMerge">
            <a:avLst/>
          </a:prstGeom>
          <a:solidFill>
            <a:srgbClr val="96B656"/>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46" name="milestoneshape"/>
          <p:cNvCxnSpPr/>
          <p:nvPr/>
        </p:nvCxnSpPr>
        <p:spPr bwMode="auto">
          <a:xfrm>
            <a:off x="5444324" y="4640580"/>
            <a:ext cx="0" cy="693420"/>
          </a:xfrm>
          <a:prstGeom prst="line">
            <a:avLst/>
          </a:prstGeom>
          <a:noFill/>
          <a:ln w="15875" cap="flat" cmpd="sng" algn="ctr">
            <a:solidFill>
              <a:schemeClr val="tx1"/>
            </a:solidFill>
            <a:prstDash val="solid"/>
            <a:round/>
            <a:headEnd type="none" w="sm" len="sm"/>
            <a:tailEnd type="none" w="sm" len="sm"/>
          </a:ln>
          <a:effectLst/>
        </p:spPr>
      </p:cxnSp>
      <p:sp>
        <p:nvSpPr>
          <p:cNvPr id="1640" name="milestoneshape"/>
          <p:cNvSpPr/>
          <p:nvPr/>
        </p:nvSpPr>
        <p:spPr bwMode="auto">
          <a:xfrm rot="16200000">
            <a:off x="6946204" y="3068320"/>
            <a:ext cx="190500" cy="190500"/>
          </a:xfrm>
          <a:prstGeom prst="flowChartMerge">
            <a:avLst/>
          </a:prstGeom>
          <a:solidFill>
            <a:srgbClr val="96B656"/>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41" name="milestoneshape"/>
          <p:cNvCxnSpPr/>
          <p:nvPr/>
        </p:nvCxnSpPr>
        <p:spPr bwMode="auto">
          <a:xfrm>
            <a:off x="6946204" y="3068320"/>
            <a:ext cx="0" cy="2265680"/>
          </a:xfrm>
          <a:prstGeom prst="line">
            <a:avLst/>
          </a:prstGeom>
          <a:noFill/>
          <a:ln w="15875" cap="flat" cmpd="sng" algn="ctr">
            <a:solidFill>
              <a:schemeClr val="tx1"/>
            </a:solidFill>
            <a:prstDash val="solid"/>
            <a:round/>
            <a:headEnd type="none" w="sm" len="sm"/>
            <a:tailEnd type="none" w="sm" len="sm"/>
          </a:ln>
          <a:effectLst/>
        </p:spPr>
      </p:cxnSp>
      <p:sp>
        <p:nvSpPr>
          <p:cNvPr id="1635" name="milestoneshape"/>
          <p:cNvSpPr/>
          <p:nvPr/>
        </p:nvSpPr>
        <p:spPr bwMode="auto">
          <a:xfrm rot="16200000">
            <a:off x="6950318" y="3576320"/>
            <a:ext cx="190500" cy="190500"/>
          </a:xfrm>
          <a:prstGeom prst="flowChartMerge">
            <a:avLst/>
          </a:prstGeom>
          <a:solidFill>
            <a:schemeClr val="accent3"/>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36" name="milestoneshape"/>
          <p:cNvCxnSpPr/>
          <p:nvPr/>
        </p:nvCxnSpPr>
        <p:spPr bwMode="auto">
          <a:xfrm>
            <a:off x="6950318" y="3576320"/>
            <a:ext cx="0" cy="1757680"/>
          </a:xfrm>
          <a:prstGeom prst="line">
            <a:avLst/>
          </a:prstGeom>
          <a:noFill/>
          <a:ln w="15875" cap="flat" cmpd="sng" algn="ctr">
            <a:solidFill>
              <a:schemeClr val="tx1"/>
            </a:solidFill>
            <a:prstDash val="solid"/>
            <a:round/>
            <a:headEnd type="none" w="sm" len="sm"/>
            <a:tailEnd type="none" w="sm" len="sm"/>
          </a:ln>
          <a:effectLst/>
        </p:spPr>
      </p:cxnSp>
      <p:sp>
        <p:nvSpPr>
          <p:cNvPr id="1630" name="milestoneshape"/>
          <p:cNvSpPr/>
          <p:nvPr/>
        </p:nvSpPr>
        <p:spPr bwMode="auto">
          <a:xfrm rot="16200000">
            <a:off x="7016154" y="4084320"/>
            <a:ext cx="190500" cy="190500"/>
          </a:xfrm>
          <a:prstGeom prst="flowChartMerge">
            <a:avLst/>
          </a:prstGeom>
          <a:solidFill>
            <a:schemeClr val="accent3"/>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31" name="milestoneshape"/>
          <p:cNvCxnSpPr/>
          <p:nvPr/>
        </p:nvCxnSpPr>
        <p:spPr bwMode="auto">
          <a:xfrm>
            <a:off x="7016154" y="4084320"/>
            <a:ext cx="0" cy="1249680"/>
          </a:xfrm>
          <a:prstGeom prst="line">
            <a:avLst/>
          </a:prstGeom>
          <a:noFill/>
          <a:ln w="15875" cap="flat" cmpd="sng" algn="ctr">
            <a:solidFill>
              <a:schemeClr val="tx1"/>
            </a:solidFill>
            <a:prstDash val="solid"/>
            <a:round/>
            <a:headEnd type="none" w="sm" len="sm"/>
            <a:tailEnd type="none" w="sm" len="sm"/>
          </a:ln>
          <a:effectLst/>
        </p:spPr>
      </p:cxnSp>
      <p:sp>
        <p:nvSpPr>
          <p:cNvPr id="1625" name="milestoneshape"/>
          <p:cNvSpPr/>
          <p:nvPr/>
        </p:nvSpPr>
        <p:spPr bwMode="auto">
          <a:xfrm rot="16200000">
            <a:off x="7830872" y="4709160"/>
            <a:ext cx="190500" cy="190500"/>
          </a:xfrm>
          <a:prstGeom prst="flowChartMerge">
            <a:avLst/>
          </a:prstGeom>
          <a:solidFill>
            <a:srgbClr val="96B656"/>
          </a:solidFill>
          <a:ln w="9525" cap="flat" cmpd="sng" algn="ctr">
            <a:noFill/>
            <a:prstDash val="solid"/>
            <a:round/>
            <a:headEnd type="none" w="sm" len="sm"/>
            <a:tailEnd type="none" w="sm" len="sm"/>
          </a:ln>
          <a:effectLst>
            <a:outerShdw blurRad="63500">
              <a:scrgbClr r="0" g="0" b="0">
                <a:alpha val="50000"/>
              </a:scrgbClr>
            </a:outerShdw>
          </a:effectLst>
          <a:scene3d>
            <a:camera prst="orthographicFront"/>
            <a:lightRig rig="threePt" dir="t"/>
          </a:scene3d>
          <a:sp3d>
            <a:bevelT h="12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cxnSp>
        <p:nvCxnSpPr>
          <p:cNvPr id="1626" name="milestoneshape"/>
          <p:cNvCxnSpPr/>
          <p:nvPr/>
        </p:nvCxnSpPr>
        <p:spPr bwMode="auto">
          <a:xfrm>
            <a:off x="7830872" y="4709160"/>
            <a:ext cx="0" cy="624840"/>
          </a:xfrm>
          <a:prstGeom prst="line">
            <a:avLst/>
          </a:prstGeom>
          <a:noFill/>
          <a:ln w="15875" cap="flat" cmpd="sng" algn="ctr">
            <a:solidFill>
              <a:schemeClr val="tx1"/>
            </a:solidFill>
            <a:prstDash val="solid"/>
            <a:round/>
            <a:headEnd type="none" w="sm" len="sm"/>
            <a:tailEnd type="none" w="sm" len="sm"/>
          </a:ln>
          <a:effectLst/>
        </p:spPr>
      </p:cxnSp>
      <p:sp>
        <p:nvSpPr>
          <p:cNvPr id="807" name="TextBox 806"/>
          <p:cNvSpPr txBox="1"/>
          <p:nvPr/>
        </p:nvSpPr>
        <p:spPr>
          <a:xfrm>
            <a:off x="1066800" y="914400"/>
            <a:ext cx="6348484" cy="584775"/>
          </a:xfrm>
          <a:prstGeom prst="rect">
            <a:avLst/>
          </a:prstGeom>
          <a:noFill/>
        </p:spPr>
        <p:txBody>
          <a:bodyPr wrap="square" rtlCol="0">
            <a:spAutoFit/>
          </a:bodyPr>
          <a:lstStyle/>
          <a:p>
            <a:pPr algn="ctr"/>
            <a:r>
              <a:rPr lang="en-US" sz="3200" b="1" dirty="0" smtClean="0">
                <a:solidFill>
                  <a:srgbClr val="002060"/>
                </a:solidFill>
              </a:rPr>
              <a:t>What We Did: Timeline of Events</a:t>
            </a:r>
            <a:endParaRPr lang="en-US" sz="3200" b="1" dirty="0">
              <a:solidFill>
                <a:srgbClr val="002060"/>
              </a:solidFill>
            </a:endParaRPr>
          </a:p>
        </p:txBody>
      </p:sp>
      <p:sp>
        <p:nvSpPr>
          <p:cNvPr id="1603" name="pgshape"/>
          <p:cNvSpPr/>
          <p:nvPr/>
        </p:nvSpPr>
        <p:spPr bwMode="auto">
          <a:xfrm>
            <a:off x="1193800" y="5334000"/>
            <a:ext cx="6756400" cy="508000"/>
          </a:xfrm>
          <a:prstGeom prst="rect">
            <a:avLst/>
          </a:prstGeom>
          <a:gradFill flip="none" rotWithShape="1">
            <a:gsLst>
              <a:gs pos="0">
                <a:srgbClr val="527AAE"/>
              </a:gs>
              <a:gs pos="100000">
                <a:srgbClr val="3D5B7F"/>
              </a:gs>
            </a:gsLst>
            <a:lin ang="5400000" scaled="1"/>
            <a:tileRect/>
          </a:gradFill>
          <a:ln w="9525" cap="flat" cmpd="sng" algn="ctr">
            <a:noFill/>
            <a:prstDash val="solid"/>
            <a:round/>
            <a:headEnd type="none" w="sm" len="sm"/>
            <a:tailEnd type="none" w="sm" len="sm"/>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604" name="pgshape"/>
          <p:cNvSpPr txBox="1"/>
          <p:nvPr>
            <p:custDataLst>
              <p:tags r:id="rId2"/>
            </p:custDataLst>
          </p:nvPr>
        </p:nvSpPr>
        <p:spPr>
          <a:xfrm>
            <a:off x="558800" y="5334000"/>
            <a:ext cx="635000" cy="461665"/>
          </a:xfrm>
          <a:prstGeom prst="rect">
            <a:avLst/>
          </a:prstGeom>
          <a:noFill/>
        </p:spPr>
        <p:txBody>
          <a:bodyPr vert="horz" rtlCol="0">
            <a:spAutoFit/>
          </a:bodyPr>
          <a:lstStyle/>
          <a:p>
            <a:pPr algn="ctr"/>
            <a:r>
              <a:rPr lang="en-US" sz="2400" b="1" smtClean="0">
                <a:solidFill>
                  <a:srgbClr val="808080"/>
                </a:solidFill>
                <a:latin typeface="Calibri"/>
              </a:rPr>
              <a:t>' 08</a:t>
            </a:r>
            <a:endParaRPr lang="en-US" sz="2400" b="1">
              <a:solidFill>
                <a:srgbClr val="808080"/>
              </a:solidFill>
              <a:latin typeface="Calibri"/>
            </a:endParaRPr>
          </a:p>
        </p:txBody>
      </p:sp>
      <p:sp>
        <p:nvSpPr>
          <p:cNvPr id="1605" name="pgshape"/>
          <p:cNvSpPr txBox="1"/>
          <p:nvPr>
            <p:custDataLst>
              <p:tags r:id="rId3"/>
            </p:custDataLst>
          </p:nvPr>
        </p:nvSpPr>
        <p:spPr>
          <a:xfrm>
            <a:off x="1193800"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Sep
2008</a:t>
            </a:r>
            <a:endParaRPr lang="en-US" sz="1400">
              <a:solidFill>
                <a:srgbClr val="FFFFFF"/>
              </a:solidFill>
              <a:latin typeface="Calibri"/>
            </a:endParaRPr>
          </a:p>
        </p:txBody>
      </p:sp>
      <p:cxnSp>
        <p:nvCxnSpPr>
          <p:cNvPr id="1606" name="pgshape"/>
          <p:cNvCxnSpPr/>
          <p:nvPr/>
        </p:nvCxnSpPr>
        <p:spPr bwMode="auto">
          <a:xfrm>
            <a:off x="1938568"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07" name="pgshape"/>
          <p:cNvSpPr txBox="1"/>
          <p:nvPr>
            <p:custDataLst>
              <p:tags r:id="rId4"/>
            </p:custDataLst>
          </p:nvPr>
        </p:nvSpPr>
        <p:spPr>
          <a:xfrm>
            <a:off x="1938568"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Mar
2009</a:t>
            </a:r>
            <a:endParaRPr lang="en-US" sz="1400">
              <a:solidFill>
                <a:srgbClr val="FFFFFF"/>
              </a:solidFill>
              <a:latin typeface="Calibri"/>
            </a:endParaRPr>
          </a:p>
        </p:txBody>
      </p:sp>
      <p:cxnSp>
        <p:nvCxnSpPr>
          <p:cNvPr id="1608" name="pgshape"/>
          <p:cNvCxnSpPr/>
          <p:nvPr/>
        </p:nvCxnSpPr>
        <p:spPr bwMode="auto">
          <a:xfrm>
            <a:off x="2695679"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09" name="pgshape"/>
          <p:cNvSpPr txBox="1"/>
          <p:nvPr>
            <p:custDataLst>
              <p:tags r:id="rId5"/>
            </p:custDataLst>
          </p:nvPr>
        </p:nvSpPr>
        <p:spPr>
          <a:xfrm>
            <a:off x="2695679"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Sep</a:t>
            </a:r>
            <a:endParaRPr lang="en-US" sz="1400">
              <a:solidFill>
                <a:srgbClr val="FFFFFF"/>
              </a:solidFill>
              <a:latin typeface="Calibri"/>
            </a:endParaRPr>
          </a:p>
        </p:txBody>
      </p:sp>
      <p:cxnSp>
        <p:nvCxnSpPr>
          <p:cNvPr id="1610" name="pgshape"/>
          <p:cNvCxnSpPr/>
          <p:nvPr/>
        </p:nvCxnSpPr>
        <p:spPr bwMode="auto">
          <a:xfrm>
            <a:off x="3440447"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11" name="pgshape"/>
          <p:cNvSpPr txBox="1"/>
          <p:nvPr>
            <p:custDataLst>
              <p:tags r:id="rId6"/>
            </p:custDataLst>
          </p:nvPr>
        </p:nvSpPr>
        <p:spPr>
          <a:xfrm>
            <a:off x="3440447"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Mar
2010</a:t>
            </a:r>
            <a:endParaRPr lang="en-US" sz="1400">
              <a:solidFill>
                <a:srgbClr val="FFFFFF"/>
              </a:solidFill>
              <a:latin typeface="Calibri"/>
            </a:endParaRPr>
          </a:p>
        </p:txBody>
      </p:sp>
      <p:cxnSp>
        <p:nvCxnSpPr>
          <p:cNvPr id="1612" name="pgshape"/>
          <p:cNvCxnSpPr/>
          <p:nvPr/>
        </p:nvCxnSpPr>
        <p:spPr bwMode="auto">
          <a:xfrm>
            <a:off x="4197559"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13" name="pgshape"/>
          <p:cNvSpPr txBox="1"/>
          <p:nvPr>
            <p:custDataLst>
              <p:tags r:id="rId7"/>
            </p:custDataLst>
          </p:nvPr>
        </p:nvSpPr>
        <p:spPr>
          <a:xfrm>
            <a:off x="4197559"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Sep</a:t>
            </a:r>
            <a:endParaRPr lang="en-US" sz="1400">
              <a:solidFill>
                <a:srgbClr val="FFFFFF"/>
              </a:solidFill>
              <a:latin typeface="Calibri"/>
            </a:endParaRPr>
          </a:p>
        </p:txBody>
      </p:sp>
      <p:cxnSp>
        <p:nvCxnSpPr>
          <p:cNvPr id="1614" name="pgshape"/>
          <p:cNvCxnSpPr/>
          <p:nvPr/>
        </p:nvCxnSpPr>
        <p:spPr bwMode="auto">
          <a:xfrm>
            <a:off x="4942327"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15" name="pgshape"/>
          <p:cNvSpPr txBox="1"/>
          <p:nvPr>
            <p:custDataLst>
              <p:tags r:id="rId8"/>
            </p:custDataLst>
          </p:nvPr>
        </p:nvSpPr>
        <p:spPr>
          <a:xfrm>
            <a:off x="4942327"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Mar
2011</a:t>
            </a:r>
            <a:endParaRPr lang="en-US" sz="1400">
              <a:solidFill>
                <a:srgbClr val="FFFFFF"/>
              </a:solidFill>
              <a:latin typeface="Calibri"/>
            </a:endParaRPr>
          </a:p>
        </p:txBody>
      </p:sp>
      <p:cxnSp>
        <p:nvCxnSpPr>
          <p:cNvPr id="1616" name="pgshape"/>
          <p:cNvCxnSpPr/>
          <p:nvPr/>
        </p:nvCxnSpPr>
        <p:spPr bwMode="auto">
          <a:xfrm>
            <a:off x="5699439"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17" name="pgshape"/>
          <p:cNvSpPr txBox="1"/>
          <p:nvPr>
            <p:custDataLst>
              <p:tags r:id="rId9"/>
            </p:custDataLst>
          </p:nvPr>
        </p:nvSpPr>
        <p:spPr>
          <a:xfrm>
            <a:off x="5699439"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Sep</a:t>
            </a:r>
            <a:endParaRPr lang="en-US" sz="1400">
              <a:solidFill>
                <a:srgbClr val="FFFFFF"/>
              </a:solidFill>
              <a:latin typeface="Calibri"/>
            </a:endParaRPr>
          </a:p>
        </p:txBody>
      </p:sp>
      <p:cxnSp>
        <p:nvCxnSpPr>
          <p:cNvPr id="1618" name="pgshape"/>
          <p:cNvCxnSpPr/>
          <p:nvPr/>
        </p:nvCxnSpPr>
        <p:spPr bwMode="auto">
          <a:xfrm>
            <a:off x="6448321"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19" name="pgshape"/>
          <p:cNvSpPr txBox="1"/>
          <p:nvPr>
            <p:custDataLst>
              <p:tags r:id="rId10"/>
            </p:custDataLst>
          </p:nvPr>
        </p:nvSpPr>
        <p:spPr>
          <a:xfrm>
            <a:off x="6448321"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Mar
2012</a:t>
            </a:r>
            <a:endParaRPr lang="en-US" sz="1400">
              <a:solidFill>
                <a:srgbClr val="FFFFFF"/>
              </a:solidFill>
              <a:latin typeface="Calibri"/>
            </a:endParaRPr>
          </a:p>
        </p:txBody>
      </p:sp>
      <p:cxnSp>
        <p:nvCxnSpPr>
          <p:cNvPr id="1620" name="pgshape"/>
          <p:cNvCxnSpPr/>
          <p:nvPr/>
        </p:nvCxnSpPr>
        <p:spPr bwMode="auto">
          <a:xfrm>
            <a:off x="7205432" y="5486400"/>
            <a:ext cx="0" cy="203200"/>
          </a:xfrm>
          <a:prstGeom prst="line">
            <a:avLst/>
          </a:prstGeom>
          <a:noFill/>
          <a:ln w="12700" cap="flat" cmpd="sng" algn="ctr">
            <a:solidFill>
              <a:schemeClr val="tx1"/>
            </a:solidFill>
            <a:prstDash val="solid"/>
            <a:round/>
            <a:headEnd type="none" w="sm" len="sm"/>
            <a:tailEnd type="none" w="sm" len="sm"/>
          </a:ln>
          <a:effectLst/>
        </p:spPr>
      </p:cxnSp>
      <p:sp>
        <p:nvSpPr>
          <p:cNvPr id="1621" name="pgshape"/>
          <p:cNvSpPr txBox="1"/>
          <p:nvPr>
            <p:custDataLst>
              <p:tags r:id="rId11"/>
            </p:custDataLst>
          </p:nvPr>
        </p:nvSpPr>
        <p:spPr>
          <a:xfrm>
            <a:off x="7205432" y="5334000"/>
            <a:ext cx="750711" cy="508000"/>
          </a:xfrm>
          <a:prstGeom prst="rect">
            <a:avLst/>
          </a:prstGeom>
          <a:noFill/>
        </p:spPr>
        <p:txBody>
          <a:bodyPr vert="horz" wrap="square" rtlCol="0" anchor="ctr" anchorCtr="1">
            <a:noAutofit/>
          </a:bodyPr>
          <a:lstStyle/>
          <a:p>
            <a:r>
              <a:rPr lang="en-US" sz="1400" smtClean="0">
                <a:solidFill>
                  <a:srgbClr val="FFFFFF"/>
                </a:solidFill>
                <a:latin typeface="Calibri"/>
              </a:rPr>
              <a:t>Sep</a:t>
            </a:r>
            <a:endParaRPr lang="en-US" sz="1400">
              <a:solidFill>
                <a:srgbClr val="FFFFFF"/>
              </a:solidFill>
              <a:latin typeface="Calibri"/>
            </a:endParaRPr>
          </a:p>
        </p:txBody>
      </p:sp>
      <p:sp>
        <p:nvSpPr>
          <p:cNvPr id="1622" name="pgshape"/>
          <p:cNvSpPr txBox="1"/>
          <p:nvPr>
            <p:custDataLst>
              <p:tags r:id="rId12"/>
            </p:custDataLst>
          </p:nvPr>
        </p:nvSpPr>
        <p:spPr>
          <a:xfrm>
            <a:off x="8013700" y="5334000"/>
            <a:ext cx="635000" cy="461665"/>
          </a:xfrm>
          <a:prstGeom prst="rect">
            <a:avLst/>
          </a:prstGeom>
          <a:noFill/>
        </p:spPr>
        <p:txBody>
          <a:bodyPr vert="horz" rtlCol="0">
            <a:spAutoFit/>
          </a:bodyPr>
          <a:lstStyle/>
          <a:p>
            <a:pPr algn="ctr"/>
            <a:r>
              <a:rPr lang="en-US" sz="2400" b="1" smtClean="0">
                <a:solidFill>
                  <a:srgbClr val="808080"/>
                </a:solidFill>
                <a:latin typeface="Calibri"/>
              </a:rPr>
              <a:t>' 13</a:t>
            </a:r>
            <a:endParaRPr lang="en-US" sz="2400" b="1">
              <a:solidFill>
                <a:srgbClr val="808080"/>
              </a:solidFill>
              <a:latin typeface="Calibri"/>
            </a:endParaRPr>
          </a:p>
        </p:txBody>
      </p:sp>
      <p:sp>
        <p:nvSpPr>
          <p:cNvPr id="1623" name="pgshape"/>
          <p:cNvSpPr/>
          <p:nvPr>
            <p:custDataLst>
              <p:tags r:id="rId13"/>
            </p:custDataLst>
          </p:nvPr>
        </p:nvSpPr>
        <p:spPr bwMode="auto">
          <a:xfrm>
            <a:off x="1219200" y="5765800"/>
            <a:ext cx="6196084" cy="63500"/>
          </a:xfrm>
          <a:prstGeom prst="roundRect">
            <a:avLst/>
          </a:prstGeom>
          <a:solidFill>
            <a:schemeClr val="accent3">
              <a:alpha val="75000"/>
            </a:schemeClr>
          </a:solidFill>
          <a:ln w="9525" cap="flat" cmpd="sng" algn="ctr">
            <a:noFill/>
            <a:prstDash val="solid"/>
            <a:round/>
            <a:headEnd type="none" w="sm" len="sm"/>
            <a:tailEnd type="none" w="sm" len="sm"/>
          </a:ln>
          <a:effectLst/>
          <a:scene3d>
            <a:camera prst="orthographicFront"/>
            <a:lightRig rig="threePt" dir="t">
              <a:rot lat="0" lon="0" rev="0"/>
            </a:lightRig>
          </a:scene3d>
          <a:sp3d>
            <a:bevelT w="88900" h="381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 typeface="Wingdings" pitchFamily="2"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627" name="milestoneshape"/>
          <p:cNvSpPr txBox="1"/>
          <p:nvPr>
            <p:custDataLst>
              <p:tags r:id="rId14"/>
            </p:custDataLst>
          </p:nvPr>
        </p:nvSpPr>
        <p:spPr>
          <a:xfrm>
            <a:off x="7957872" y="4645660"/>
            <a:ext cx="1262328" cy="68834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Celebration of Excellence Community Recognition Award</a:t>
            </a:r>
            <a:endParaRPr lang="en-US" sz="1100" b="1" dirty="0">
              <a:solidFill>
                <a:schemeClr val="dk1"/>
              </a:solidFill>
              <a:latin typeface="Calibri"/>
            </a:endParaRPr>
          </a:p>
        </p:txBody>
      </p:sp>
      <p:sp>
        <p:nvSpPr>
          <p:cNvPr id="1632" name="milestoneshape"/>
          <p:cNvSpPr txBox="1"/>
          <p:nvPr>
            <p:custDataLst>
              <p:tags r:id="rId15"/>
            </p:custDataLst>
          </p:nvPr>
        </p:nvSpPr>
        <p:spPr>
          <a:xfrm>
            <a:off x="7143154" y="4020820"/>
            <a:ext cx="1968500" cy="261610"/>
          </a:xfrm>
          <a:prstGeom prst="rect">
            <a:avLst/>
          </a:prstGeom>
          <a:noFill/>
        </p:spPr>
        <p:txBody>
          <a:bodyPr vert="horz" wrap="square" rtlCol="0" anchorCtr="0">
            <a:noAutofit/>
          </a:bodyPr>
          <a:lstStyle/>
          <a:p>
            <a:pPr>
              <a:lnSpc>
                <a:spcPct val="80000"/>
              </a:lnSpc>
            </a:pPr>
            <a:r>
              <a:rPr lang="en-US" sz="1100" b="1" smtClean="0">
                <a:solidFill>
                  <a:schemeClr val="dk1"/>
                </a:solidFill>
                <a:latin typeface="Calibri"/>
              </a:rPr>
              <a:t>Second Annual Community Affiliates Survey</a:t>
            </a:r>
            <a:endParaRPr lang="en-US" sz="1100" b="1">
              <a:solidFill>
                <a:schemeClr val="dk1"/>
              </a:solidFill>
              <a:latin typeface="Calibri"/>
            </a:endParaRPr>
          </a:p>
        </p:txBody>
      </p:sp>
      <p:sp>
        <p:nvSpPr>
          <p:cNvPr id="1637" name="milestoneshape"/>
          <p:cNvSpPr txBox="1"/>
          <p:nvPr>
            <p:custDataLst>
              <p:tags r:id="rId16"/>
            </p:custDataLst>
          </p:nvPr>
        </p:nvSpPr>
        <p:spPr>
          <a:xfrm>
            <a:off x="7077318" y="3512820"/>
            <a:ext cx="1968500" cy="261610"/>
          </a:xfrm>
          <a:prstGeom prst="rect">
            <a:avLst/>
          </a:prstGeom>
          <a:noFill/>
        </p:spPr>
        <p:txBody>
          <a:bodyPr vert="horz" wrap="square" rtlCol="0" anchorCtr="0">
            <a:noAutofit/>
          </a:bodyPr>
          <a:lstStyle/>
          <a:p>
            <a:pPr>
              <a:lnSpc>
                <a:spcPct val="80000"/>
              </a:lnSpc>
            </a:pPr>
            <a:r>
              <a:rPr lang="en-US" sz="1100" b="1" smtClean="0">
                <a:solidFill>
                  <a:schemeClr val="dk1"/>
                </a:solidFill>
                <a:latin typeface="Calibri"/>
              </a:rPr>
              <a:t>Third Year of Implementation</a:t>
            </a:r>
            <a:endParaRPr lang="en-US" sz="1100" b="1">
              <a:solidFill>
                <a:schemeClr val="dk1"/>
              </a:solidFill>
              <a:latin typeface="Calibri"/>
            </a:endParaRPr>
          </a:p>
        </p:txBody>
      </p:sp>
      <p:sp>
        <p:nvSpPr>
          <p:cNvPr id="1642" name="milestoneshape"/>
          <p:cNvSpPr txBox="1"/>
          <p:nvPr>
            <p:custDataLst>
              <p:tags r:id="rId17"/>
            </p:custDataLst>
          </p:nvPr>
        </p:nvSpPr>
        <p:spPr>
          <a:xfrm>
            <a:off x="7073204" y="3004820"/>
            <a:ext cx="1968500" cy="261610"/>
          </a:xfrm>
          <a:prstGeom prst="rect">
            <a:avLst/>
          </a:prstGeom>
          <a:noFill/>
        </p:spPr>
        <p:txBody>
          <a:bodyPr vert="horz" wrap="square" rtlCol="0" anchorCtr="0">
            <a:noAutofit/>
          </a:bodyPr>
          <a:lstStyle/>
          <a:p>
            <a:pPr>
              <a:lnSpc>
                <a:spcPct val="80000"/>
              </a:lnSpc>
            </a:pPr>
            <a:r>
              <a:rPr lang="en-US" sz="1100" b="1" smtClean="0">
                <a:solidFill>
                  <a:schemeClr val="dk1"/>
                </a:solidFill>
                <a:latin typeface="Calibri"/>
              </a:rPr>
              <a:t>Annual Report</a:t>
            </a:r>
            <a:endParaRPr lang="en-US" sz="1100" b="1">
              <a:solidFill>
                <a:schemeClr val="dk1"/>
              </a:solidFill>
              <a:latin typeface="Calibri"/>
            </a:endParaRPr>
          </a:p>
        </p:txBody>
      </p:sp>
      <p:sp>
        <p:nvSpPr>
          <p:cNvPr id="1647" name="milestoneshape"/>
          <p:cNvSpPr txBox="1"/>
          <p:nvPr>
            <p:custDataLst>
              <p:tags r:id="rId18"/>
            </p:custDataLst>
          </p:nvPr>
        </p:nvSpPr>
        <p:spPr>
          <a:xfrm>
            <a:off x="5571324" y="4577080"/>
            <a:ext cx="1252352" cy="444500"/>
          </a:xfrm>
          <a:prstGeom prst="rect">
            <a:avLst/>
          </a:prstGeom>
          <a:noFill/>
        </p:spPr>
        <p:txBody>
          <a:bodyPr vert="horz" wrap="square" rtlCol="0" anchorCtr="0">
            <a:noAutofit/>
          </a:bodyPr>
          <a:lstStyle/>
          <a:p>
            <a:pPr>
              <a:lnSpc>
                <a:spcPct val="80000"/>
              </a:lnSpc>
            </a:pPr>
            <a:r>
              <a:rPr lang="en-US" sz="1100" b="1" smtClean="0">
                <a:solidFill>
                  <a:schemeClr val="dk1"/>
                </a:solidFill>
                <a:latin typeface="Calibri"/>
              </a:rPr>
              <a:t>1st Community Affiliates Survey</a:t>
            </a:r>
            <a:endParaRPr lang="en-US" sz="1100" b="1">
              <a:solidFill>
                <a:schemeClr val="dk1"/>
              </a:solidFill>
              <a:latin typeface="Calibri"/>
            </a:endParaRPr>
          </a:p>
        </p:txBody>
      </p:sp>
      <p:sp>
        <p:nvSpPr>
          <p:cNvPr id="1652" name="milestoneshape"/>
          <p:cNvSpPr txBox="1"/>
          <p:nvPr>
            <p:custDataLst>
              <p:tags r:id="rId19"/>
            </p:custDataLst>
          </p:nvPr>
        </p:nvSpPr>
        <p:spPr>
          <a:xfrm>
            <a:off x="5567209" y="4069080"/>
            <a:ext cx="1968500" cy="261610"/>
          </a:xfrm>
          <a:prstGeom prst="rect">
            <a:avLst/>
          </a:prstGeom>
          <a:noFill/>
        </p:spPr>
        <p:txBody>
          <a:bodyPr vert="horz" wrap="square" rtlCol="0" anchorCtr="0">
            <a:noAutofit/>
          </a:bodyPr>
          <a:lstStyle/>
          <a:p>
            <a:pPr>
              <a:lnSpc>
                <a:spcPct val="80000"/>
              </a:lnSpc>
            </a:pPr>
            <a:r>
              <a:rPr lang="en-US" sz="1100" b="1" smtClean="0">
                <a:solidFill>
                  <a:schemeClr val="dk1"/>
                </a:solidFill>
                <a:latin typeface="Calibri"/>
              </a:rPr>
              <a:t>Annual Report</a:t>
            </a:r>
            <a:endParaRPr lang="en-US" sz="1100" b="1">
              <a:solidFill>
                <a:schemeClr val="dk1"/>
              </a:solidFill>
              <a:latin typeface="Calibri"/>
            </a:endParaRPr>
          </a:p>
        </p:txBody>
      </p:sp>
      <p:sp>
        <p:nvSpPr>
          <p:cNvPr id="1657" name="milestoneshape"/>
          <p:cNvSpPr txBox="1"/>
          <p:nvPr>
            <p:custDataLst>
              <p:tags r:id="rId20"/>
            </p:custDataLst>
          </p:nvPr>
        </p:nvSpPr>
        <p:spPr>
          <a:xfrm>
            <a:off x="4764836" y="3444239"/>
            <a:ext cx="1683485" cy="351791"/>
          </a:xfrm>
          <a:prstGeom prst="rect">
            <a:avLst/>
          </a:prstGeom>
          <a:noFill/>
        </p:spPr>
        <p:txBody>
          <a:bodyPr vert="horz" wrap="square" rtlCol="0" anchorCtr="0">
            <a:noAutofit/>
          </a:bodyPr>
          <a:lstStyle/>
          <a:p>
            <a:pPr>
              <a:lnSpc>
                <a:spcPct val="80000"/>
              </a:lnSpc>
            </a:pPr>
            <a:r>
              <a:rPr lang="en-US" sz="1100" b="1" dirty="0" smtClean="0">
                <a:solidFill>
                  <a:srgbClr val="FF0000"/>
                </a:solidFill>
                <a:latin typeface="Calibri"/>
              </a:rPr>
              <a:t>Awarded 2010 Carnegie Elective Classification</a:t>
            </a:r>
            <a:endParaRPr lang="en-US" sz="1100" b="1" dirty="0">
              <a:solidFill>
                <a:srgbClr val="FF0000"/>
              </a:solidFill>
              <a:latin typeface="Calibri"/>
            </a:endParaRPr>
          </a:p>
        </p:txBody>
      </p:sp>
      <p:sp>
        <p:nvSpPr>
          <p:cNvPr id="1662" name="milestoneshape"/>
          <p:cNvSpPr txBox="1"/>
          <p:nvPr>
            <p:custDataLst>
              <p:tags r:id="rId21"/>
            </p:custDataLst>
          </p:nvPr>
        </p:nvSpPr>
        <p:spPr>
          <a:xfrm>
            <a:off x="4324559" y="2819400"/>
            <a:ext cx="1424527" cy="44703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Applied for 2010 Carnegie Elective Classification</a:t>
            </a:r>
            <a:endParaRPr lang="en-US" sz="1100" b="1" dirty="0">
              <a:solidFill>
                <a:schemeClr val="dk1"/>
              </a:solidFill>
              <a:latin typeface="Calibri"/>
            </a:endParaRPr>
          </a:p>
        </p:txBody>
      </p:sp>
      <p:sp>
        <p:nvSpPr>
          <p:cNvPr id="1667" name="milestoneshape"/>
          <p:cNvSpPr txBox="1"/>
          <p:nvPr>
            <p:custDataLst>
              <p:tags r:id="rId22"/>
            </p:custDataLst>
          </p:nvPr>
        </p:nvSpPr>
        <p:spPr>
          <a:xfrm>
            <a:off x="4065330" y="4572000"/>
            <a:ext cx="626176" cy="32766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Annual Report</a:t>
            </a:r>
            <a:endParaRPr lang="en-US" sz="1100" b="1" dirty="0">
              <a:solidFill>
                <a:schemeClr val="dk1"/>
              </a:solidFill>
              <a:latin typeface="Calibri"/>
            </a:endParaRPr>
          </a:p>
        </p:txBody>
      </p:sp>
      <p:sp>
        <p:nvSpPr>
          <p:cNvPr id="1672" name="milestoneshape"/>
          <p:cNvSpPr txBox="1"/>
          <p:nvPr>
            <p:custDataLst>
              <p:tags r:id="rId23"/>
            </p:custDataLst>
          </p:nvPr>
        </p:nvSpPr>
        <p:spPr>
          <a:xfrm>
            <a:off x="2802105" y="4191000"/>
            <a:ext cx="984251" cy="444499"/>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Collaboration on the CCD</a:t>
            </a:r>
            <a:endParaRPr lang="en-US" sz="1100" b="1" dirty="0">
              <a:solidFill>
                <a:schemeClr val="dk1"/>
              </a:solidFill>
              <a:latin typeface="Calibri"/>
            </a:endParaRPr>
          </a:p>
        </p:txBody>
      </p:sp>
      <p:sp>
        <p:nvSpPr>
          <p:cNvPr id="1677" name="milestoneshape"/>
          <p:cNvSpPr txBox="1"/>
          <p:nvPr>
            <p:custDataLst>
              <p:tags r:id="rId24"/>
            </p:custDataLst>
          </p:nvPr>
        </p:nvSpPr>
        <p:spPr>
          <a:xfrm>
            <a:off x="2695123" y="3683000"/>
            <a:ext cx="886277" cy="33782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CCD Trainings</a:t>
            </a:r>
            <a:endParaRPr lang="en-US" sz="1100" b="1" dirty="0">
              <a:solidFill>
                <a:schemeClr val="dk1"/>
              </a:solidFill>
              <a:latin typeface="Calibri"/>
            </a:endParaRPr>
          </a:p>
        </p:txBody>
      </p:sp>
      <p:sp>
        <p:nvSpPr>
          <p:cNvPr id="1682" name="milestoneshape"/>
          <p:cNvSpPr txBox="1"/>
          <p:nvPr>
            <p:custDataLst>
              <p:tags r:id="rId25"/>
            </p:custDataLst>
          </p:nvPr>
        </p:nvSpPr>
        <p:spPr>
          <a:xfrm>
            <a:off x="2674549" y="2194560"/>
            <a:ext cx="1111807" cy="47244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CCD Committee (University-wide)</a:t>
            </a:r>
            <a:endParaRPr lang="en-US" sz="1100" b="1" dirty="0">
              <a:solidFill>
                <a:schemeClr val="dk1"/>
              </a:solidFill>
              <a:latin typeface="Calibri"/>
            </a:endParaRPr>
          </a:p>
        </p:txBody>
      </p:sp>
      <p:sp>
        <p:nvSpPr>
          <p:cNvPr id="1687" name="milestoneshape"/>
          <p:cNvSpPr txBox="1"/>
          <p:nvPr>
            <p:custDataLst>
              <p:tags r:id="rId26"/>
            </p:custDataLst>
          </p:nvPr>
        </p:nvSpPr>
        <p:spPr>
          <a:xfrm>
            <a:off x="1378685" y="3806110"/>
            <a:ext cx="1119766" cy="79883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Community Collaboration Database (CCD) Task Force Committee Formed</a:t>
            </a:r>
            <a:endParaRPr lang="en-US" sz="1100" b="1" dirty="0">
              <a:solidFill>
                <a:schemeClr val="dk1"/>
              </a:solidFill>
              <a:latin typeface="Calibri"/>
            </a:endParaRPr>
          </a:p>
        </p:txBody>
      </p:sp>
      <p:sp>
        <p:nvSpPr>
          <p:cNvPr id="1692" name="milestoneshape"/>
          <p:cNvSpPr txBox="1"/>
          <p:nvPr>
            <p:custDataLst>
              <p:tags r:id="rId27"/>
            </p:custDataLst>
          </p:nvPr>
        </p:nvSpPr>
        <p:spPr>
          <a:xfrm>
            <a:off x="1320800" y="2804160"/>
            <a:ext cx="1226749" cy="454660"/>
          </a:xfrm>
          <a:prstGeom prst="rect">
            <a:avLst/>
          </a:prstGeom>
          <a:noFill/>
        </p:spPr>
        <p:txBody>
          <a:bodyPr vert="horz" wrap="square" rtlCol="0" anchorCtr="0">
            <a:noAutofit/>
          </a:bodyPr>
          <a:lstStyle/>
          <a:p>
            <a:pPr>
              <a:lnSpc>
                <a:spcPct val="80000"/>
              </a:lnSpc>
            </a:pPr>
            <a:r>
              <a:rPr lang="en-US" sz="1100" b="1" dirty="0" smtClean="0">
                <a:solidFill>
                  <a:schemeClr val="dk1"/>
                </a:solidFill>
                <a:latin typeface="Calibri"/>
              </a:rPr>
              <a:t>Applied for 2008 Carnegie Elective Classification</a:t>
            </a:r>
            <a:endParaRPr lang="en-US" sz="1100" b="1" dirty="0">
              <a:solidFill>
                <a:schemeClr val="dk1"/>
              </a:solidFill>
              <a:latin typeface="Calibri"/>
            </a:endParaRPr>
          </a:p>
        </p:txBody>
      </p:sp>
    </p:spTree>
    <p:custDataLst>
      <p:tags r:id="rId1"/>
    </p:custDataLst>
    <p:extLst>
      <p:ext uri="{BB962C8B-B14F-4D97-AF65-F5344CB8AC3E}">
        <p14:creationId xmlns:p14="http://schemas.microsoft.com/office/powerpoint/2010/main" val="37214052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Home page CCD</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46224"/>
            <a:ext cx="8382000" cy="527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8782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1652495"/>
              </p:ext>
            </p:extLst>
          </p:nvPr>
        </p:nvGraphicFramePr>
        <p:xfrm>
          <a:off x="380999" y="1066792"/>
          <a:ext cx="8534403" cy="5105412"/>
        </p:xfrm>
        <a:graphic>
          <a:graphicData uri="http://schemas.openxmlformats.org/drawingml/2006/table">
            <a:tbl>
              <a:tblPr firstRow="1" firstCol="1" bandRow="1">
                <a:tableStyleId>{F5AB1C69-6EDB-4FF4-983F-18BD219EF322}</a:tableStyleId>
              </a:tblPr>
              <a:tblGrid>
                <a:gridCol w="914401"/>
                <a:gridCol w="761444"/>
                <a:gridCol w="853440"/>
                <a:gridCol w="670561"/>
                <a:gridCol w="670561"/>
                <a:gridCol w="609600"/>
                <a:gridCol w="775855"/>
                <a:gridCol w="775855"/>
                <a:gridCol w="596299"/>
                <a:gridCol w="744821"/>
                <a:gridCol w="744821"/>
                <a:gridCol w="416745"/>
              </a:tblGrid>
              <a:tr h="255780">
                <a:tc rowSpan="2">
                  <a:txBody>
                    <a:bodyPr/>
                    <a:lstStyle/>
                    <a:p>
                      <a:pPr marL="0" marR="0" algn="l" defTabSz="914400" rtl="0" eaLnBrk="1" latinLnBrk="0" hangingPunct="1">
                        <a:lnSpc>
                          <a:spcPct val="115000"/>
                        </a:lnSpc>
                        <a:spcBef>
                          <a:spcPts val="0"/>
                        </a:spcBef>
                        <a:spcAft>
                          <a:spcPts val="0"/>
                        </a:spcAft>
                      </a:pPr>
                      <a:r>
                        <a:rPr lang="en-US" sz="900" b="1" kern="1200" dirty="0">
                          <a:solidFill>
                            <a:srgbClr val="FF0000"/>
                          </a:solidFill>
                          <a:effectLst/>
                        </a:rPr>
                        <a:t>Academic Unit</a:t>
                      </a:r>
                      <a:endParaRPr lang="en-US" sz="900" b="1" kern="1200" dirty="0">
                        <a:solidFill>
                          <a:srgbClr val="FF0000"/>
                        </a:solidFill>
                        <a:effectLst/>
                        <a:latin typeface="+mn-lt"/>
                        <a:ea typeface="+mn-ea"/>
                        <a:cs typeface="+mn-cs"/>
                      </a:endParaRPr>
                    </a:p>
                  </a:txBody>
                  <a:tcPr marL="54179" marR="54179" marT="0" marB="0" anchor="ctr"/>
                </a:tc>
                <a:tc rowSpan="2">
                  <a:txBody>
                    <a:bodyPr/>
                    <a:lstStyle/>
                    <a:p>
                      <a:pPr marL="0" marR="0" algn="ctr">
                        <a:lnSpc>
                          <a:spcPct val="115000"/>
                        </a:lnSpc>
                        <a:spcBef>
                          <a:spcPts val="0"/>
                        </a:spcBef>
                        <a:spcAft>
                          <a:spcPts val="0"/>
                        </a:spcAft>
                      </a:pPr>
                      <a:r>
                        <a:rPr lang="en-US" sz="800" b="1" dirty="0">
                          <a:solidFill>
                            <a:schemeClr val="bg2"/>
                          </a:solidFill>
                          <a:effectLst/>
                        </a:rPr>
                        <a:t>Total Collaborations</a:t>
                      </a:r>
                      <a:endParaRPr lang="en-US" sz="900" b="1" dirty="0">
                        <a:solidFill>
                          <a:schemeClr val="bg2"/>
                        </a:solidFill>
                        <a:effectLst/>
                        <a:latin typeface="Calibri"/>
                        <a:ea typeface="Calibri"/>
                        <a:cs typeface="Times New Roman"/>
                      </a:endParaRPr>
                    </a:p>
                  </a:txBody>
                  <a:tcPr marL="54179" marR="54179" marT="0" marB="0" anchor="ctr"/>
                </a:tc>
                <a:tc gridSpan="10">
                  <a:txBody>
                    <a:bodyPr/>
                    <a:lstStyle/>
                    <a:p>
                      <a:pPr marL="0" marR="0" algn="ctr">
                        <a:lnSpc>
                          <a:spcPct val="115000"/>
                        </a:lnSpc>
                        <a:spcBef>
                          <a:spcPts val="0"/>
                        </a:spcBef>
                        <a:spcAft>
                          <a:spcPts val="0"/>
                        </a:spcAft>
                      </a:pPr>
                      <a:r>
                        <a:rPr lang="en-US" sz="900" dirty="0">
                          <a:solidFill>
                            <a:schemeClr val="bg2"/>
                          </a:solidFill>
                          <a:effectLst>
                            <a:outerShdw blurRad="38100" dist="38100" dir="2700000" algn="tl">
                              <a:srgbClr val="000000">
                                <a:alpha val="43137"/>
                              </a:srgbClr>
                            </a:outerShdw>
                          </a:effectLst>
                        </a:rPr>
                        <a:t>Types of </a:t>
                      </a:r>
                      <a:r>
                        <a:rPr lang="en-US" sz="900" dirty="0" smtClean="0">
                          <a:solidFill>
                            <a:schemeClr val="bg2"/>
                          </a:solidFill>
                          <a:effectLst>
                            <a:outerShdw blurRad="38100" dist="38100" dir="2700000" algn="tl">
                              <a:srgbClr val="000000">
                                <a:alpha val="43137"/>
                              </a:srgbClr>
                            </a:outerShdw>
                          </a:effectLst>
                        </a:rPr>
                        <a:t>Collaborations/June</a:t>
                      </a:r>
                      <a:r>
                        <a:rPr lang="en-US" sz="900" baseline="0" dirty="0" smtClean="0">
                          <a:solidFill>
                            <a:schemeClr val="bg2"/>
                          </a:solidFill>
                          <a:effectLst>
                            <a:outerShdw blurRad="38100" dist="38100" dir="2700000" algn="tl">
                              <a:srgbClr val="000000">
                                <a:alpha val="43137"/>
                              </a:srgbClr>
                            </a:outerShdw>
                          </a:effectLst>
                        </a:rPr>
                        <a:t> 2012</a:t>
                      </a:r>
                      <a:endParaRPr lang="en-US" sz="900" dirty="0">
                        <a:solidFill>
                          <a:schemeClr val="bg2"/>
                        </a:solidFill>
                        <a:effectLst>
                          <a:outerShdw blurRad="38100" dist="38100" dir="2700000" algn="tl">
                            <a:srgbClr val="000000">
                              <a:alpha val="43137"/>
                            </a:srgbClr>
                          </a:outerShdw>
                        </a:effectLst>
                        <a:latin typeface="Calibri"/>
                        <a:ea typeface="Calibri"/>
                        <a:cs typeface="Times New Roman"/>
                      </a:endParaRPr>
                    </a:p>
                  </a:txBody>
                  <a:tcPr marL="54179" marR="5417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855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b="1" dirty="0">
                          <a:solidFill>
                            <a:schemeClr val="bg2"/>
                          </a:solidFill>
                          <a:effectLst/>
                        </a:rPr>
                        <a:t>Academic</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Social</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Service</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Clinical</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Research</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Professional</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Grants</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Special Events/ Projects</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Development</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800" b="1" dirty="0">
                          <a:solidFill>
                            <a:schemeClr val="bg2"/>
                          </a:solidFill>
                          <a:effectLst/>
                        </a:rPr>
                        <a:t>Other</a:t>
                      </a:r>
                      <a:endParaRPr lang="en-US" sz="900" b="1" dirty="0">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CPS</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dirty="0">
                          <a:solidFill>
                            <a:schemeClr val="bg2"/>
                          </a:solidFill>
                          <a:effectLst/>
                        </a:rPr>
                        <a:t>235</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6</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220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4</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3</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CAHN</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75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66</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1</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2</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CDM</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11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1</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2</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COO</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107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5</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63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18</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9</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COM</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494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104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109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355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35</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16</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16</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COP</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27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26</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FCAS</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64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59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1</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1</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8</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FSEHS</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72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9</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24</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8</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6</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7</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GSCIS</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HSHJ</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1</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SBE</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SHSS</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45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1</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MSC</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27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5</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5</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OSC</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LAW</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32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27</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4</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dirty="0">
                          <a:solidFill>
                            <a:schemeClr val="bg2"/>
                          </a:solidFill>
                          <a:effectLst/>
                        </a:rPr>
                        <a:t>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55780">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USC</a:t>
                      </a:r>
                      <a:endParaRPr lang="en-US" sz="900" b="1" kern="1200" dirty="0">
                        <a:solidFill>
                          <a:schemeClr val="bg2"/>
                        </a:solidFill>
                        <a:effectLst/>
                        <a:latin typeface="+mn-lt"/>
                        <a:ea typeface="+mn-ea"/>
                        <a:cs typeface="+mn-cs"/>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51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29</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900" b="1">
                          <a:solidFill>
                            <a:schemeClr val="bg2"/>
                          </a:solidFill>
                          <a:effectLst/>
                        </a:rPr>
                        <a:t>0</a:t>
                      </a:r>
                      <a:endParaRPr lang="en-US" sz="900" b="1">
                        <a:solidFill>
                          <a:schemeClr val="bg2"/>
                        </a:solidFill>
                        <a:effectLst/>
                        <a:latin typeface="Calibri"/>
                        <a:ea typeface="Calibri"/>
                        <a:cs typeface="Times New Roman"/>
                      </a:endParaRPr>
                    </a:p>
                  </a:txBody>
                  <a:tcPr marL="54179" marR="54179" marT="0" marB="0" anchor="ctr"/>
                </a:tc>
              </a:tr>
              <a:tr h="288601">
                <a:tc>
                  <a:txBody>
                    <a:bodyPr/>
                    <a:lstStyle/>
                    <a:p>
                      <a:pPr marL="0" marR="0" algn="l" defTabSz="914400" rtl="0" eaLnBrk="1" latinLnBrk="0" hangingPunct="1">
                        <a:lnSpc>
                          <a:spcPct val="115000"/>
                        </a:lnSpc>
                        <a:spcBef>
                          <a:spcPts val="0"/>
                        </a:spcBef>
                        <a:spcAft>
                          <a:spcPts val="0"/>
                        </a:spcAft>
                      </a:pPr>
                      <a:r>
                        <a:rPr lang="en-US" sz="900" b="1" kern="1200" dirty="0">
                          <a:solidFill>
                            <a:schemeClr val="bg2"/>
                          </a:solidFill>
                          <a:effectLst/>
                        </a:rPr>
                        <a:t>TOTALS:</a:t>
                      </a:r>
                      <a:endParaRPr lang="en-US" sz="900" b="1" kern="1200" dirty="0">
                        <a:solidFill>
                          <a:schemeClr val="bg2"/>
                        </a:solidFill>
                        <a:effectLst/>
                        <a:latin typeface="+mn-lt"/>
                        <a:ea typeface="+mn-ea"/>
                        <a:cs typeface="+mn-cs"/>
                      </a:endParaRPr>
                    </a:p>
                  </a:txBody>
                  <a:tcPr marL="54179" marR="54179" marT="0" marB="0" anchor="b"/>
                </a:tc>
                <a:tc>
                  <a:txBody>
                    <a:bodyPr/>
                    <a:lstStyle/>
                    <a:p>
                      <a:pPr marL="0" marR="0" algn="ctr" defTabSz="914400" rtl="0" eaLnBrk="1" latinLnBrk="0" hangingPunct="1">
                        <a:lnSpc>
                          <a:spcPct val="115000"/>
                        </a:lnSpc>
                        <a:spcBef>
                          <a:spcPts val="0"/>
                        </a:spcBef>
                        <a:spcAft>
                          <a:spcPts val="0"/>
                        </a:spcAft>
                      </a:pPr>
                      <a:r>
                        <a:rPr lang="en-US" sz="11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mn-ea"/>
                          <a:cs typeface="+mn-cs"/>
                        </a:rPr>
                        <a:t>1252</a:t>
                      </a: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282</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51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271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773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40</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111</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43</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a:solidFill>
                            <a:schemeClr val="bg2"/>
                          </a:solidFill>
                          <a:effectLst/>
                        </a:rPr>
                        <a:t>98</a:t>
                      </a:r>
                      <a:endParaRPr lang="en-US" sz="900" b="1">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dirty="0">
                          <a:solidFill>
                            <a:schemeClr val="bg2"/>
                          </a:solidFill>
                          <a:effectLst/>
                        </a:rPr>
                        <a:t>10</a:t>
                      </a:r>
                      <a:endParaRPr lang="en-US" sz="900" b="1" dirty="0">
                        <a:solidFill>
                          <a:schemeClr val="bg2"/>
                        </a:solidFill>
                        <a:effectLst/>
                        <a:latin typeface="Calibri"/>
                        <a:ea typeface="Calibri"/>
                        <a:cs typeface="Times New Roman"/>
                      </a:endParaRPr>
                    </a:p>
                  </a:txBody>
                  <a:tcPr marL="54179" marR="54179" marT="0" marB="0" anchor="ctr"/>
                </a:tc>
                <a:tc>
                  <a:txBody>
                    <a:bodyPr/>
                    <a:lstStyle/>
                    <a:p>
                      <a:pPr marL="0" marR="0" algn="ctr">
                        <a:lnSpc>
                          <a:spcPct val="115000"/>
                        </a:lnSpc>
                        <a:spcBef>
                          <a:spcPts val="0"/>
                        </a:spcBef>
                        <a:spcAft>
                          <a:spcPts val="0"/>
                        </a:spcAft>
                      </a:pPr>
                      <a:r>
                        <a:rPr lang="en-US" sz="1100" b="1" dirty="0">
                          <a:solidFill>
                            <a:schemeClr val="bg2"/>
                          </a:solidFill>
                          <a:effectLst/>
                        </a:rPr>
                        <a:t>29</a:t>
                      </a:r>
                      <a:endParaRPr lang="en-US" sz="900" b="1" dirty="0">
                        <a:solidFill>
                          <a:schemeClr val="bg2"/>
                        </a:solidFill>
                        <a:effectLst/>
                        <a:latin typeface="Calibri"/>
                        <a:ea typeface="Calibri"/>
                        <a:cs typeface="Times New Roman"/>
                      </a:endParaRPr>
                    </a:p>
                  </a:txBody>
                  <a:tcPr marL="54179" marR="54179" marT="0" marB="0" anchor="ctr"/>
                </a:tc>
              </a:tr>
            </a:tbl>
          </a:graphicData>
        </a:graphic>
      </p:graphicFrame>
      <p:sp>
        <p:nvSpPr>
          <p:cNvPr id="3" name="Rectangle 2"/>
          <p:cNvSpPr/>
          <p:nvPr/>
        </p:nvSpPr>
        <p:spPr>
          <a:xfrm rot="19919946">
            <a:off x="2209800" y="2133600"/>
            <a:ext cx="5410200" cy="2646878"/>
          </a:xfrm>
          <a:prstGeom prst="rect">
            <a:avLst/>
          </a:prstGeom>
          <a:noFill/>
          <a:scene3d>
            <a:camera prst="isometricOffAxis2Left"/>
            <a:lightRig rig="threePt" dir="t"/>
          </a:scene3d>
        </p:spPr>
        <p:txBody>
          <a:bodyPr wrap="square" lIns="91440" tIns="45720" rIns="91440" bIns="45720">
            <a:spAutoFit/>
            <a:scene3d>
              <a:camera prst="isometricRightUp"/>
              <a:lightRig rig="threePt" dir="t"/>
            </a:scene3d>
          </a:bodyPr>
          <a:lstStyle/>
          <a:p>
            <a:pPr algn="ctr"/>
            <a:r>
              <a:rPr lang="en-US" sz="1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rPr>
              <a:t>1252</a:t>
            </a:r>
            <a:endParaRPr lang="en-US" sz="1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endParaRPr>
          </a:p>
        </p:txBody>
      </p:sp>
    </p:spTree>
    <p:extLst>
      <p:ext uri="{BB962C8B-B14F-4D97-AF65-F5344CB8AC3E}">
        <p14:creationId xmlns:p14="http://schemas.microsoft.com/office/powerpoint/2010/main" val="21543839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0774810"/>
              </p:ext>
            </p:extLst>
          </p:nvPr>
        </p:nvGraphicFramePr>
        <p:xfrm>
          <a:off x="762000" y="838198"/>
          <a:ext cx="7574496" cy="5317503"/>
        </p:xfrm>
        <a:graphic>
          <a:graphicData uri="http://schemas.openxmlformats.org/drawingml/2006/table">
            <a:tbl>
              <a:tblPr firstRow="1" firstCol="1" bandRow="1">
                <a:tableStyleId>{5C22544A-7EE6-4342-B048-85BDC9FD1C3A}</a:tableStyleId>
              </a:tblPr>
              <a:tblGrid>
                <a:gridCol w="990600"/>
                <a:gridCol w="739704"/>
                <a:gridCol w="529685"/>
                <a:gridCol w="593443"/>
                <a:gridCol w="593443"/>
                <a:gridCol w="539494"/>
                <a:gridCol w="686629"/>
                <a:gridCol w="686629"/>
                <a:gridCol w="527723"/>
                <a:gridCol w="659164"/>
                <a:gridCol w="659164"/>
                <a:gridCol w="368818"/>
              </a:tblGrid>
              <a:tr h="242175">
                <a:tc rowSpan="2">
                  <a:txBody>
                    <a:bodyPr/>
                    <a:lstStyle/>
                    <a:p>
                      <a:pPr marL="0" marR="0" algn="l">
                        <a:lnSpc>
                          <a:spcPct val="115000"/>
                        </a:lnSpc>
                        <a:spcBef>
                          <a:spcPts val="0"/>
                        </a:spcBef>
                        <a:spcAft>
                          <a:spcPts val="0"/>
                        </a:spcAft>
                      </a:pPr>
                      <a:r>
                        <a:rPr lang="en-US" sz="800" b="1" dirty="0" smtClean="0">
                          <a:solidFill>
                            <a:srgbClr val="FF0000"/>
                          </a:solidFill>
                          <a:effectLst/>
                        </a:rPr>
                        <a:t>Administrative</a:t>
                      </a:r>
                      <a:endParaRPr lang="en-US" sz="800" b="1" dirty="0">
                        <a:solidFill>
                          <a:srgbClr val="FF0000"/>
                        </a:solidFill>
                        <a:effectLst/>
                        <a:latin typeface="Calibri"/>
                        <a:ea typeface="Calibri"/>
                        <a:cs typeface="Times New Roman"/>
                      </a:endParaRPr>
                    </a:p>
                  </a:txBody>
                  <a:tcPr marL="52969" marR="52969" marT="0" marB="0" anchor="ctr">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800" b="1" dirty="0">
                          <a:solidFill>
                            <a:schemeClr val="bg1">
                              <a:lumMod val="50000"/>
                            </a:schemeClr>
                          </a:solidFill>
                          <a:effectLst/>
                        </a:rPr>
                        <a:t>Total Collaborations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gridSpan="10">
                  <a:txBody>
                    <a:bodyPr/>
                    <a:lstStyle/>
                    <a:p>
                      <a:pPr marL="0" marR="0" algn="ctr">
                        <a:lnSpc>
                          <a:spcPct val="115000"/>
                        </a:lnSpc>
                        <a:spcBef>
                          <a:spcPts val="0"/>
                        </a:spcBef>
                        <a:spcAft>
                          <a:spcPts val="0"/>
                        </a:spcAft>
                      </a:pPr>
                      <a:r>
                        <a:rPr lang="en-US" sz="800" b="1" dirty="0">
                          <a:solidFill>
                            <a:schemeClr val="bg1">
                              <a:lumMod val="50000"/>
                            </a:schemeClr>
                          </a:solidFill>
                          <a:effectLst/>
                        </a:rPr>
                        <a:t>Types </a:t>
                      </a:r>
                      <a:r>
                        <a:rPr lang="en-US" sz="800" b="1">
                          <a:solidFill>
                            <a:schemeClr val="bg1">
                              <a:lumMod val="50000"/>
                            </a:schemeClr>
                          </a:solidFill>
                          <a:effectLst/>
                        </a:rPr>
                        <a:t>of </a:t>
                      </a:r>
                      <a:r>
                        <a:rPr lang="en-US" sz="800" b="1" smtClean="0">
                          <a:solidFill>
                            <a:schemeClr val="bg1">
                              <a:lumMod val="50000"/>
                            </a:schemeClr>
                          </a:solidFill>
                          <a:effectLst/>
                        </a:rPr>
                        <a:t>Collaborations/June</a:t>
                      </a:r>
                      <a:r>
                        <a:rPr lang="en-US" sz="800" b="1" baseline="0" smtClean="0">
                          <a:solidFill>
                            <a:schemeClr val="bg1">
                              <a:lumMod val="50000"/>
                            </a:schemeClr>
                          </a:solidFill>
                          <a:effectLst/>
                        </a:rPr>
                        <a:t> 2012</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86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Academic</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Social</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Service</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Clinical</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Research</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Professional</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Grants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Special Events/ Projects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Development</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Other</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Admissions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1</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Athletics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17</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2</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2</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1</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Business Services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344627">
                <a:tc>
                  <a:txBody>
                    <a:bodyPr/>
                    <a:lstStyle/>
                    <a:p>
                      <a:pPr marL="0" marR="0">
                        <a:lnSpc>
                          <a:spcPct val="115000"/>
                        </a:lnSpc>
                        <a:spcBef>
                          <a:spcPts val="0"/>
                        </a:spcBef>
                        <a:spcAft>
                          <a:spcPts val="0"/>
                        </a:spcAft>
                      </a:pPr>
                      <a:r>
                        <a:rPr lang="en-US" sz="900" b="1">
                          <a:solidFill>
                            <a:schemeClr val="bg1">
                              <a:lumMod val="50000"/>
                            </a:schemeClr>
                          </a:solidFill>
                          <a:effectLst/>
                        </a:rPr>
                        <a:t>Clinical Operations</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516942">
                <a:tc>
                  <a:txBody>
                    <a:bodyPr/>
                    <a:lstStyle/>
                    <a:p>
                      <a:pPr marL="0" marR="0">
                        <a:lnSpc>
                          <a:spcPct val="115000"/>
                        </a:lnSpc>
                        <a:spcBef>
                          <a:spcPts val="0"/>
                        </a:spcBef>
                        <a:spcAft>
                          <a:spcPts val="0"/>
                        </a:spcAft>
                      </a:pPr>
                      <a:r>
                        <a:rPr lang="en-US" sz="900" b="1" dirty="0">
                          <a:solidFill>
                            <a:schemeClr val="bg1">
                              <a:lumMod val="50000"/>
                            </a:schemeClr>
                          </a:solidFill>
                          <a:effectLst/>
                        </a:rPr>
                        <a:t>Community &amp; Governmental Affairs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a:solidFill>
                            <a:schemeClr val="bg1">
                              <a:lumMod val="50000"/>
                            </a:schemeClr>
                          </a:solidFill>
                          <a:effectLst/>
                        </a:rPr>
                        <a:t>ESS</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5</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5</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a:solidFill>
                            <a:schemeClr val="bg1">
                              <a:lumMod val="50000"/>
                            </a:schemeClr>
                          </a:solidFill>
                          <a:effectLst/>
                        </a:rPr>
                        <a:t>Finance</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354902">
                <a:tc>
                  <a:txBody>
                    <a:bodyPr/>
                    <a:lstStyle/>
                    <a:p>
                      <a:pPr marL="0" marR="0">
                        <a:lnSpc>
                          <a:spcPct val="115000"/>
                        </a:lnSpc>
                        <a:spcBef>
                          <a:spcPts val="0"/>
                        </a:spcBef>
                        <a:spcAft>
                          <a:spcPts val="0"/>
                        </a:spcAft>
                      </a:pPr>
                      <a:r>
                        <a:rPr lang="en-US" sz="900" b="1" dirty="0">
                          <a:solidFill>
                            <a:schemeClr val="bg1">
                              <a:lumMod val="50000"/>
                            </a:schemeClr>
                          </a:solidFill>
                          <a:effectLst/>
                        </a:rPr>
                        <a:t>Institutional Advancement</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106</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7</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6</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97</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a:solidFill>
                            <a:schemeClr val="bg1">
                              <a:lumMod val="50000"/>
                            </a:schemeClr>
                          </a:solidFill>
                          <a:effectLst/>
                        </a:rPr>
                        <a:t>Museum of Art</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73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8</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73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Quality of Life</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0</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354902">
                <a:tc>
                  <a:txBody>
                    <a:bodyPr/>
                    <a:lstStyle/>
                    <a:p>
                      <a:pPr marL="0" marR="0">
                        <a:lnSpc>
                          <a:spcPct val="115000"/>
                        </a:lnSpc>
                        <a:spcBef>
                          <a:spcPts val="0"/>
                        </a:spcBef>
                        <a:spcAft>
                          <a:spcPts val="0"/>
                        </a:spcAft>
                      </a:pPr>
                      <a:r>
                        <a:rPr lang="en-US" sz="900" b="1" dirty="0">
                          <a:solidFill>
                            <a:schemeClr val="bg1">
                              <a:lumMod val="50000"/>
                            </a:schemeClr>
                          </a:solidFill>
                          <a:effectLst/>
                        </a:rPr>
                        <a:t>Research &amp; Tech Transfer</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Sherman Library</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21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9</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5</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7</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1</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Student Affairs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142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136</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20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42175">
                <a:tc>
                  <a:txBody>
                    <a:bodyPr/>
                    <a:lstStyle/>
                    <a:p>
                      <a:pPr marL="0" marR="0">
                        <a:lnSpc>
                          <a:spcPct val="115000"/>
                        </a:lnSpc>
                        <a:spcBef>
                          <a:spcPts val="0"/>
                        </a:spcBef>
                        <a:spcAft>
                          <a:spcPts val="0"/>
                        </a:spcAft>
                      </a:pPr>
                      <a:r>
                        <a:rPr lang="en-US" sz="900" b="1" dirty="0">
                          <a:solidFill>
                            <a:schemeClr val="bg1">
                              <a:lumMod val="50000"/>
                            </a:schemeClr>
                          </a:solidFill>
                          <a:effectLst/>
                        </a:rPr>
                        <a:t>SEC</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28</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6</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18</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8</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dirty="0">
                          <a:solidFill>
                            <a:schemeClr val="bg1">
                              <a:lumMod val="50000"/>
                            </a:schemeClr>
                          </a:solidFill>
                          <a:effectLst/>
                        </a:rPr>
                        <a:t>5</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344627">
                <a:tc>
                  <a:txBody>
                    <a:bodyPr/>
                    <a:lstStyle/>
                    <a:p>
                      <a:pPr marL="0" marR="0">
                        <a:lnSpc>
                          <a:spcPct val="115000"/>
                        </a:lnSpc>
                        <a:spcBef>
                          <a:spcPts val="0"/>
                        </a:spcBef>
                        <a:spcAft>
                          <a:spcPts val="0"/>
                        </a:spcAft>
                      </a:pPr>
                      <a:r>
                        <a:rPr lang="en-US" sz="900" b="1" dirty="0">
                          <a:solidFill>
                            <a:schemeClr val="bg1">
                              <a:lumMod val="50000"/>
                            </a:schemeClr>
                          </a:solidFill>
                          <a:effectLst/>
                        </a:rPr>
                        <a:t>University Relations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2</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0</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800" b="1">
                          <a:solidFill>
                            <a:schemeClr val="bg1">
                              <a:lumMod val="50000"/>
                            </a:schemeClr>
                          </a:solidFill>
                          <a:effectLst/>
                        </a:rPr>
                        <a:t>1</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r h="287716">
                <a:tc>
                  <a:txBody>
                    <a:bodyPr/>
                    <a:lstStyle/>
                    <a:p>
                      <a:pPr marL="0" marR="0" algn="ctr">
                        <a:lnSpc>
                          <a:spcPct val="115000"/>
                        </a:lnSpc>
                        <a:spcBef>
                          <a:spcPts val="0"/>
                        </a:spcBef>
                        <a:spcAft>
                          <a:spcPts val="0"/>
                        </a:spcAft>
                      </a:pPr>
                      <a:r>
                        <a:rPr lang="en-US" sz="1100" b="1" dirty="0">
                          <a:solidFill>
                            <a:schemeClr val="bg1">
                              <a:lumMod val="50000"/>
                            </a:schemeClr>
                          </a:solidFill>
                          <a:effectLst/>
                        </a:rPr>
                        <a:t>TOTALS:</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417</a:t>
                      </a:r>
                      <a:endParaRPr lang="en-US" sz="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34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44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186</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4</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16</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25</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a:solidFill>
                            <a:schemeClr val="bg1">
                              <a:lumMod val="50000"/>
                            </a:schemeClr>
                          </a:solidFill>
                          <a:effectLst/>
                        </a:rPr>
                        <a:t>3</a:t>
                      </a:r>
                      <a:endParaRPr lang="en-US" sz="800" b="1">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solidFill>
                            <a:schemeClr val="bg1">
                              <a:lumMod val="50000"/>
                            </a:schemeClr>
                          </a:solidFill>
                          <a:effectLst/>
                        </a:rPr>
                        <a:t>208</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solidFill>
                            <a:schemeClr val="bg1">
                              <a:lumMod val="50000"/>
                            </a:schemeClr>
                          </a:solidFill>
                          <a:effectLst/>
                        </a:rPr>
                        <a:t>21</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solidFill>
                            <a:schemeClr val="bg1">
                              <a:lumMod val="50000"/>
                            </a:schemeClr>
                          </a:solidFill>
                          <a:effectLst/>
                        </a:rPr>
                        <a:t>8</a:t>
                      </a:r>
                      <a:endParaRPr lang="en-US" sz="800" b="1" dirty="0">
                        <a:solidFill>
                          <a:schemeClr val="bg1">
                            <a:lumMod val="50000"/>
                          </a:schemeClr>
                        </a:solidFill>
                        <a:effectLst/>
                        <a:latin typeface="Calibri"/>
                        <a:ea typeface="Calibri"/>
                        <a:cs typeface="Times New Roman"/>
                      </a:endParaRPr>
                    </a:p>
                  </a:txBody>
                  <a:tcPr marL="52969" marR="52969" marT="0" marB="0" anchor="ctr">
                    <a:solidFill>
                      <a:schemeClr val="accent3">
                        <a:lumMod val="40000"/>
                        <a:lumOff val="60000"/>
                      </a:schemeClr>
                    </a:solidFill>
                  </a:tcPr>
                </a:tc>
              </a:tr>
            </a:tbl>
          </a:graphicData>
        </a:graphic>
      </p:graphicFrame>
      <p:sp>
        <p:nvSpPr>
          <p:cNvPr id="3" name="TextBox 2"/>
          <p:cNvSpPr txBox="1"/>
          <p:nvPr/>
        </p:nvSpPr>
        <p:spPr>
          <a:xfrm>
            <a:off x="2895600" y="3124200"/>
            <a:ext cx="3505200" cy="369332"/>
          </a:xfrm>
          <a:prstGeom prst="rect">
            <a:avLst/>
          </a:prstGeom>
          <a:noFill/>
        </p:spPr>
        <p:txBody>
          <a:bodyPr wrap="square" rtlCol="0">
            <a:spAutoFit/>
          </a:bodyPr>
          <a:lstStyle/>
          <a:p>
            <a:r>
              <a:rPr lang="en-US" dirty="0" smtClean="0"/>
              <a:t>417</a:t>
            </a:r>
            <a:endParaRPr lang="en-US" dirty="0"/>
          </a:p>
        </p:txBody>
      </p:sp>
      <p:sp>
        <p:nvSpPr>
          <p:cNvPr id="4" name="Rectangle 3"/>
          <p:cNvSpPr/>
          <p:nvPr/>
        </p:nvSpPr>
        <p:spPr>
          <a:xfrm rot="19919946">
            <a:off x="2209800" y="2133600"/>
            <a:ext cx="5410200" cy="2646878"/>
          </a:xfrm>
          <a:prstGeom prst="rect">
            <a:avLst/>
          </a:prstGeom>
          <a:noFill/>
          <a:scene3d>
            <a:camera prst="isometricOffAxis2Left"/>
            <a:lightRig rig="threePt" dir="t"/>
          </a:scene3d>
        </p:spPr>
        <p:txBody>
          <a:bodyPr wrap="square" lIns="91440" tIns="45720" rIns="91440" bIns="45720">
            <a:spAutoFit/>
            <a:scene3d>
              <a:camera prst="isometricRightUp"/>
              <a:lightRig rig="threePt" dir="t"/>
            </a:scene3d>
          </a:bodyPr>
          <a:lstStyle/>
          <a:p>
            <a:pPr algn="ctr"/>
            <a:r>
              <a:rPr lang="en-US" sz="1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rPr>
              <a:t>417</a:t>
            </a:r>
            <a:endParaRPr lang="en-US" sz="1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endParaRPr>
          </a:p>
        </p:txBody>
      </p:sp>
    </p:spTree>
    <p:extLst>
      <p:ext uri="{BB962C8B-B14F-4D97-AF65-F5344CB8AC3E}">
        <p14:creationId xmlns:p14="http://schemas.microsoft.com/office/powerpoint/2010/main" val="333264560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ELINETYPE" val="Standard"/>
  <p:tag name="ELAPSEDSTYLE" val="thin"/>
  <p:tag name="INTERVALTHICKBAND" val="false"/>
  <p:tag name="INTERVALVERTCONNECTOR" val="false"/>
  <p:tag name="INTERVALHORIZCONNECTOR" val="true"/>
  <p:tag name="INTERVALDATE" val="split"/>
  <p:tag name="AUTOFIT" val="1"/>
  <p:tag name="TIMEBANDROUNDED" val="false"/>
  <p:tag name="TIMEBANDTHIN" val="false"/>
  <p:tag name="TODAYMARKERFONTCHANGES" val="Calibri;11"/>
  <p:tag name="SHOWFLAGDIALOG" val="Finish"/>
  <p:tag name="MARKERCOLOR" val="86,182,150,True"/>
  <p:tag name="TIMEBANDDATES" val="both"/>
  <p:tag name="ELAPSED" val="true"/>
  <p:tag name="TODAYMARKERABOVE" val="false"/>
  <p:tag name="TODAYMARKER" val="false"/>
  <p:tag name="RIGHTBANDDATE" val="Calibri;24"/>
  <p:tag name="TIMESCALEFONT" val="Calibri"/>
  <p:tag name="LEFTBANDDATE" val="Calibri;24"/>
  <p:tag name="TIMESCALEDATEFORMAT" val="MMM"/>
  <p:tag name="INTERVALDATEFORMAT" val="M/d/yy"/>
  <p:tag name="MILESTONEDATEFORMAT" val="M/d/yy"/>
  <p:tag name="CONFIGUREAUTOMATICFLAG" val="True"/>
  <p:tag name="TIMESCALEPOINT" val="Months"/>
  <p:tag name="TIMEBANDCOLOR" val="174,122,82,True"/>
  <p:tag name="3DEFFECT" val="true"/>
  <p:tag name="INTERVALTEXT" val="center"/>
  <p:tag name="TIMEBANDPOS" val="down"/>
  <p:tag name="INTERVALABOVE" val="true"/>
  <p:tag name="MILESTONETIMESCALEENDDATE" val="1/31/2013 12:00:00 AM"/>
  <p:tag name="MILESTONETIMESCALESTARTDATE" val="9/1/2008 12:00:00 AM"/>
  <p:tag name="CONFIGURETIMESCALEENDDATE" val="1/31/2013 12:00:00 AM"/>
  <p:tag name="CONFIGURETIMESCALESTARTDATE" val="9/1/2008 12:00:00 AM"/>
  <p:tag name="TIMEBANDPOSVALUE" val="420"/>
  <p:tag name="ACTUALTIMESCALEENDDATE" val="2/28/2013 12:00:00 AM"/>
  <p:tag name="ACTUALTIMESCALESTARTDATE" val="9/1/2008 12:00:00 AM"/>
</p:tagLst>
</file>

<file path=ppt/tags/tag10.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2.xml><?xml version="1.0" encoding="utf-8"?>
<p:tagLst xmlns:a="http://schemas.openxmlformats.org/drawingml/2006/main" xmlns:r="http://schemas.openxmlformats.org/officeDocument/2006/relationships" xmlns:p="http://schemas.openxmlformats.org/presentationml/2006/main">
  <p:tag name="RIGHTTIMEBANDDATE" val="Yes"/>
</p:tagLst>
</file>

<file path=ppt/tags/tag13.xml><?xml version="1.0" encoding="utf-8"?>
<p:tagLst xmlns:a="http://schemas.openxmlformats.org/drawingml/2006/main" xmlns:r="http://schemas.openxmlformats.org/officeDocument/2006/relationships" xmlns:p="http://schemas.openxmlformats.org/presentationml/2006/main">
  <p:tag name="ELAPSEDMARKERVALU" val="yes"/>
</p:tagLst>
</file>

<file path=ppt/tags/tag14.xml><?xml version="1.0" encoding="utf-8"?>
<p:tagLst xmlns:a="http://schemas.openxmlformats.org/drawingml/2006/main" xmlns:r="http://schemas.openxmlformats.org/officeDocument/2006/relationships" xmlns:p="http://schemas.openxmlformats.org/presentationml/2006/main">
  <p:tag name="MILESTONE0" val="86,182,150,-6900138,False;1/31/2013 12:00:00 AM;Celebration of Excellance Community Recognition Award;False;False;False;False;tbName;0;Calibri;11;Calibri;11;0"/>
</p:tagLst>
</file>

<file path=ppt/tags/tag15.xml><?xml version="1.0" encoding="utf-8"?>
<p:tagLst xmlns:a="http://schemas.openxmlformats.org/drawingml/2006/main" xmlns:r="http://schemas.openxmlformats.org/officeDocument/2006/relationships" xmlns:p="http://schemas.openxmlformats.org/presentationml/2006/main">
  <p:tag name="MILESTONE1" val="86,182,150,-6900138,True;7/17/2012 12:00:00 AM;Second Annual Community Affiliates Survey;False;False;False;False;tbName;1;Calibri;11;Calibri;11;1"/>
</p:tagLst>
</file>

<file path=ppt/tags/tag16.xml><?xml version="1.0" encoding="utf-8"?>
<p:tagLst xmlns:a="http://schemas.openxmlformats.org/drawingml/2006/main" xmlns:r="http://schemas.openxmlformats.org/officeDocument/2006/relationships" xmlns:p="http://schemas.openxmlformats.org/presentationml/2006/main">
  <p:tag name="MILESTONE2" val="86,182,150,-6900138,True;7/1/2012 12:00:00 AM;Third Year of Implementation;False;False;False;False;tbName;2;Calibri;11;Calibri;11;2"/>
</p:tagLst>
</file>

<file path=ppt/tags/tag17.xml><?xml version="1.0" encoding="utf-8"?>
<p:tagLst xmlns:a="http://schemas.openxmlformats.org/drawingml/2006/main" xmlns:r="http://schemas.openxmlformats.org/officeDocument/2006/relationships" xmlns:p="http://schemas.openxmlformats.org/presentationml/2006/main">
  <p:tag name="MILESTONE3" val="86,182,150,-6900138,False;6/30/2012 12:00:00 AM;Annual Report;False;False;False;False;tbName;3;Calibri;11;Calibri;11;3"/>
</p:tagLst>
</file>

<file path=ppt/tags/tag18.xml><?xml version="1.0" encoding="utf-8"?>
<p:tagLst xmlns:a="http://schemas.openxmlformats.org/drawingml/2006/main" xmlns:r="http://schemas.openxmlformats.org/officeDocument/2006/relationships" xmlns:p="http://schemas.openxmlformats.org/presentationml/2006/main">
  <p:tag name="MILESTONE4" val="86,182,150,-6900138,False;7/1/2011 12:00:00 AM;1st Community Affiliates Survey;False;False;False;False;tbName;4;Calibri;11;Calibri;11;4"/>
</p:tagLst>
</file>

<file path=ppt/tags/tag19.xml><?xml version="1.0" encoding="utf-8"?>
<p:tagLst xmlns:a="http://schemas.openxmlformats.org/drawingml/2006/main" xmlns:r="http://schemas.openxmlformats.org/officeDocument/2006/relationships" xmlns:p="http://schemas.openxmlformats.org/presentationml/2006/main">
  <p:tag name="MILESTONE5" val="86,182,150,-6900138,False;6/30/2011 12:00:00 AM;Annual Report;False;False;False;False;tbName;5;Calibri;11;Calibri;11;5"/>
</p:tagLst>
</file>

<file path=ppt/tags/tag2.xml><?xml version="1.0" encoding="utf-8"?>
<p:tagLst xmlns:a="http://schemas.openxmlformats.org/drawingml/2006/main" xmlns:r="http://schemas.openxmlformats.org/officeDocument/2006/relationships" xmlns:p="http://schemas.openxmlformats.org/presentationml/2006/main">
  <p:tag name="LEFTYTIMEBANDDATE" val="Yes"/>
</p:tagLst>
</file>

<file path=ppt/tags/tag20.xml><?xml version="1.0" encoding="utf-8"?>
<p:tagLst xmlns:a="http://schemas.openxmlformats.org/drawingml/2006/main" xmlns:r="http://schemas.openxmlformats.org/officeDocument/2006/relationships" xmlns:p="http://schemas.openxmlformats.org/presentationml/2006/main">
  <p:tag name="MILESTONE6" val="86,182,150,-6900138,True;12/17/2010 12:00:00 AM;Awarded 2010 Carnegie Elective Classification;False;False;False;False;tbName;6;Calibri;11;Calibri;11;6"/>
</p:tagLst>
</file>

<file path=ppt/tags/tag21.xml><?xml version="1.0" encoding="utf-8"?>
<p:tagLst xmlns:a="http://schemas.openxmlformats.org/drawingml/2006/main" xmlns:r="http://schemas.openxmlformats.org/officeDocument/2006/relationships" xmlns:p="http://schemas.openxmlformats.org/presentationml/2006/main">
  <p:tag name="MILESTONE7" val="255,255,255,-1,True;9/1/2010 12:00:00 AM;Apply for 2010 Carnegie ElectiveClassification;False;False;False;False;tbName;7;Calibri;10;Calibri;10;7"/>
</p:tagLst>
</file>

<file path=ppt/tags/tag22.xml><?xml version="1.0" encoding="utf-8"?>
<p:tagLst xmlns:a="http://schemas.openxmlformats.org/drawingml/2006/main" xmlns:r="http://schemas.openxmlformats.org/officeDocument/2006/relationships" xmlns:p="http://schemas.openxmlformats.org/presentationml/2006/main">
  <p:tag name="MILESTONE8" val="86,182,150,-6900138,False;6/30/2010 12:00:00 AM;Annual Report;False;False;False;False;tbName;8;Calibri;10;Calibri;10;8"/>
</p:tagLst>
</file>

<file path=ppt/tags/tag23.xml><?xml version="1.0" encoding="utf-8"?>
<p:tagLst xmlns:a="http://schemas.openxmlformats.org/drawingml/2006/main" xmlns:r="http://schemas.openxmlformats.org/officeDocument/2006/relationships" xmlns:p="http://schemas.openxmlformats.org/presentationml/2006/main">
  <p:tag name="MILESTONE9" val="86,182,150,-6900138,True;8/27/2009 12:00:00 AM;Collaboration on the CCD;False;False;False;False;tbName;9;Calibri;10;Calibri;10;9"/>
</p:tagLst>
</file>

<file path=ppt/tags/tag24.xml><?xml version="1.0" encoding="utf-8"?>
<p:tagLst xmlns:a="http://schemas.openxmlformats.org/drawingml/2006/main" xmlns:r="http://schemas.openxmlformats.org/officeDocument/2006/relationships" xmlns:p="http://schemas.openxmlformats.org/presentationml/2006/main">
  <p:tag name="MILESTONE10" val="255,255,255,-1,True;8/1/2009 12:00:00 AM;CCD Trainings;False;False;False;False;tbName;10;Calibri;10;Calibri;10;10"/>
</p:tagLst>
</file>

<file path=ppt/tags/tag25.xml><?xml version="1.0" encoding="utf-8"?>
<p:tagLst xmlns:a="http://schemas.openxmlformats.org/drawingml/2006/main" xmlns:r="http://schemas.openxmlformats.org/officeDocument/2006/relationships" xmlns:p="http://schemas.openxmlformats.org/presentationml/2006/main">
  <p:tag name="MILESTONE11" val="86,182,150,-6900138,True;7/27/2009 12:00:00 AM;CCD Committee (University-wide);False;False;False;False;tbName;11;Calibri;10;Calibri;10;11"/>
</p:tagLst>
</file>

<file path=ppt/tags/tag26.xml><?xml version="1.0" encoding="utf-8"?>
<p:tagLst xmlns:a="http://schemas.openxmlformats.org/drawingml/2006/main" xmlns:r="http://schemas.openxmlformats.org/officeDocument/2006/relationships" xmlns:p="http://schemas.openxmlformats.org/presentationml/2006/main">
  <p:tag name="MILESTONE12" val="255,255,255,-1,True;9/27/2008 12:00:00 AM;Task Force Committee Formed;False;False;False;False;tbName;12;Calibri;10;Calibri;10;12"/>
</p:tagLst>
</file>

<file path=ppt/tags/tag27.xml><?xml version="1.0" encoding="utf-8"?>
<p:tagLst xmlns:a="http://schemas.openxmlformats.org/drawingml/2006/main" xmlns:r="http://schemas.openxmlformats.org/officeDocument/2006/relationships" xmlns:p="http://schemas.openxmlformats.org/presentationml/2006/main">
  <p:tag name="MILESTONE13" val="86,182,150,-6900138,True;9/1/2008 12:00:00 AM;Apply for 2008 Carnegie Elective Classification;False;False;False;False;tbName;13;Calibri;10;Calibri;10;13"/>
</p:tagLst>
</file>

<file path=ppt/tags/tag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xml><?xml version="1.0" encoding="utf-8"?>
<p:tagLst xmlns:a="http://schemas.openxmlformats.org/drawingml/2006/main" xmlns:r="http://schemas.openxmlformats.org/officeDocument/2006/relationships" xmlns:p="http://schemas.openxmlformats.org/presentationml/2006/main">
  <p:tag name="TIMESCALVALUEFONT" val="Yes"/>
</p:tagLst>
</file>

<file path=ppt/tags/tag8.xml><?xml version="1.0" encoding="utf-8"?>
<p:tagLst xmlns:a="http://schemas.openxmlformats.org/drawingml/2006/main" xmlns:r="http://schemas.openxmlformats.org/officeDocument/2006/relationships" xmlns:p="http://schemas.openxmlformats.org/presentationml/2006/main">
  <p:tag name="TIMESCALVALUEFONT" val="Yes"/>
</p:tagLst>
</file>

<file path=ppt/tags/tag9.xml><?xml version="1.0" encoding="utf-8"?>
<p:tagLst xmlns:a="http://schemas.openxmlformats.org/drawingml/2006/main" xmlns:r="http://schemas.openxmlformats.org/officeDocument/2006/relationships" xmlns:p="http://schemas.openxmlformats.org/presentationml/2006/main">
  <p:tag name="TIMESCALVALUEFONT" val="Yes"/>
</p:tagLst>
</file>

<file path=ppt/theme/theme1.xml><?xml version="1.0" encoding="utf-8"?>
<a:theme xmlns:a="http://schemas.openxmlformats.org/drawingml/2006/main" name="1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Goud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Goud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762</Words>
  <Application>Microsoft Office PowerPoint</Application>
  <PresentationFormat>On-screen Show (4:3)</PresentationFormat>
  <Paragraphs>505</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1_Contemporary</vt:lpstr>
      <vt:lpstr>Contemporary</vt:lpstr>
      <vt:lpstr>Community Engagement at  Nova Southeastern University Barbara Packer-Muti, EdD Associate Vice President</vt:lpstr>
      <vt:lpstr>PowerPoint Presentation</vt:lpstr>
      <vt:lpstr>Carnegie Elective Classification Carnegie Foundation for the Advancement of Teaching</vt:lpstr>
      <vt:lpstr>Our Carnegie Disappointment in 2008</vt:lpstr>
      <vt:lpstr> Success in 2010!</vt:lpstr>
      <vt:lpstr>PowerPoint Presentation</vt:lpstr>
      <vt:lpstr> Home page CCD</vt:lpstr>
      <vt:lpstr>PowerPoint Presentation</vt:lpstr>
      <vt:lpstr>PowerPoint Presentation</vt:lpstr>
      <vt:lpstr>DASHBOARDS!</vt:lpstr>
      <vt:lpstr>Geriatric Blood Pressure Screening</vt:lpstr>
      <vt:lpstr>Jacksonville SEC’s PA Second Harvest Food Drive</vt:lpstr>
      <vt:lpstr>Students from NSU’s Oceanographic Center helped the FL Department of Environmental Protection officials save dozens of sea turtles who were dying in the cold waters of central and north FL during a cold snap!</vt:lpstr>
      <vt:lpstr>Autism Walk</vt:lpstr>
      <vt:lpstr>Epilepsy Foundation Event in Hyde Park</vt:lpstr>
      <vt:lpstr>Habitat for Humanity</vt:lpstr>
      <vt:lpstr>PowerPoint Presentation</vt:lpstr>
      <vt:lpstr>Science Alive!</vt:lpstr>
      <vt:lpstr>NSU Health Fair</vt:lpstr>
      <vt:lpstr>Coastal Cleanup</vt:lpstr>
      <vt:lpstr>Give Kids a Smile Day</vt:lpstr>
      <vt:lpstr>Special Olympics</vt:lpstr>
      <vt:lpstr>A Day for Children Health Fair</vt:lpstr>
    </vt:vector>
  </TitlesOfParts>
  <Company>Nova Southeastern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at Nova Southeastern University: A Case Study Ron Chenail, PhD Barbara Packer-Muti, EdD</dc:title>
  <dc:creator>packerb</dc:creator>
  <cp:lastModifiedBy>packerb</cp:lastModifiedBy>
  <cp:revision>56</cp:revision>
  <cp:lastPrinted>2012-10-22T18:58:58Z</cp:lastPrinted>
  <dcterms:created xsi:type="dcterms:W3CDTF">2012-09-27T12:50:04Z</dcterms:created>
  <dcterms:modified xsi:type="dcterms:W3CDTF">2013-01-17T19:26:35Z</dcterms:modified>
</cp:coreProperties>
</file>