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048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48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048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8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49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049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1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51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3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053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4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054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054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4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54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2054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5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5467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2687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73564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3912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2266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2257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3300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5408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9213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04009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6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946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947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9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949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1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951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51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95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2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95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52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52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0BAE44C-33B9-4A7A-804C-1F2A9F97561F}" type="datetimeFigureOut">
              <a:rPr lang="en-US" smtClean="0"/>
              <a:t>8/21/2012</a:t>
            </a:fld>
            <a:endParaRPr lang="en-US"/>
          </a:p>
        </p:txBody>
      </p:sp>
      <p:sp>
        <p:nvSpPr>
          <p:cNvPr id="1952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952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012DB4B-5C97-4112-B1F7-82723BF910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2012 Community Affiliates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Barbara Packer-Muti, EdD</a:t>
            </a:r>
          </a:p>
          <a:p>
            <a:r>
              <a:rPr lang="en-US" dirty="0" smtClean="0"/>
              <a:t>Institutional &amp; Community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50131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disagreed with quality work….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“Some of the students believe that because it cost more for tuition, they are entitled to less stringent academic policies”</a:t>
            </a:r>
          </a:p>
          <a:p>
            <a:r>
              <a:rPr lang="en-US" dirty="0" smtClean="0"/>
              <a:t>“I have had some concerns about the ethical practices”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03522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disagreed that we collaborate well….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don’t know if we understand all of the options for collaboration or how to reach out to NSU programs we have not partnered with”</a:t>
            </a:r>
          </a:p>
          <a:p>
            <a:r>
              <a:rPr lang="en-US" dirty="0" smtClean="0"/>
              <a:t>“We have little opportunity to get to know others outside our own school so it’s more difficult to be aware of what collaborative opportunities may exist”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31787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disagreed with open communication….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have had a couple of experiences when the </a:t>
            </a:r>
            <a:r>
              <a:rPr lang="en-US" dirty="0" err="1" smtClean="0"/>
              <a:t>dept</a:t>
            </a:r>
            <a:r>
              <a:rPr lang="en-US" dirty="0" smtClean="0"/>
              <a:t> heads or office of the president have agreed to something and the staff will ignore the agreement until I get the leadership involved again.  It is uncomfortable sometimes but I greatly appreciate the support of NSU’s overall leadership”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20780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impact on the community – 33 individual comments</a:t>
            </a:r>
          </a:p>
          <a:p>
            <a:r>
              <a:rPr lang="en-US" dirty="0" smtClean="0"/>
              <a:t>19 suggestions for enhanced communication </a:t>
            </a:r>
          </a:p>
          <a:p>
            <a:r>
              <a:rPr lang="en-US" dirty="0" smtClean="0"/>
              <a:t>Challenges – 20 comments</a:t>
            </a:r>
          </a:p>
          <a:p>
            <a:r>
              <a:rPr lang="en-US" dirty="0" smtClean="0"/>
              <a:t>Strengths – 55 comments</a:t>
            </a:r>
          </a:p>
          <a:p>
            <a:r>
              <a:rPr lang="en-US" dirty="0" smtClean="0"/>
              <a:t>Any </a:t>
            </a:r>
            <a:r>
              <a:rPr lang="en-US" smtClean="0"/>
              <a:t>other suggestions - 12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54284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Comments (Sample)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“the quality of the students sent to us”</a:t>
            </a:r>
          </a:p>
          <a:p>
            <a:r>
              <a:rPr lang="en-US" sz="2800" dirty="0" smtClean="0"/>
              <a:t>“overall, it is the communication and relationships that have fostered this exceptional partnership with NSU”</a:t>
            </a:r>
          </a:p>
          <a:p>
            <a:r>
              <a:rPr lang="en-US" sz="2800" dirty="0" smtClean="0"/>
              <a:t>The staff at the Sherman Library are THE BEST”</a:t>
            </a:r>
          </a:p>
          <a:p>
            <a:r>
              <a:rPr lang="en-US" sz="2800" dirty="0" smtClean="0"/>
              <a:t>“Offering fun, educational programming that inspires families to look at science and education in a positive and memorable way”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9667436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“I would be interested in a collaborative clinical study with NSU….please advise whom I should contact”</a:t>
            </a:r>
          </a:p>
          <a:p>
            <a:r>
              <a:rPr lang="en-US" sz="2400" dirty="0" smtClean="0"/>
              <a:t>“It would be interesting to see an open house of all of these partners.  Possibly in a poster session and see local organizations get a chance to meet with all of these amazing programs”</a:t>
            </a:r>
          </a:p>
          <a:p>
            <a:r>
              <a:rPr lang="en-US" sz="2400" dirty="0" smtClean="0"/>
              <a:t>“Would like to see the practicum professors have site visits with their students at least once a year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61313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Dissemination of this survey to all President’s Council members</a:t>
            </a:r>
          </a:p>
          <a:p>
            <a:r>
              <a:rPr lang="en-US" sz="2800" dirty="0" smtClean="0"/>
              <a:t>Consider an “open house” for collaborative partners</a:t>
            </a:r>
          </a:p>
          <a:p>
            <a:r>
              <a:rPr lang="en-US" sz="2800" dirty="0" smtClean="0"/>
              <a:t>Consider a faculty and a student award for Community Outreach/Partnerships</a:t>
            </a:r>
          </a:p>
          <a:p>
            <a:pPr lvl="1"/>
            <a:r>
              <a:rPr lang="en-US" dirty="0" smtClean="0"/>
              <a:t>In discussion with Faculty Advisory Council (faculty)</a:t>
            </a:r>
          </a:p>
          <a:p>
            <a:pPr lvl="1"/>
            <a:r>
              <a:rPr lang="en-US" dirty="0" smtClean="0"/>
              <a:t>In discussion with Brad Williams (student)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77527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Annual Survey of all community affiliates in the CCD (1142)</a:t>
            </a:r>
          </a:p>
          <a:p>
            <a:r>
              <a:rPr lang="en-US" dirty="0" smtClean="0"/>
              <a:t>191 </a:t>
            </a:r>
            <a:r>
              <a:rPr lang="en-US" dirty="0" err="1" smtClean="0"/>
              <a:t>bounceback’s</a:t>
            </a:r>
            <a:r>
              <a:rPr lang="en-US" dirty="0" smtClean="0"/>
              <a:t> removed (951 good emails)</a:t>
            </a:r>
          </a:p>
          <a:p>
            <a:r>
              <a:rPr lang="en-US" dirty="0" smtClean="0"/>
              <a:t>140 respondents = 15</a:t>
            </a:r>
            <a:r>
              <a:rPr lang="en-US" dirty="0" smtClean="0"/>
              <a:t>% (down from 29% in 2011)</a:t>
            </a:r>
            <a:endParaRPr lang="en-US" dirty="0" smtClean="0"/>
          </a:p>
          <a:p>
            <a:r>
              <a:rPr lang="en-US" dirty="0" smtClean="0"/>
              <a:t>Send via email utilizing the </a:t>
            </a:r>
            <a:r>
              <a:rPr lang="en-US" dirty="0" err="1" smtClean="0"/>
              <a:t>Opinio</a:t>
            </a:r>
            <a:r>
              <a:rPr lang="en-US" dirty="0" smtClean="0"/>
              <a:t> survey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45081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22 questions (total)</a:t>
            </a:r>
          </a:p>
          <a:p>
            <a:r>
              <a:rPr lang="en-US" dirty="0"/>
              <a:t>2</a:t>
            </a:r>
            <a:r>
              <a:rPr lang="en-US" dirty="0" smtClean="0"/>
              <a:t> demographic questions </a:t>
            </a:r>
          </a:p>
          <a:p>
            <a:r>
              <a:rPr lang="en-US" dirty="0" smtClean="0"/>
              <a:t>11 </a:t>
            </a:r>
            <a:r>
              <a:rPr lang="en-US" dirty="0"/>
              <a:t>L</a:t>
            </a:r>
            <a:r>
              <a:rPr lang="en-US" dirty="0" smtClean="0"/>
              <a:t>ikert </a:t>
            </a:r>
            <a:r>
              <a:rPr lang="en-US" dirty="0" smtClean="0"/>
              <a:t>scale questions</a:t>
            </a:r>
          </a:p>
          <a:p>
            <a:r>
              <a:rPr lang="en-US" dirty="0" smtClean="0"/>
              <a:t>4 follow up questions</a:t>
            </a:r>
          </a:p>
          <a:p>
            <a:r>
              <a:rPr lang="en-US" dirty="0" smtClean="0"/>
              <a:t>5 open-ended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7478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which NSU program(s) do you collaborate?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Largest percentage – Osteopathic Medicine and Psychology</a:t>
            </a:r>
          </a:p>
          <a:p>
            <a:r>
              <a:rPr lang="en-US" dirty="0" smtClean="0"/>
              <a:t>Smallest</a:t>
            </a:r>
            <a:r>
              <a:rPr lang="en-US" dirty="0" smtClean="0"/>
              <a:t> </a:t>
            </a:r>
            <a:r>
              <a:rPr lang="en-US" dirty="0" smtClean="0"/>
              <a:t>percentage – GSCIS, OHR, OIIT, IA, SEC’s</a:t>
            </a:r>
          </a:p>
          <a:p>
            <a:r>
              <a:rPr lang="en-US" dirty="0" smtClean="0"/>
              <a:t>Length of time in collaborative opportunity with NSU – 66% (&gt;5 </a:t>
            </a:r>
            <a:r>
              <a:rPr lang="en-US" dirty="0" err="1" smtClean="0"/>
              <a:t>yrs</a:t>
            </a:r>
            <a:r>
              <a:rPr lang="en-US" dirty="0" smtClean="0"/>
              <a:t>); 23% (2-4 </a:t>
            </a:r>
            <a:r>
              <a:rPr lang="en-US" dirty="0" err="1" smtClean="0"/>
              <a:t>yrs</a:t>
            </a:r>
            <a:r>
              <a:rPr lang="en-US" dirty="0" smtClean="0"/>
              <a:t>); 11% (0-1 year)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333713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Collaboration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478539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Collaboration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Responses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Events/Project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Other/Not</a:t>
                      </a:r>
                      <a:r>
                        <a:rPr lang="en-US" baseline="0" dirty="0" smtClean="0"/>
                        <a:t> 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65331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Likert Question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Satisfaction with			97%</a:t>
            </a:r>
          </a:p>
          <a:p>
            <a:r>
              <a:rPr lang="en-US" sz="2400" dirty="0" smtClean="0"/>
              <a:t>Responsiveness			91%</a:t>
            </a:r>
          </a:p>
          <a:p>
            <a:r>
              <a:rPr lang="en-US" sz="2400" dirty="0" smtClean="0"/>
              <a:t>Opportunities for input		88%</a:t>
            </a:r>
          </a:p>
          <a:p>
            <a:r>
              <a:rPr lang="en-US" sz="2400" dirty="0" smtClean="0"/>
              <a:t>Committed to quality		97%</a:t>
            </a:r>
          </a:p>
          <a:p>
            <a:r>
              <a:rPr lang="en-US" sz="2400" dirty="0" smtClean="0"/>
              <a:t>Collaborate well			91%</a:t>
            </a:r>
          </a:p>
          <a:p>
            <a:r>
              <a:rPr lang="en-US" sz="2400" dirty="0" smtClean="0"/>
              <a:t>Open communication		89%</a:t>
            </a:r>
          </a:p>
          <a:p>
            <a:r>
              <a:rPr lang="en-US" sz="2400" dirty="0" smtClean="0"/>
              <a:t>Range of opportunities		86%</a:t>
            </a:r>
          </a:p>
          <a:p>
            <a:r>
              <a:rPr lang="en-US" sz="2400" dirty="0" smtClean="0"/>
              <a:t>Positive impact			90%</a:t>
            </a:r>
          </a:p>
          <a:p>
            <a:r>
              <a:rPr lang="en-US" sz="2400" dirty="0" smtClean="0"/>
              <a:t>Interest in interactions		83%</a:t>
            </a:r>
          </a:p>
          <a:p>
            <a:r>
              <a:rPr lang="en-US" sz="2400" dirty="0" smtClean="0"/>
              <a:t>Effective communication 	94%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701752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Those who indicated no unit affiliation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Lifelong learning</a:t>
            </a:r>
          </a:p>
          <a:p>
            <a:r>
              <a:rPr lang="en-US" dirty="0" smtClean="0"/>
              <a:t>AHEC</a:t>
            </a:r>
          </a:p>
          <a:p>
            <a:r>
              <a:rPr lang="en-US" dirty="0" smtClean="0"/>
              <a:t>Don Taft University Center</a:t>
            </a:r>
          </a:p>
          <a:p>
            <a:r>
              <a:rPr lang="en-US" dirty="0" smtClean="0"/>
              <a:t>Social Work</a:t>
            </a:r>
          </a:p>
          <a:p>
            <a:r>
              <a:rPr lang="en-US" dirty="0" smtClean="0"/>
              <a:t>MS in Mental Health Counseling</a:t>
            </a:r>
          </a:p>
          <a:p>
            <a:r>
              <a:rPr lang="en-US" dirty="0" smtClean="0"/>
              <a:t>Center for Bioterrorism &amp; All-Hazards Preparedness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85942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Comments/Suggestions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Open-ended questions….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97294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dissatisfied with responsiveness…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“You do not listen”</a:t>
            </a:r>
          </a:p>
          <a:p>
            <a:r>
              <a:rPr lang="en-US" dirty="0" smtClean="0"/>
              <a:t>“Slow to respond”</a:t>
            </a:r>
          </a:p>
          <a:p>
            <a:r>
              <a:rPr lang="en-US" dirty="0" smtClean="0"/>
              <a:t>“Staff were supposed to come for a site visit and they never came”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965719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Ripple">
  <a:themeElements>
    <a:clrScheme name="Ripple 9">
      <a:dk1>
        <a:srgbClr val="000000"/>
      </a:dk1>
      <a:lt1>
        <a:srgbClr val="D7D1B9"/>
      </a:lt1>
      <a:dk2>
        <a:srgbClr val="B39257"/>
      </a:dk2>
      <a:lt2>
        <a:srgbClr val="B1A887"/>
      </a:lt2>
      <a:accent1>
        <a:srgbClr val="FFCC66"/>
      </a:accent1>
      <a:accent2>
        <a:srgbClr val="E6E3AC"/>
      </a:accent2>
      <a:accent3>
        <a:srgbClr val="E8E5D9"/>
      </a:accent3>
      <a:accent4>
        <a:srgbClr val="000000"/>
      </a:accent4>
      <a:accent5>
        <a:srgbClr val="FFE2B8"/>
      </a:accent5>
      <a:accent6>
        <a:srgbClr val="D0CE9B"/>
      </a:accent6>
      <a:hlink>
        <a:srgbClr val="666633"/>
      </a:hlink>
      <a:folHlink>
        <a:srgbClr val="9C9800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Broward_Adjunct_Meeting_2_26_07</Template>
  <TotalTime>55</TotalTime>
  <Words>606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Ripple</vt:lpstr>
      <vt:lpstr>2012 Community Affiliates Survey</vt:lpstr>
      <vt:lpstr>Methodology</vt:lpstr>
      <vt:lpstr>Survey questions</vt:lpstr>
      <vt:lpstr>With which NSU program(s) do you collaborate?</vt:lpstr>
      <vt:lpstr>Type of Collaboration</vt:lpstr>
      <vt:lpstr>Likert Question Responses</vt:lpstr>
      <vt:lpstr>Those who indicated no unit affiliation</vt:lpstr>
      <vt:lpstr>Comments/Suggestions</vt:lpstr>
      <vt:lpstr>If dissatisfied with responsiveness…</vt:lpstr>
      <vt:lpstr>If you disagreed with quality work….</vt:lpstr>
      <vt:lpstr>If you disagreed that we collaborate well….</vt:lpstr>
      <vt:lpstr>If you disagreed with open communication….</vt:lpstr>
      <vt:lpstr>Other Comments</vt:lpstr>
      <vt:lpstr>Positive Comments (Sample)</vt:lpstr>
      <vt:lpstr>Some suggestions</vt:lpstr>
      <vt:lpstr>Next steps</vt:lpstr>
    </vt:vector>
  </TitlesOfParts>
  <Company>Nova Southeastern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Community Affiliates Survey</dc:title>
  <dc:creator>packerb</dc:creator>
  <cp:lastModifiedBy>packerb</cp:lastModifiedBy>
  <cp:revision>10</cp:revision>
  <dcterms:created xsi:type="dcterms:W3CDTF">2012-08-20T19:10:01Z</dcterms:created>
  <dcterms:modified xsi:type="dcterms:W3CDTF">2012-08-21T13:25:23Z</dcterms:modified>
</cp:coreProperties>
</file>