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90"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91" r:id="rId25"/>
    <p:sldId id="292" r:id="rId26"/>
    <p:sldId id="293"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86" d="100"/>
          <a:sy n="86" d="100"/>
        </p:scale>
        <p:origin x="114"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ova.edu/cwis/hrd/emphanbk/travel.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ova.edu/webforms/studentfeeacct/fundraiser-request/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nova.edu/studentfeeacc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tudente@nova.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tumedia@nova.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Advisor </a:t>
            </a:r>
            <a:r>
              <a:rPr lang="en-US" dirty="0"/>
              <a:t>Treasurer Training </a:t>
            </a:r>
          </a:p>
        </p:txBody>
      </p:sp>
    </p:spTree>
    <p:extLst>
      <p:ext uri="{BB962C8B-B14F-4D97-AF65-F5344CB8AC3E}">
        <p14:creationId xmlns:p14="http://schemas.microsoft.com/office/powerpoint/2010/main" val="1404032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 Rental</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a:t>CAR </a:t>
            </a:r>
            <a:r>
              <a:rPr lang="en-US" b="1" u="sng" dirty="0" smtClean="0"/>
              <a:t>RENTAL: </a:t>
            </a:r>
            <a:r>
              <a:rPr lang="en-US" dirty="0"/>
              <a:t>the student must contact the Accounts Office to make the travel arrangements (i.e. car rental) IN ADVANCE OF THE travel (minimum of seven (7) days in advance</a:t>
            </a:r>
            <a:r>
              <a:rPr lang="en-US" dirty="0" smtClean="0"/>
              <a:t>). </a:t>
            </a:r>
          </a:p>
          <a:p>
            <a:r>
              <a:rPr lang="en-US" dirty="0"/>
              <a:t>The student is permitted to use their own vehicle for ground transportation so long as they are NOT traveling more than 100 miles roundtrip.  If the student is traveling more than 100 miles roundtrip, they must seek a rental car or University van through the Accounts Office.  The Accounts Office will coordinate the travel </a:t>
            </a:r>
            <a:r>
              <a:rPr lang="en-US" dirty="0" smtClean="0"/>
              <a:t>arrangements. </a:t>
            </a:r>
          </a:p>
          <a:p>
            <a:r>
              <a:rPr lang="en-US" dirty="0" smtClean="0"/>
              <a:t>NOTE</a:t>
            </a:r>
            <a:r>
              <a:rPr lang="en-US" dirty="0"/>
              <a:t>: </a:t>
            </a:r>
            <a:r>
              <a:rPr lang="en-US" u="sng" dirty="0"/>
              <a:t>If the student pays for a car rental out-of-pocket or travels more than 100 miles roundtrip in their own vehicle, they will NOT be reimbursed. </a:t>
            </a:r>
            <a:endParaRPr lang="en-US" dirty="0"/>
          </a:p>
          <a:p>
            <a:endParaRPr lang="en-US" dirty="0"/>
          </a:p>
        </p:txBody>
      </p:sp>
    </p:spTree>
    <p:extLst>
      <p:ext uri="{BB962C8B-B14F-4D97-AF65-F5344CB8AC3E}">
        <p14:creationId xmlns:p14="http://schemas.microsoft.com/office/powerpoint/2010/main" val="1677820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a:t>
            </a:r>
            <a:endParaRPr lang="en-US" dirty="0"/>
          </a:p>
        </p:txBody>
      </p:sp>
      <p:sp>
        <p:nvSpPr>
          <p:cNvPr id="3" name="Content Placeholder 2"/>
          <p:cNvSpPr>
            <a:spLocks noGrp="1"/>
          </p:cNvSpPr>
          <p:nvPr>
            <p:ph idx="1"/>
          </p:nvPr>
        </p:nvSpPr>
        <p:spPr/>
        <p:txBody>
          <a:bodyPr/>
          <a:lstStyle/>
          <a:p>
            <a:r>
              <a:rPr lang="en-US" dirty="0"/>
              <a:t>T</a:t>
            </a:r>
            <a:r>
              <a:rPr lang="en-US" dirty="0" smtClean="0"/>
              <a:t>he </a:t>
            </a:r>
            <a:r>
              <a:rPr lang="en-US" dirty="0"/>
              <a:t>student (or group of) </a:t>
            </a:r>
            <a:r>
              <a:rPr lang="en-US" u="sng" dirty="0"/>
              <a:t>should</a:t>
            </a:r>
            <a:r>
              <a:rPr lang="en-US" dirty="0"/>
              <a:t> make the reservations at the hotel in advance of their stay.  Once they receive their confirmation/reservation number, they should request a printed form indicating the cost of their stay based upon their </a:t>
            </a:r>
            <a:r>
              <a:rPr lang="en-US" dirty="0" smtClean="0"/>
              <a:t>reservation</a:t>
            </a:r>
            <a:r>
              <a:rPr lang="en-US" dirty="0"/>
              <a:t>. </a:t>
            </a:r>
            <a:endParaRPr lang="en-US" dirty="0" smtClean="0"/>
          </a:p>
          <a:p>
            <a:r>
              <a:rPr lang="en-US" dirty="0"/>
              <a:t>NOTE: if a group of students are attending a conference and hotel stay is required or requested, there must be sufficient number of rooms to accommodate both males and females (i.e. females and males cannot share hotel rooms). </a:t>
            </a:r>
          </a:p>
        </p:txBody>
      </p:sp>
    </p:spTree>
    <p:extLst>
      <p:ext uri="{BB962C8B-B14F-4D97-AF65-F5344CB8AC3E}">
        <p14:creationId xmlns:p14="http://schemas.microsoft.com/office/powerpoint/2010/main" val="409269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Meals</a:t>
            </a:r>
            <a:endParaRPr lang="en-US" dirty="0"/>
          </a:p>
        </p:txBody>
      </p:sp>
      <p:sp>
        <p:nvSpPr>
          <p:cNvPr id="3" name="Content Placeholder 2"/>
          <p:cNvSpPr>
            <a:spLocks noGrp="1"/>
          </p:cNvSpPr>
          <p:nvPr>
            <p:ph idx="1"/>
          </p:nvPr>
        </p:nvSpPr>
        <p:spPr/>
        <p:txBody>
          <a:bodyPr/>
          <a:lstStyle/>
          <a:p>
            <a:r>
              <a:rPr lang="en-US" dirty="0"/>
              <a:t>Students may receive reimbursement for food purchases while traveling, but are subject to the following conditions: </a:t>
            </a:r>
          </a:p>
          <a:p>
            <a:pPr lvl="1"/>
            <a:r>
              <a:rPr lang="en-US" dirty="0"/>
              <a:t>Students must provide detail receipts for every meal.  </a:t>
            </a:r>
          </a:p>
          <a:p>
            <a:pPr lvl="1"/>
            <a:r>
              <a:rPr lang="en-US" dirty="0"/>
              <a:t>Students will not be reimbursed more than $50 per day, and more specifically, they will be reimbursed up to $10 for breakfast, up to $15 for lunch, and up to $25 for dinner.  </a:t>
            </a:r>
          </a:p>
          <a:p>
            <a:pPr lvl="1"/>
            <a:r>
              <a:rPr lang="en-US" dirty="0"/>
              <a:t>On the date of travel and the date of return, the reimbursement of meals is limited to the time traveling.  </a:t>
            </a:r>
          </a:p>
          <a:p>
            <a:endParaRPr lang="en-US" dirty="0"/>
          </a:p>
        </p:txBody>
      </p:sp>
    </p:spTree>
    <p:extLst>
      <p:ext uri="{BB962C8B-B14F-4D97-AF65-F5344CB8AC3E}">
        <p14:creationId xmlns:p14="http://schemas.microsoft.com/office/powerpoint/2010/main" val="803441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awards via SGA</a:t>
            </a:r>
            <a:endParaRPr lang="en-US" dirty="0"/>
          </a:p>
        </p:txBody>
      </p:sp>
      <p:sp>
        <p:nvSpPr>
          <p:cNvPr id="3" name="Content Placeholder 2"/>
          <p:cNvSpPr>
            <a:spLocks noGrp="1"/>
          </p:cNvSpPr>
          <p:nvPr>
            <p:ph idx="1"/>
          </p:nvPr>
        </p:nvSpPr>
        <p:spPr>
          <a:xfrm>
            <a:off x="684212" y="268815"/>
            <a:ext cx="9231313" cy="4972050"/>
          </a:xfrm>
        </p:spPr>
        <p:txBody>
          <a:bodyPr>
            <a:normAutofit/>
          </a:bodyPr>
          <a:lstStyle/>
          <a:p>
            <a:r>
              <a:rPr lang="en-US" dirty="0"/>
              <a:t>Student Government Associations and/or Organizations seeking to award travel funds to students who attend conferences for the purpose of professional development, can only do so in the form of a travel reimbursement requiring all corresponding receipts (i.e. hotel, registration, meals, etc.).  Travel scholarships or grants are not permitted. </a:t>
            </a:r>
            <a:endParaRPr lang="en-US" dirty="0" smtClean="0"/>
          </a:p>
          <a:p>
            <a:r>
              <a:rPr lang="en-US" dirty="0"/>
              <a:t>All student organizations are subject to the University’s guidelines and policies for travel which can be found at </a:t>
            </a:r>
            <a:r>
              <a:rPr lang="en-US" u="sng" dirty="0">
                <a:hlinkClick r:id="rId2"/>
              </a:rPr>
              <a:t>http://www.nova.edu/cwis/hrd/emphanbk/travel.html</a:t>
            </a:r>
            <a:r>
              <a:rPr lang="en-US" dirty="0"/>
              <a:t>.  </a:t>
            </a:r>
            <a:r>
              <a:rPr lang="en-US" u="sng" dirty="0"/>
              <a:t>Please note that there are cost savings for student organizations to book their travel arrangements more than thirty (30) days in advance.  </a:t>
            </a:r>
            <a:endParaRPr lang="en-US" dirty="0"/>
          </a:p>
          <a:p>
            <a:pPr lvl="0"/>
            <a:r>
              <a:rPr lang="en-US" b="1" dirty="0"/>
              <a:t>If the student needs to cancel the trip, make any changes to the airfare or the rental car they MUST contact the NSU travel office at 954-262-8888 immediately.  </a:t>
            </a:r>
            <a:endParaRPr lang="en-US" dirty="0"/>
          </a:p>
          <a:p>
            <a:endParaRPr lang="en-US" dirty="0"/>
          </a:p>
        </p:txBody>
      </p:sp>
    </p:spTree>
    <p:extLst>
      <p:ext uri="{BB962C8B-B14F-4D97-AF65-F5344CB8AC3E}">
        <p14:creationId xmlns:p14="http://schemas.microsoft.com/office/powerpoint/2010/main" val="1775829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FUNDRAISING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When a student club and/or organization (undergraduate and/or graduate) is planning to raise any funds for their organization (i.e. bake sales, selling t-shirts, book sales, charging admission to events, etc.), the organization MUST register the fundraising with the Accounts Office five (5) days PRIOR TO the commencement of the Fundraiser.  </a:t>
            </a:r>
          </a:p>
          <a:p>
            <a:r>
              <a:rPr lang="en-US" dirty="0"/>
              <a:t>An organization can register their fundraiser by completing the fundraiser form and submitting it to the Student Accounts Office. Below is the link to the fundraiser form for student clubs/organizations</a:t>
            </a:r>
            <a:r>
              <a:rPr lang="en-US" dirty="0" smtClean="0"/>
              <a:t>.</a:t>
            </a:r>
            <a:r>
              <a:rPr lang="en-US" dirty="0"/>
              <a:t> </a:t>
            </a:r>
          </a:p>
          <a:p>
            <a:r>
              <a:rPr lang="en-US" u="sng" dirty="0" smtClean="0">
                <a:hlinkClick r:id="rId2"/>
              </a:rPr>
              <a:t>https://www.nova.edu/webforms/studentfeeacct/fundraiser-request/index.html</a:t>
            </a:r>
            <a:endParaRPr lang="en-US" dirty="0"/>
          </a:p>
          <a:p>
            <a:pPr marL="0" indent="0">
              <a:buNone/>
            </a:pPr>
            <a:endParaRPr lang="en-US" dirty="0"/>
          </a:p>
        </p:txBody>
      </p:sp>
    </p:spTree>
    <p:extLst>
      <p:ext uri="{BB962C8B-B14F-4D97-AF65-F5344CB8AC3E}">
        <p14:creationId xmlns:p14="http://schemas.microsoft.com/office/powerpoint/2010/main" val="598228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Fundraising </a:t>
            </a:r>
            <a:r>
              <a:rPr lang="en-US" dirty="0" err="1" smtClean="0"/>
              <a:t>con’t</a:t>
            </a:r>
            <a:endParaRPr lang="en-US" dirty="0"/>
          </a:p>
        </p:txBody>
      </p:sp>
      <p:sp>
        <p:nvSpPr>
          <p:cNvPr id="3" name="Content Placeholder 2"/>
          <p:cNvSpPr>
            <a:spLocks noGrp="1"/>
          </p:cNvSpPr>
          <p:nvPr>
            <p:ph idx="1"/>
          </p:nvPr>
        </p:nvSpPr>
        <p:spPr/>
        <p:txBody>
          <a:bodyPr/>
          <a:lstStyle/>
          <a:p>
            <a:r>
              <a:rPr lang="en-US" dirty="0"/>
              <a:t>Deposits received from fundraising activities must be clearly identified as fundraising and must be submitted to the Student Accounts Office by the following business day. Below is the link to the charity/fundraiser deposit form to be used by student clubs/organizations</a:t>
            </a:r>
            <a:r>
              <a:rPr lang="en-US" dirty="0" smtClean="0"/>
              <a:t>.</a:t>
            </a:r>
            <a:r>
              <a:rPr lang="en-US" dirty="0"/>
              <a:t> </a:t>
            </a:r>
          </a:p>
          <a:p>
            <a:r>
              <a:rPr lang="en-US" u="sng" dirty="0">
                <a:hlinkClick r:id="rId2"/>
              </a:rPr>
              <a:t>http://</a:t>
            </a:r>
            <a:r>
              <a:rPr lang="en-US" u="sng" dirty="0" smtClean="0">
                <a:hlinkClick r:id="rId2"/>
              </a:rPr>
              <a:t>www.nova.edu/studentfeeacct/</a:t>
            </a:r>
            <a:endParaRPr lang="en-US" dirty="0"/>
          </a:p>
          <a:p>
            <a:endParaRPr lang="en-US" dirty="0"/>
          </a:p>
          <a:p>
            <a:endParaRPr lang="en-US" dirty="0"/>
          </a:p>
        </p:txBody>
      </p:sp>
    </p:spTree>
    <p:extLst>
      <p:ext uri="{BB962C8B-B14F-4D97-AF65-F5344CB8AC3E}">
        <p14:creationId xmlns:p14="http://schemas.microsoft.com/office/powerpoint/2010/main" val="91730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 EXPECTATIONS</a:t>
            </a:r>
          </a:p>
        </p:txBody>
      </p:sp>
      <p:sp>
        <p:nvSpPr>
          <p:cNvPr id="3" name="Content Placeholder 2"/>
          <p:cNvSpPr>
            <a:spLocks noGrp="1"/>
          </p:cNvSpPr>
          <p:nvPr>
            <p:ph idx="1"/>
          </p:nvPr>
        </p:nvSpPr>
        <p:spPr/>
        <p:txBody>
          <a:bodyPr/>
          <a:lstStyle/>
          <a:p>
            <a:r>
              <a:rPr lang="en-US" dirty="0"/>
              <a:t>Advisors are required to attend Treasurer Training.  Advisors have the option of attending any of the scheduled Treasurer Training sessions offered by the Student Affairs Accounts Office. </a:t>
            </a:r>
            <a:endParaRPr lang="en-US" dirty="0" smtClean="0"/>
          </a:p>
          <a:p>
            <a:pPr lvl="0"/>
            <a:r>
              <a:rPr lang="en-US" dirty="0" smtClean="0"/>
              <a:t> </a:t>
            </a:r>
            <a:r>
              <a:rPr lang="en-US" dirty="0"/>
              <a:t>If unable to attend one of the scheduled training sessions, advisors can attend the online training on Blackboard and take a quiz.  If the training is not uploaded to your Blackboard account, please contact the Student Accounts Office at 954-262-7290 or studente@nova.edu.</a:t>
            </a:r>
          </a:p>
          <a:p>
            <a:endParaRPr lang="en-US" dirty="0"/>
          </a:p>
        </p:txBody>
      </p:sp>
    </p:spTree>
    <p:extLst>
      <p:ext uri="{BB962C8B-B14F-4D97-AF65-F5344CB8AC3E}">
        <p14:creationId xmlns:p14="http://schemas.microsoft.com/office/powerpoint/2010/main" val="251901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 expectations</a:t>
            </a:r>
            <a:endParaRPr lang="en-US" dirty="0"/>
          </a:p>
        </p:txBody>
      </p:sp>
      <p:sp>
        <p:nvSpPr>
          <p:cNvPr id="3" name="Content Placeholder 2"/>
          <p:cNvSpPr>
            <a:spLocks noGrp="1"/>
          </p:cNvSpPr>
          <p:nvPr>
            <p:ph idx="1"/>
          </p:nvPr>
        </p:nvSpPr>
        <p:spPr/>
        <p:txBody>
          <a:bodyPr/>
          <a:lstStyle/>
          <a:p>
            <a:pPr lvl="0"/>
            <a:r>
              <a:rPr lang="en-US" dirty="0"/>
              <a:t>Advisors are responsible for reviewing all Requests for Funds and supporting documentation submitted by members of the organizations they advise.  If the request is approved, advisors must state that they approve the request and </a:t>
            </a:r>
            <a:r>
              <a:rPr lang="en-US" b="1" dirty="0"/>
              <a:t>FORWARD</a:t>
            </a:r>
            <a:r>
              <a:rPr lang="en-US" dirty="0"/>
              <a:t> (do not reply) the request along with the supporting documentation to the Student Accounts Office at </a:t>
            </a:r>
            <a:r>
              <a:rPr lang="en-US" u="sng" dirty="0">
                <a:hlinkClick r:id="rId2"/>
              </a:rPr>
              <a:t>studente@nova.edu</a:t>
            </a:r>
            <a:r>
              <a:rPr lang="en-US" dirty="0"/>
              <a:t>.  </a:t>
            </a:r>
          </a:p>
          <a:p>
            <a:endParaRPr lang="en-US" dirty="0"/>
          </a:p>
        </p:txBody>
      </p:sp>
    </p:spTree>
    <p:extLst>
      <p:ext uri="{BB962C8B-B14F-4D97-AF65-F5344CB8AC3E}">
        <p14:creationId xmlns:p14="http://schemas.microsoft.com/office/powerpoint/2010/main" val="1190959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1200150"/>
            <a:ext cx="8534400" cy="3615267"/>
          </a:xfrm>
        </p:spPr>
        <p:txBody>
          <a:bodyPr>
            <a:normAutofit/>
          </a:bodyPr>
          <a:lstStyle/>
          <a:p>
            <a:pPr lvl="0"/>
            <a:r>
              <a:rPr lang="en-US" dirty="0"/>
              <a:t>Work with the organization treasurer to assure accurate record keeping and budgeting</a:t>
            </a:r>
            <a:r>
              <a:rPr lang="en-US" dirty="0" smtClean="0"/>
              <a:t>.</a:t>
            </a:r>
            <a:endParaRPr lang="en-US" dirty="0"/>
          </a:p>
          <a:p>
            <a:pPr lvl="0"/>
            <a:r>
              <a:rPr lang="en-US" dirty="0"/>
              <a:t>Through personal interaction and program development, advisors play a significant role in developing members’ leadership skills and personal growth and in identifying new leaders for the organization</a:t>
            </a:r>
            <a:r>
              <a:rPr lang="en-US" dirty="0" smtClean="0"/>
              <a:t>.</a:t>
            </a:r>
            <a:endParaRPr lang="en-US" dirty="0"/>
          </a:p>
          <a:p>
            <a:pPr lvl="0"/>
            <a:r>
              <a:rPr lang="en-US" dirty="0"/>
              <a:t>Advisors should meet regularly with officers and chairpersons to keep current on the projects and events they’re planning, serving as a resource by pointing out new perspectives and guidance.</a:t>
            </a:r>
          </a:p>
          <a:p>
            <a:pPr marL="0" indent="0">
              <a:buNone/>
            </a:pPr>
            <a:endParaRPr lang="en-US" dirty="0"/>
          </a:p>
          <a:p>
            <a:endParaRPr lang="en-US" dirty="0"/>
          </a:p>
        </p:txBody>
      </p:sp>
      <p:sp>
        <p:nvSpPr>
          <p:cNvPr id="4" name="Title 1"/>
          <p:cNvSpPr>
            <a:spLocks noGrp="1"/>
          </p:cNvSpPr>
          <p:nvPr>
            <p:ph type="title"/>
          </p:nvPr>
        </p:nvSpPr>
        <p:spPr/>
        <p:txBody>
          <a:bodyPr/>
          <a:lstStyle/>
          <a:p>
            <a:r>
              <a:rPr lang="en-US" dirty="0" smtClean="0"/>
              <a:t>Advisor expectations</a:t>
            </a:r>
            <a:endParaRPr lang="en-US" dirty="0"/>
          </a:p>
        </p:txBody>
      </p:sp>
    </p:spTree>
    <p:extLst>
      <p:ext uri="{BB962C8B-B14F-4D97-AF65-F5344CB8AC3E}">
        <p14:creationId xmlns:p14="http://schemas.microsoft.com/office/powerpoint/2010/main" val="1405713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Enhance continuity of the organizations by orienting new officers and members to the history and purpose of the group and encourage creative brainstorming to help the   organization generate new ideas</a:t>
            </a:r>
            <a:r>
              <a:rPr lang="en-US" dirty="0" smtClean="0"/>
              <a:t>.</a:t>
            </a:r>
            <a:endParaRPr lang="en-US" dirty="0"/>
          </a:p>
          <a:p>
            <a:pPr lvl="0"/>
            <a:r>
              <a:rPr lang="en-US" dirty="0"/>
              <a:t>Help students maintain a balance between academic and co-curricular aspects of student life and direct students to resources on campus</a:t>
            </a:r>
            <a:r>
              <a:rPr lang="en-US" dirty="0" smtClean="0"/>
              <a:t>.</a:t>
            </a:r>
            <a:endParaRPr lang="en-US" dirty="0"/>
          </a:p>
          <a:p>
            <a:pPr lvl="0"/>
            <a:r>
              <a:rPr lang="en-US" dirty="0"/>
              <a:t>Serve as a liaison between the organization and University, helping students connect with University and community resources.   Advisors have a responsibility to both the University and the organization to keep the best interests of both in mind</a:t>
            </a:r>
            <a:r>
              <a:rPr lang="en-US" dirty="0" smtClean="0"/>
              <a:t>.</a:t>
            </a:r>
            <a:endParaRPr lang="en-US" dirty="0"/>
          </a:p>
          <a:p>
            <a:pPr lvl="0"/>
            <a:r>
              <a:rPr lang="en-US" dirty="0"/>
              <a:t>Attend organization meetings whenever possible. </a:t>
            </a:r>
          </a:p>
        </p:txBody>
      </p:sp>
      <p:sp>
        <p:nvSpPr>
          <p:cNvPr id="5" name="Title 1"/>
          <p:cNvSpPr>
            <a:spLocks noGrp="1"/>
          </p:cNvSpPr>
          <p:nvPr>
            <p:ph type="title"/>
          </p:nvPr>
        </p:nvSpPr>
        <p:spPr/>
        <p:txBody>
          <a:bodyPr/>
          <a:lstStyle/>
          <a:p>
            <a:r>
              <a:rPr lang="en-US" dirty="0" smtClean="0"/>
              <a:t>Advisor expectations</a:t>
            </a:r>
            <a:endParaRPr lang="en-US" dirty="0"/>
          </a:p>
        </p:txBody>
      </p:sp>
    </p:spTree>
    <p:extLst>
      <p:ext uri="{BB962C8B-B14F-4D97-AF65-F5344CB8AC3E}">
        <p14:creationId xmlns:p14="http://schemas.microsoft.com/office/powerpoint/2010/main" val="714766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OFF-CAMPUS ACCOUNTS</a:t>
            </a:r>
          </a:p>
        </p:txBody>
      </p:sp>
      <p:sp>
        <p:nvSpPr>
          <p:cNvPr id="3" name="Content Placeholder 2"/>
          <p:cNvSpPr>
            <a:spLocks noGrp="1"/>
          </p:cNvSpPr>
          <p:nvPr>
            <p:ph idx="1"/>
          </p:nvPr>
        </p:nvSpPr>
        <p:spPr/>
        <p:txBody>
          <a:bodyPr/>
          <a:lstStyle/>
          <a:p>
            <a:r>
              <a:rPr lang="en-US" dirty="0" smtClean="0"/>
              <a:t>A chartered and formal recognized NSU organization becomes an entity of the University.</a:t>
            </a:r>
          </a:p>
          <a:p>
            <a:r>
              <a:rPr lang="en-US" dirty="0" smtClean="0"/>
              <a:t>Funds of the club are funds of the University</a:t>
            </a:r>
          </a:p>
          <a:p>
            <a:pPr lvl="1"/>
            <a:r>
              <a:rPr lang="en-US" dirty="0" smtClean="0"/>
              <a:t>Must be used for student events</a:t>
            </a:r>
          </a:p>
          <a:p>
            <a:pPr lvl="1"/>
            <a:r>
              <a:rPr lang="en-US" dirty="0" smtClean="0"/>
              <a:t>All funds raised or expended shall be through the Accounts Office</a:t>
            </a:r>
          </a:p>
          <a:p>
            <a:r>
              <a:rPr lang="en-US" dirty="0" smtClean="0"/>
              <a:t>Student Organizations shall not open off-campus accounts</a:t>
            </a:r>
          </a:p>
          <a:p>
            <a:pPr lvl="1"/>
            <a:r>
              <a:rPr lang="en-US" dirty="0" smtClean="0"/>
              <a:t>Bank accounts, credit accounts, corporate accounts (i.e. Costco, Publix, etc.)</a:t>
            </a:r>
          </a:p>
          <a:p>
            <a:pPr lvl="1"/>
            <a:r>
              <a:rPr lang="en-US" dirty="0" smtClean="0"/>
              <a:t>Violations may result in student and employee sanctions</a:t>
            </a:r>
            <a:endParaRPr lang="en-US" dirty="0"/>
          </a:p>
        </p:txBody>
      </p:sp>
    </p:spTree>
    <p:extLst>
      <p:ext uri="{BB962C8B-B14F-4D97-AF65-F5344CB8AC3E}">
        <p14:creationId xmlns:p14="http://schemas.microsoft.com/office/powerpoint/2010/main" val="635995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REIMBURSABLE ITEMS</a:t>
            </a:r>
          </a:p>
        </p:txBody>
      </p:sp>
      <p:sp>
        <p:nvSpPr>
          <p:cNvPr id="3" name="Content Placeholder 2"/>
          <p:cNvSpPr>
            <a:spLocks noGrp="1"/>
          </p:cNvSpPr>
          <p:nvPr>
            <p:ph idx="1"/>
          </p:nvPr>
        </p:nvSpPr>
        <p:spPr>
          <a:xfrm>
            <a:off x="684212" y="1085850"/>
            <a:ext cx="8534400" cy="3615267"/>
          </a:xfrm>
        </p:spPr>
        <p:txBody>
          <a:bodyPr/>
          <a:lstStyle/>
          <a:p>
            <a:r>
              <a:rPr lang="en-US" dirty="0" smtClean="0"/>
              <a:t>Clothing</a:t>
            </a:r>
            <a:r>
              <a:rPr lang="en-US" dirty="0"/>
              <a:t>, toiletry items, or personal care items</a:t>
            </a:r>
          </a:p>
          <a:p>
            <a:r>
              <a:rPr lang="en-US" dirty="0" smtClean="0"/>
              <a:t>Commuting </a:t>
            </a:r>
            <a:r>
              <a:rPr lang="en-US" dirty="0"/>
              <a:t>between home and campus</a:t>
            </a:r>
          </a:p>
          <a:p>
            <a:r>
              <a:rPr lang="en-US" dirty="0" smtClean="0"/>
              <a:t>Corporate </a:t>
            </a:r>
            <a:r>
              <a:rPr lang="en-US" dirty="0"/>
              <a:t>charge card delinquency assessments</a:t>
            </a:r>
          </a:p>
          <a:p>
            <a:r>
              <a:rPr lang="en-US" dirty="0" smtClean="0"/>
              <a:t>Magazines</a:t>
            </a:r>
            <a:r>
              <a:rPr lang="en-US" dirty="0"/>
              <a:t>, newspapers, personal reading materials</a:t>
            </a:r>
          </a:p>
          <a:p>
            <a:r>
              <a:rPr lang="en-US" dirty="0" smtClean="0"/>
              <a:t>Movies</a:t>
            </a:r>
            <a:endParaRPr lang="en-US" dirty="0"/>
          </a:p>
          <a:p>
            <a:r>
              <a:rPr lang="en-US" dirty="0" smtClean="0"/>
              <a:t>Alcoholic </a:t>
            </a:r>
            <a:r>
              <a:rPr lang="en-US" dirty="0"/>
              <a:t>beverages</a:t>
            </a:r>
          </a:p>
          <a:p>
            <a:pPr marL="0" indent="0">
              <a:buNone/>
            </a:pPr>
            <a:endParaRPr lang="en-US" dirty="0"/>
          </a:p>
        </p:txBody>
      </p:sp>
    </p:spTree>
    <p:extLst>
      <p:ext uri="{BB962C8B-B14F-4D97-AF65-F5344CB8AC3E}">
        <p14:creationId xmlns:p14="http://schemas.microsoft.com/office/powerpoint/2010/main" val="568504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1171575"/>
            <a:ext cx="8534400" cy="3615267"/>
          </a:xfrm>
        </p:spPr>
        <p:txBody>
          <a:bodyPr/>
          <a:lstStyle/>
          <a:p>
            <a:r>
              <a:rPr lang="en-US" dirty="0" smtClean="0"/>
              <a:t>Personal </a:t>
            </a:r>
            <a:r>
              <a:rPr lang="en-US" dirty="0"/>
              <a:t>expenses (such as entertainment, hotel room movies, theater tickets, prescriptions, over the counter drugs, hair services, massages, golf, health club facilities, etc.)</a:t>
            </a:r>
          </a:p>
          <a:p>
            <a:r>
              <a:rPr lang="en-US" dirty="0" smtClean="0"/>
              <a:t>First </a:t>
            </a:r>
            <a:r>
              <a:rPr lang="en-US" dirty="0"/>
              <a:t>class or business class airfare upgrades vouchers</a:t>
            </a:r>
          </a:p>
          <a:p>
            <a:r>
              <a:rPr lang="en-US" dirty="0" smtClean="0"/>
              <a:t>Parking </a:t>
            </a:r>
            <a:r>
              <a:rPr lang="en-US" dirty="0"/>
              <a:t>tickets, traffic violations and court cost</a:t>
            </a:r>
          </a:p>
          <a:p>
            <a:r>
              <a:rPr lang="en-US" dirty="0" smtClean="0"/>
              <a:t>Travel </a:t>
            </a:r>
            <a:r>
              <a:rPr lang="en-US" dirty="0"/>
              <a:t>accident insurance premiums</a:t>
            </a:r>
          </a:p>
          <a:p>
            <a:endParaRPr lang="en-US" dirty="0"/>
          </a:p>
        </p:txBody>
      </p:sp>
      <p:sp>
        <p:nvSpPr>
          <p:cNvPr id="5" name="Title 1"/>
          <p:cNvSpPr>
            <a:spLocks noGrp="1"/>
          </p:cNvSpPr>
          <p:nvPr>
            <p:ph type="title"/>
          </p:nvPr>
        </p:nvSpPr>
        <p:spPr/>
        <p:txBody>
          <a:bodyPr/>
          <a:lstStyle/>
          <a:p>
            <a:r>
              <a:rPr lang="en-US" dirty="0"/>
              <a:t>NON REIMBURSABLE </a:t>
            </a:r>
            <a:r>
              <a:rPr lang="en-US" dirty="0" smtClean="0"/>
              <a:t>ITEMS </a:t>
            </a:r>
            <a:r>
              <a:rPr lang="en-US" dirty="0" err="1" smtClean="0"/>
              <a:t>con’t</a:t>
            </a:r>
            <a:endParaRPr lang="en-US" dirty="0"/>
          </a:p>
        </p:txBody>
      </p:sp>
    </p:spTree>
    <p:extLst>
      <p:ext uri="{BB962C8B-B14F-4D97-AF65-F5344CB8AC3E}">
        <p14:creationId xmlns:p14="http://schemas.microsoft.com/office/powerpoint/2010/main" val="2391771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872065"/>
            <a:ext cx="8534400" cy="3615267"/>
          </a:xfrm>
        </p:spPr>
        <p:txBody>
          <a:bodyPr/>
          <a:lstStyle/>
          <a:p>
            <a:r>
              <a:rPr lang="en-US" dirty="0"/>
              <a:t>Charge incurred for failure to cancel hotel reservation ("no show" charges)</a:t>
            </a:r>
          </a:p>
          <a:p>
            <a:r>
              <a:rPr lang="en-US" dirty="0" smtClean="0"/>
              <a:t>Charge </a:t>
            </a:r>
            <a:r>
              <a:rPr lang="en-US" dirty="0"/>
              <a:t>incurred for failure to cancel travel reservation ("no show" charges)</a:t>
            </a:r>
          </a:p>
          <a:p>
            <a:r>
              <a:rPr lang="en-US" dirty="0" smtClean="0"/>
              <a:t>Employee </a:t>
            </a:r>
            <a:r>
              <a:rPr lang="en-US" dirty="0"/>
              <a:t>parking permits or fees</a:t>
            </a:r>
          </a:p>
          <a:p>
            <a:r>
              <a:rPr lang="en-US" dirty="0" smtClean="0"/>
              <a:t>Loss </a:t>
            </a:r>
            <a:r>
              <a:rPr lang="en-US" dirty="0"/>
              <a:t>or damaged baggage</a:t>
            </a:r>
          </a:p>
          <a:p>
            <a:r>
              <a:rPr lang="en-US" dirty="0" smtClean="0"/>
              <a:t>Laundry</a:t>
            </a:r>
            <a:r>
              <a:rPr lang="en-US" dirty="0"/>
              <a:t>, dry cleaning or pressing of clothes expenses (travel under 7 days)</a:t>
            </a:r>
          </a:p>
          <a:p>
            <a:r>
              <a:rPr lang="en-US" dirty="0" smtClean="0"/>
              <a:t>Airline </a:t>
            </a:r>
            <a:r>
              <a:rPr lang="en-US" dirty="0"/>
              <a:t>Clubs</a:t>
            </a:r>
          </a:p>
          <a:p>
            <a:endParaRPr lang="en-US" dirty="0"/>
          </a:p>
        </p:txBody>
      </p:sp>
      <p:sp>
        <p:nvSpPr>
          <p:cNvPr id="4" name="Title 1"/>
          <p:cNvSpPr>
            <a:spLocks noGrp="1"/>
          </p:cNvSpPr>
          <p:nvPr>
            <p:ph type="title"/>
          </p:nvPr>
        </p:nvSpPr>
        <p:spPr/>
        <p:txBody>
          <a:bodyPr/>
          <a:lstStyle/>
          <a:p>
            <a:r>
              <a:rPr lang="en-US" dirty="0"/>
              <a:t>NON REIMBURSABLE </a:t>
            </a:r>
            <a:r>
              <a:rPr lang="en-US" dirty="0" smtClean="0"/>
              <a:t>ITEMS </a:t>
            </a:r>
            <a:r>
              <a:rPr lang="en-US" dirty="0" err="1"/>
              <a:t>con’t</a:t>
            </a:r>
            <a:endParaRPr lang="en-US" dirty="0"/>
          </a:p>
        </p:txBody>
      </p:sp>
    </p:spTree>
    <p:extLst>
      <p:ext uri="{BB962C8B-B14F-4D97-AF65-F5344CB8AC3E}">
        <p14:creationId xmlns:p14="http://schemas.microsoft.com/office/powerpoint/2010/main" val="3243252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Corporate charge card delinquency assessments (late fees) due to action of traveler</a:t>
            </a:r>
          </a:p>
          <a:p>
            <a:r>
              <a:rPr lang="en-US" dirty="0" smtClean="0"/>
              <a:t>Gifts </a:t>
            </a:r>
            <a:r>
              <a:rPr lang="en-US" dirty="0"/>
              <a:t>to friends or relatives even in lieu of meals and lodging</a:t>
            </a:r>
          </a:p>
          <a:p>
            <a:r>
              <a:rPr lang="en-US" dirty="0" smtClean="0"/>
              <a:t>Personal </a:t>
            </a:r>
            <a:r>
              <a:rPr lang="en-US" dirty="0"/>
              <a:t>portion of airfare, hotel or rental vehicle</a:t>
            </a:r>
          </a:p>
          <a:p>
            <a:r>
              <a:rPr lang="en-US" dirty="0" smtClean="0"/>
              <a:t>Expenses </a:t>
            </a:r>
            <a:r>
              <a:rPr lang="en-US" dirty="0"/>
              <a:t>submitted for reimbursement more than 60 days after expenses were incurred</a:t>
            </a:r>
          </a:p>
          <a:p>
            <a:r>
              <a:rPr lang="en-US" dirty="0" smtClean="0"/>
              <a:t> </a:t>
            </a:r>
            <a:r>
              <a:rPr lang="en-US" dirty="0"/>
              <a:t>Donations to charities</a:t>
            </a:r>
          </a:p>
          <a:p>
            <a:r>
              <a:rPr lang="en-US" dirty="0" smtClean="0"/>
              <a:t>Costs </a:t>
            </a:r>
            <a:r>
              <a:rPr lang="en-US" dirty="0"/>
              <a:t>associated with receiving dependent care (such as childcare, eldercare and/or pet care) are not reimbursable</a:t>
            </a:r>
          </a:p>
          <a:p>
            <a:endParaRPr lang="en-US" dirty="0"/>
          </a:p>
        </p:txBody>
      </p:sp>
      <p:sp>
        <p:nvSpPr>
          <p:cNvPr id="4" name="Title 1"/>
          <p:cNvSpPr>
            <a:spLocks noGrp="1"/>
          </p:cNvSpPr>
          <p:nvPr>
            <p:ph type="title"/>
          </p:nvPr>
        </p:nvSpPr>
        <p:spPr/>
        <p:txBody>
          <a:bodyPr/>
          <a:lstStyle/>
          <a:p>
            <a:r>
              <a:rPr lang="en-US" dirty="0"/>
              <a:t>NON REIMBURSABLE </a:t>
            </a:r>
            <a:r>
              <a:rPr lang="en-US" dirty="0" smtClean="0"/>
              <a:t>ITEMS </a:t>
            </a:r>
            <a:r>
              <a:rPr lang="en-US" dirty="0" err="1"/>
              <a:t>con’t</a:t>
            </a:r>
            <a:endParaRPr lang="en-US" dirty="0"/>
          </a:p>
        </p:txBody>
      </p:sp>
    </p:spTree>
    <p:extLst>
      <p:ext uri="{BB962C8B-B14F-4D97-AF65-F5344CB8AC3E}">
        <p14:creationId xmlns:p14="http://schemas.microsoft.com/office/powerpoint/2010/main" val="2310380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Request Requirement List</a:t>
            </a:r>
            <a:endParaRPr lang="en-US" dirty="0"/>
          </a:p>
        </p:txBody>
      </p:sp>
      <p:sp>
        <p:nvSpPr>
          <p:cNvPr id="3" name="Content Placeholder 2"/>
          <p:cNvSpPr>
            <a:spLocks noGrp="1"/>
          </p:cNvSpPr>
          <p:nvPr>
            <p:ph idx="1"/>
          </p:nvPr>
        </p:nvSpPr>
        <p:spPr/>
        <p:txBody>
          <a:bodyPr>
            <a:noAutofit/>
          </a:bodyPr>
          <a:lstStyle/>
          <a:p>
            <a:pPr marL="0" lvl="0" indent="0">
              <a:buNone/>
            </a:pPr>
            <a:r>
              <a:rPr lang="en-US" sz="800" dirty="0" smtClean="0"/>
              <a:t>1. Have </a:t>
            </a:r>
            <a:r>
              <a:rPr lang="en-US" sz="800" dirty="0"/>
              <a:t>the correct information for payee </a:t>
            </a:r>
          </a:p>
          <a:p>
            <a:pPr lvl="1"/>
            <a:r>
              <a:rPr lang="en-US" sz="800" dirty="0"/>
              <a:t>Full name </a:t>
            </a:r>
          </a:p>
          <a:p>
            <a:pPr lvl="1"/>
            <a:r>
              <a:rPr lang="en-US" sz="800" dirty="0"/>
              <a:t>Address (Students address must match </a:t>
            </a:r>
            <a:r>
              <a:rPr lang="en-US" sz="800" dirty="0" err="1"/>
              <a:t>WebSTAR</a:t>
            </a:r>
            <a:r>
              <a:rPr lang="en-US" sz="800" dirty="0"/>
              <a:t>) </a:t>
            </a:r>
          </a:p>
          <a:p>
            <a:pPr lvl="1"/>
            <a:r>
              <a:rPr lang="en-US" sz="800" dirty="0"/>
              <a:t>Cell phone number </a:t>
            </a:r>
          </a:p>
          <a:p>
            <a:pPr lvl="1"/>
            <a:r>
              <a:rPr lang="en-US" sz="800" dirty="0"/>
              <a:t>N number if applicable </a:t>
            </a:r>
          </a:p>
          <a:p>
            <a:pPr lvl="1"/>
            <a:r>
              <a:rPr lang="en-US" sz="800" dirty="0"/>
              <a:t>NSU email </a:t>
            </a:r>
          </a:p>
          <a:p>
            <a:pPr marL="0" lvl="0" indent="0">
              <a:buNone/>
            </a:pPr>
            <a:r>
              <a:rPr lang="en-US" sz="800" dirty="0" smtClean="0"/>
              <a:t>2. Identify </a:t>
            </a:r>
            <a:r>
              <a:rPr lang="en-US" sz="800" dirty="0"/>
              <a:t>what account the fund should be debited from‐ Organization or SGA (SBA) </a:t>
            </a:r>
          </a:p>
          <a:p>
            <a:pPr marL="0" lvl="0" indent="0">
              <a:buNone/>
            </a:pPr>
            <a:r>
              <a:rPr lang="en-US" sz="800" dirty="0" smtClean="0"/>
              <a:t>3. Provide </a:t>
            </a:r>
            <a:r>
              <a:rPr lang="en-US" sz="800" dirty="0"/>
              <a:t>up to date advisor information </a:t>
            </a:r>
          </a:p>
          <a:p>
            <a:pPr lvl="1"/>
            <a:r>
              <a:rPr lang="en-US" sz="800" dirty="0"/>
              <a:t>Full name </a:t>
            </a:r>
          </a:p>
          <a:p>
            <a:pPr lvl="1"/>
            <a:r>
              <a:rPr lang="en-US" sz="800" dirty="0"/>
              <a:t>NSU email (Please make sure you have the correct email address.)</a:t>
            </a:r>
          </a:p>
          <a:p>
            <a:pPr marL="0" lvl="0" indent="0">
              <a:buNone/>
            </a:pPr>
            <a:r>
              <a:rPr lang="en-US" sz="800" dirty="0" smtClean="0"/>
              <a:t>4. Have </a:t>
            </a:r>
            <a:r>
              <a:rPr lang="en-US" sz="800" dirty="0"/>
              <a:t>all proper documentation necessary for payment </a:t>
            </a:r>
          </a:p>
          <a:p>
            <a:pPr lvl="1"/>
            <a:r>
              <a:rPr lang="en-US" sz="800" dirty="0"/>
              <a:t>Itemized receipt‐ Detail list indicating what was purchased </a:t>
            </a:r>
            <a:endParaRPr lang="en-US" sz="800" dirty="0" smtClean="0"/>
          </a:p>
          <a:p>
            <a:pPr lvl="1"/>
            <a:r>
              <a:rPr lang="en-US" sz="800" dirty="0"/>
              <a:t>Proof of payment – Receipts showing last 4 digits of the credit card, cash payment, and/or canceled check. </a:t>
            </a:r>
          </a:p>
          <a:p>
            <a:pPr lvl="1"/>
            <a:r>
              <a:rPr lang="en-US" sz="800" dirty="0" smtClean="0"/>
              <a:t>Invoice </a:t>
            </a:r>
            <a:endParaRPr lang="en-US" sz="800" dirty="0"/>
          </a:p>
          <a:p>
            <a:pPr lvl="1"/>
            <a:r>
              <a:rPr lang="en-US" sz="800" dirty="0"/>
              <a:t>Independent Contractor Form </a:t>
            </a:r>
          </a:p>
          <a:p>
            <a:pPr lvl="1"/>
            <a:r>
              <a:rPr lang="en-US" sz="800" dirty="0"/>
              <a:t>W‐9 </a:t>
            </a:r>
          </a:p>
          <a:p>
            <a:pPr lvl="1"/>
            <a:r>
              <a:rPr lang="en-US" sz="800" dirty="0"/>
              <a:t>Letter for intent (donation) </a:t>
            </a:r>
          </a:p>
          <a:p>
            <a:pPr lvl="1"/>
            <a:r>
              <a:rPr lang="en-US" sz="800" dirty="0"/>
              <a:t>Contract </a:t>
            </a:r>
          </a:p>
          <a:p>
            <a:pPr lvl="1"/>
            <a:r>
              <a:rPr lang="en-US" sz="800" dirty="0"/>
              <a:t>List of attendees if you dine outside NSU</a:t>
            </a:r>
          </a:p>
          <a:p>
            <a:pPr lvl="1"/>
            <a:r>
              <a:rPr lang="en-US" sz="800" dirty="0"/>
              <a:t>Obtain logo and design approval for your order (please refer to information below</a:t>
            </a:r>
            <a:r>
              <a:rPr lang="en-US" sz="800" dirty="0" smtClean="0"/>
              <a:t>)</a:t>
            </a:r>
            <a:endParaRPr lang="en-US" sz="800" dirty="0"/>
          </a:p>
        </p:txBody>
      </p:sp>
    </p:spTree>
    <p:extLst>
      <p:ext uri="{BB962C8B-B14F-4D97-AF65-F5344CB8AC3E}">
        <p14:creationId xmlns:p14="http://schemas.microsoft.com/office/powerpoint/2010/main" val="1986814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Request Requirement </a:t>
            </a:r>
            <a:r>
              <a:rPr lang="en-US" dirty="0" smtClean="0"/>
              <a:t>List </a:t>
            </a:r>
            <a:r>
              <a:rPr lang="en-US" dirty="0" err="1" smtClean="0"/>
              <a:t>Con’t</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5. Please </a:t>
            </a:r>
            <a:r>
              <a:rPr lang="en-US" dirty="0"/>
              <a:t>attach receipts (i.e. supporting documentation) to the Request for Funds form.  Requests submitted without the supporting documentation attached will not be processed through the system</a:t>
            </a:r>
            <a:r>
              <a:rPr lang="en-US" dirty="0" smtClean="0"/>
              <a:t>.</a:t>
            </a:r>
            <a:endParaRPr lang="en-US" dirty="0"/>
          </a:p>
          <a:p>
            <a:r>
              <a:rPr lang="en-US" b="1" dirty="0"/>
              <a:t>Please Note:</a:t>
            </a:r>
            <a:r>
              <a:rPr lang="en-US" dirty="0"/>
              <a:t>  You MUST attach supporting documentation. If you need access to a scanner, please visit The Source located in the second floor of the Rosenthal Building, or the Student Affairs Office if you are located at one of our Regional Campuses. For reimbursements, receipts must be ITEMIZED (detailed list indicating what was purchased) and show proof of payment (i.e. last 4 digits of the credit card, cash payment, and/or canceled check). Please make sure receipts are clear and fully legible when scanned. DO NOT write-over or highlight any part of the receipt. Under NO circumstances will alcohol be reimbursed. If dinning outside the University, please include a list of attendees. For payments to vendors, please provide an INVOICE showing amount due. (Estimates, quotes, or statements will not be accepted.) If requesting a donation payable to an outside non-for-profit, a letter of intent from your organization and a W-9 for the receiving institution is required for processing.  </a:t>
            </a:r>
          </a:p>
        </p:txBody>
      </p:sp>
    </p:spTree>
    <p:extLst>
      <p:ext uri="{BB962C8B-B14F-4D97-AF65-F5344CB8AC3E}">
        <p14:creationId xmlns:p14="http://schemas.microsoft.com/office/powerpoint/2010/main" val="512447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Request Requirement </a:t>
            </a:r>
            <a:r>
              <a:rPr lang="en-US" dirty="0" smtClean="0"/>
              <a:t>List </a:t>
            </a:r>
            <a:r>
              <a:rPr lang="en-US" dirty="0" err="1" smtClean="0"/>
              <a:t>Con’t</a:t>
            </a:r>
            <a:endParaRPr lang="en-US" dirty="0"/>
          </a:p>
        </p:txBody>
      </p:sp>
      <p:sp>
        <p:nvSpPr>
          <p:cNvPr id="3" name="Content Placeholder 2"/>
          <p:cNvSpPr>
            <a:spLocks noGrp="1"/>
          </p:cNvSpPr>
          <p:nvPr>
            <p:ph idx="1"/>
          </p:nvPr>
        </p:nvSpPr>
        <p:spPr>
          <a:xfrm>
            <a:off x="684212" y="685800"/>
            <a:ext cx="8534400" cy="3801532"/>
          </a:xfrm>
        </p:spPr>
        <p:txBody>
          <a:bodyPr>
            <a:normAutofit fontScale="47500" lnSpcReduction="20000"/>
          </a:bodyPr>
          <a:lstStyle/>
          <a:p>
            <a:pPr marL="0" lvl="0" indent="0">
              <a:buNone/>
            </a:pPr>
            <a:r>
              <a:rPr lang="en-US" dirty="0" smtClean="0"/>
              <a:t>6. LOGO </a:t>
            </a:r>
            <a:r>
              <a:rPr lang="en-US" dirty="0"/>
              <a:t>AND DESIGN APPROVAL PROCESS</a:t>
            </a:r>
          </a:p>
          <a:p>
            <a:pPr lvl="1"/>
            <a:r>
              <a:rPr lang="en-US" dirty="0"/>
              <a:t>If your organization is to order any promotional items* (e.g., t-shirt, mugs, pens, backpack, etc.) and the funding for the order of these items is to be paid from your student activity accounts budget (a.k.a. student organization budget), all artwork and design including the use of any logo (organization’s or university’s) MUST BE REVIEWED and APPROVED by the Student Affairs’ office of administrative services and marketing</a:t>
            </a:r>
            <a:r>
              <a:rPr lang="en-US" dirty="0" smtClean="0"/>
              <a:t>.</a:t>
            </a:r>
            <a:r>
              <a:rPr lang="en-US" b="1" dirty="0"/>
              <a:t> </a:t>
            </a:r>
            <a:endParaRPr lang="en-US" dirty="0"/>
          </a:p>
          <a:p>
            <a:r>
              <a:rPr lang="en-US" b="1" dirty="0"/>
              <a:t>How to send your artwork/design for review and approval:</a:t>
            </a:r>
            <a:endParaRPr lang="en-US" dirty="0"/>
          </a:p>
          <a:p>
            <a:pPr marL="0" lvl="0" indent="0">
              <a:buNone/>
            </a:pPr>
            <a:r>
              <a:rPr lang="en-US" dirty="0"/>
              <a:t>	</a:t>
            </a:r>
            <a:r>
              <a:rPr lang="en-US" dirty="0" smtClean="0"/>
              <a:t>a. Send </a:t>
            </a:r>
            <a:r>
              <a:rPr lang="en-US" dirty="0"/>
              <a:t>email of the proof with your design and artwork to </a:t>
            </a:r>
            <a:r>
              <a:rPr lang="en-US" b="1" i="1" dirty="0" smtClean="0"/>
              <a:t>studentmkt@nova.edu</a:t>
            </a:r>
            <a:r>
              <a:rPr lang="en-US" dirty="0" smtClean="0"/>
              <a:t>.</a:t>
            </a:r>
            <a:endParaRPr lang="en-US" dirty="0"/>
          </a:p>
          <a:p>
            <a:pPr marL="0" lvl="0" indent="0">
              <a:buNone/>
            </a:pPr>
            <a:r>
              <a:rPr lang="en-US" dirty="0" smtClean="0"/>
              <a:t>	b. If </a:t>
            </a:r>
            <a:r>
              <a:rPr lang="en-US" dirty="0"/>
              <a:t>your design is approved, you will receive an email approval in writing via email within 24–48 business hours. Please then </a:t>
            </a:r>
            <a:r>
              <a:rPr lang="en-US" dirty="0" smtClean="0"/>
              <a:t>	 	    forward </a:t>
            </a:r>
            <a:r>
              <a:rPr lang="en-US" dirty="0"/>
              <a:t>the approval email </a:t>
            </a:r>
            <a:r>
              <a:rPr lang="en-US" dirty="0" smtClean="0"/>
              <a:t>along with </a:t>
            </a:r>
            <a:r>
              <a:rPr lang="en-US" dirty="0"/>
              <a:t>your copy of the request for funds and any applicable invoices or receipts to </a:t>
            </a:r>
            <a:r>
              <a:rPr lang="en-US" dirty="0" smtClean="0"/>
              <a:t>	 	 	    </a:t>
            </a:r>
            <a:r>
              <a:rPr lang="en-US" b="1" i="1" dirty="0" smtClean="0"/>
              <a:t>studente@nova.edu</a:t>
            </a:r>
            <a:r>
              <a:rPr lang="en-US" dirty="0"/>
              <a:t>. Without the email approval attached, the </a:t>
            </a:r>
            <a:r>
              <a:rPr lang="en-US" dirty="0" smtClean="0"/>
              <a:t>student activity </a:t>
            </a:r>
            <a:r>
              <a:rPr lang="en-US" dirty="0"/>
              <a:t>fee accounts office will not process your </a:t>
            </a:r>
            <a:r>
              <a:rPr lang="en-US" dirty="0" smtClean="0"/>
              <a:t>	  	    request </a:t>
            </a:r>
            <a:r>
              <a:rPr lang="en-US" dirty="0"/>
              <a:t>for funds.</a:t>
            </a:r>
          </a:p>
          <a:p>
            <a:pPr marL="0" lvl="0" indent="0">
              <a:buNone/>
            </a:pPr>
            <a:r>
              <a:rPr lang="en-US" dirty="0" smtClean="0"/>
              <a:t>	c. If </a:t>
            </a:r>
            <a:r>
              <a:rPr lang="en-US" dirty="0"/>
              <a:t>your design is not approved, an instruction will be given on how to make correction. </a:t>
            </a:r>
          </a:p>
          <a:p>
            <a:pPr marL="0" lvl="0" indent="0">
              <a:buNone/>
            </a:pPr>
            <a:r>
              <a:rPr lang="en-US" dirty="0" smtClean="0"/>
              <a:t>	d. After </a:t>
            </a:r>
            <a:r>
              <a:rPr lang="en-US" dirty="0"/>
              <a:t>correction is made, please ask your vendor or designer to provide you with new proof and resubmit the new proof to </a:t>
            </a:r>
            <a:r>
              <a:rPr lang="en-US" dirty="0" smtClean="0"/>
              <a:t>	   	     </a:t>
            </a:r>
            <a:r>
              <a:rPr lang="en-US" b="1" i="1" dirty="0" smtClean="0"/>
              <a:t>studentmkt@nova.edu. </a:t>
            </a:r>
            <a:endParaRPr lang="en-US" dirty="0"/>
          </a:p>
          <a:p>
            <a:pPr marL="0" lvl="0" indent="0">
              <a:buNone/>
            </a:pPr>
            <a:r>
              <a:rPr lang="en-US" dirty="0" smtClean="0"/>
              <a:t>	e. Any </a:t>
            </a:r>
            <a:r>
              <a:rPr lang="en-US" dirty="0"/>
              <a:t>modification to the artwork or design after the approval was given, needs to be sent back </a:t>
            </a:r>
            <a:r>
              <a:rPr lang="en-US"/>
              <a:t>to </a:t>
            </a:r>
            <a:r>
              <a:rPr lang="en-US" smtClean="0"/>
              <a:t>studentmkt@nova.edu </a:t>
            </a:r>
            <a:r>
              <a:rPr lang="en-US" dirty="0"/>
              <a:t>for </a:t>
            </a:r>
            <a:r>
              <a:rPr lang="en-US" dirty="0" smtClean="0"/>
              <a:t>	   	     new </a:t>
            </a:r>
            <a:r>
              <a:rPr lang="en-US" dirty="0"/>
              <a:t>approval again.</a:t>
            </a:r>
          </a:p>
          <a:p>
            <a:pPr marL="0" lvl="0" indent="0">
              <a:buNone/>
            </a:pPr>
            <a:r>
              <a:rPr lang="en-US" dirty="0" smtClean="0"/>
              <a:t>	f. It </a:t>
            </a:r>
            <a:r>
              <a:rPr lang="en-US" dirty="0"/>
              <a:t>is </a:t>
            </a:r>
            <a:r>
              <a:rPr lang="en-US" b="1" dirty="0"/>
              <a:t>IMPORTANT</a:t>
            </a:r>
            <a:r>
              <a:rPr lang="en-US" dirty="0"/>
              <a:t> to note that each approval is only applied to the proof for which it was sent. Even though the same </a:t>
            </a:r>
            <a:r>
              <a:rPr lang="en-US" dirty="0" smtClean="0"/>
              <a:t>	  	  	    design/artwork </a:t>
            </a:r>
            <a:r>
              <a:rPr lang="en-US" dirty="0"/>
              <a:t>is to be used again on </a:t>
            </a:r>
            <a:r>
              <a:rPr lang="en-US" dirty="0" smtClean="0"/>
              <a:t>different </a:t>
            </a:r>
            <a:r>
              <a:rPr lang="en-US" dirty="0"/>
              <a:t>item(s), different order, or on any future order, a new approval needs to be </a:t>
            </a:r>
            <a:r>
              <a:rPr lang="en-US" dirty="0" smtClean="0"/>
              <a:t>	 	    given </a:t>
            </a:r>
            <a:r>
              <a:rPr lang="en-US" dirty="0"/>
              <a:t>every time. This is to ensure the correct usage (</a:t>
            </a:r>
            <a:r>
              <a:rPr lang="en-US" dirty="0" err="1"/>
              <a:t>i.g</a:t>
            </a:r>
            <a:r>
              <a:rPr lang="en-US" dirty="0"/>
              <a:t>. placement) of </a:t>
            </a:r>
            <a:r>
              <a:rPr lang="en-US" dirty="0" smtClean="0"/>
              <a:t>the </a:t>
            </a:r>
            <a:r>
              <a:rPr lang="en-US" dirty="0"/>
              <a:t>art, especially that of the logo</a:t>
            </a:r>
            <a:r>
              <a:rPr lang="en-US" dirty="0" smtClean="0"/>
              <a:t>.</a:t>
            </a:r>
            <a:endParaRPr lang="en-US" dirty="0"/>
          </a:p>
          <a:p>
            <a:r>
              <a:rPr lang="en-US" dirty="0"/>
              <a:t>Please refer to logo usage guidelines for additional and related information. http://www.nova.edu/asm/forms/logo_approval_guideline.pdf </a:t>
            </a:r>
            <a:r>
              <a:rPr lang="en-US" dirty="0" smtClean="0"/>
              <a:t> </a:t>
            </a:r>
          </a:p>
        </p:txBody>
      </p:sp>
    </p:spTree>
    <p:extLst>
      <p:ext uri="{BB962C8B-B14F-4D97-AF65-F5344CB8AC3E}">
        <p14:creationId xmlns:p14="http://schemas.microsoft.com/office/powerpoint/2010/main" val="4082212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ACCOUNT STATEMENT</a:t>
            </a:r>
          </a:p>
        </p:txBody>
      </p:sp>
      <p:sp>
        <p:nvSpPr>
          <p:cNvPr id="3" name="Content Placeholder 2"/>
          <p:cNvSpPr>
            <a:spLocks noGrp="1"/>
          </p:cNvSpPr>
          <p:nvPr>
            <p:ph idx="1"/>
          </p:nvPr>
        </p:nvSpPr>
        <p:spPr/>
        <p:txBody>
          <a:bodyPr/>
          <a:lstStyle/>
          <a:p>
            <a:r>
              <a:rPr lang="en-US" dirty="0"/>
              <a:t>Account statements are forwarded to the treasurers and student service fee representatives on the 15</a:t>
            </a:r>
            <a:r>
              <a:rPr lang="en-US" baseline="30000" dirty="0"/>
              <a:t>th</a:t>
            </a:r>
            <a:r>
              <a:rPr lang="en-US" dirty="0"/>
              <a:t> of every month as well as upon request.  These statements are not the official records of any organization</a:t>
            </a:r>
            <a:r>
              <a:rPr lang="en-US" dirty="0" smtClean="0"/>
              <a:t>.</a:t>
            </a:r>
          </a:p>
          <a:p>
            <a:r>
              <a:rPr lang="en-US" dirty="0"/>
              <a:t>Treasurers are required to submit Budget Allocation Requests twice each year.  The first budget allocation will be at the beginning of the Fall semester (no later than September 1</a:t>
            </a:r>
            <a:r>
              <a:rPr lang="en-US" baseline="30000" dirty="0"/>
              <a:t>st</a:t>
            </a:r>
            <a:r>
              <a:rPr lang="en-US" dirty="0"/>
              <a:t>).  For the Winter semester, Budget Allocation Requests should be submitted by December 15</a:t>
            </a:r>
            <a:r>
              <a:rPr lang="en-US" baseline="30000" dirty="0"/>
              <a:t>th</a:t>
            </a:r>
            <a:r>
              <a:rPr lang="en-US" dirty="0"/>
              <a:t> (no later than January 2</a:t>
            </a:r>
            <a:r>
              <a:rPr lang="en-US" baseline="30000" dirty="0"/>
              <a:t>nd</a:t>
            </a:r>
            <a:r>
              <a:rPr lang="en-US" dirty="0" smtClean="0"/>
              <a:t>).</a:t>
            </a:r>
          </a:p>
          <a:p>
            <a:endParaRPr lang="en-US" dirty="0" smtClean="0"/>
          </a:p>
          <a:p>
            <a:endParaRPr lang="en-US" dirty="0"/>
          </a:p>
        </p:txBody>
      </p:sp>
    </p:spTree>
    <p:extLst>
      <p:ext uri="{BB962C8B-B14F-4D97-AF65-F5344CB8AC3E}">
        <p14:creationId xmlns:p14="http://schemas.microsoft.com/office/powerpoint/2010/main" val="666514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account statement</a:t>
            </a:r>
            <a:endParaRPr lang="en-US" dirty="0"/>
          </a:p>
        </p:txBody>
      </p:sp>
      <p:sp>
        <p:nvSpPr>
          <p:cNvPr id="3" name="Content Placeholder 2"/>
          <p:cNvSpPr>
            <a:spLocks noGrp="1"/>
          </p:cNvSpPr>
          <p:nvPr>
            <p:ph idx="1"/>
          </p:nvPr>
        </p:nvSpPr>
        <p:spPr/>
        <p:txBody>
          <a:bodyPr/>
          <a:lstStyle/>
          <a:p>
            <a:r>
              <a:rPr lang="en-US" dirty="0"/>
              <a:t>All funds listed in the Organization Account (not to be confused with the organization’s SGA account allocation) section belong to that organization and are not swept</a:t>
            </a:r>
            <a:r>
              <a:rPr lang="en-US" dirty="0" smtClean="0"/>
              <a:t>.</a:t>
            </a:r>
            <a:endParaRPr lang="en-US" dirty="0"/>
          </a:p>
          <a:p>
            <a:r>
              <a:rPr lang="en-US" dirty="0"/>
              <a:t>The funds of any organization must be managed like a business following regulations provided by the Internal Revenue Service combined with the accounting and auditing policies of Nova Southeastern University.</a:t>
            </a:r>
          </a:p>
          <a:p>
            <a:endParaRPr lang="en-US" dirty="0"/>
          </a:p>
        </p:txBody>
      </p:sp>
    </p:spTree>
    <p:extLst>
      <p:ext uri="{BB962C8B-B14F-4D97-AF65-F5344CB8AC3E}">
        <p14:creationId xmlns:p14="http://schemas.microsoft.com/office/powerpoint/2010/main" val="1261050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srcRect l="23021" t="43033" r="20260" b="20052"/>
          <a:stretch/>
        </p:blipFill>
        <p:spPr>
          <a:xfrm>
            <a:off x="684212" y="171451"/>
            <a:ext cx="10947400" cy="5699886"/>
          </a:xfrm>
          <a:prstGeom prst="rect">
            <a:avLst/>
          </a:prstGeom>
        </p:spPr>
      </p:pic>
      <p:sp>
        <p:nvSpPr>
          <p:cNvPr id="2" name="Title 1"/>
          <p:cNvSpPr>
            <a:spLocks noGrp="1"/>
          </p:cNvSpPr>
          <p:nvPr>
            <p:ph type="title"/>
          </p:nvPr>
        </p:nvSpPr>
        <p:spPr>
          <a:xfrm>
            <a:off x="684212" y="5511503"/>
            <a:ext cx="8534400" cy="1507067"/>
          </a:xfrm>
        </p:spPr>
        <p:txBody>
          <a:bodyPr/>
          <a:lstStyle/>
          <a:p>
            <a:r>
              <a:rPr lang="en-US" dirty="0" smtClean="0"/>
              <a:t>Sample account statement</a:t>
            </a:r>
            <a:endParaRPr lang="en-US" dirty="0"/>
          </a:p>
        </p:txBody>
      </p:sp>
    </p:spTree>
    <p:extLst>
      <p:ext uri="{BB962C8B-B14F-4D97-AF65-F5344CB8AC3E}">
        <p14:creationId xmlns:p14="http://schemas.microsoft.com/office/powerpoint/2010/main" val="828269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Gift Certificates					</a:t>
            </a:r>
            <a:endParaRPr lang="en-US" dirty="0"/>
          </a:p>
        </p:txBody>
      </p:sp>
      <p:sp>
        <p:nvSpPr>
          <p:cNvPr id="5" name="Content Placeholder 4"/>
          <p:cNvSpPr>
            <a:spLocks noGrp="1"/>
          </p:cNvSpPr>
          <p:nvPr>
            <p:ph idx="1"/>
          </p:nvPr>
        </p:nvSpPr>
        <p:spPr/>
        <p:txBody>
          <a:bodyPr/>
          <a:lstStyle/>
          <a:p>
            <a:r>
              <a:rPr lang="en-US" dirty="0" smtClean="0"/>
              <a:t>Student organization will NOT be reimbursed for the purchase of gift certificates or gift cards</a:t>
            </a:r>
            <a:endParaRPr lang="en-US" dirty="0"/>
          </a:p>
        </p:txBody>
      </p:sp>
    </p:spTree>
    <p:extLst>
      <p:ext uri="{BB962C8B-B14F-4D97-AF65-F5344CB8AC3E}">
        <p14:creationId xmlns:p14="http://schemas.microsoft.com/office/powerpoint/2010/main" val="2603407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DEPOSITS</a:t>
            </a:r>
          </a:p>
        </p:txBody>
      </p:sp>
      <p:sp>
        <p:nvSpPr>
          <p:cNvPr id="3" name="Content Placeholder 2"/>
          <p:cNvSpPr>
            <a:spLocks noGrp="1"/>
          </p:cNvSpPr>
          <p:nvPr>
            <p:ph idx="1"/>
          </p:nvPr>
        </p:nvSpPr>
        <p:spPr/>
        <p:txBody>
          <a:bodyPr>
            <a:normAutofit fontScale="92500" lnSpcReduction="10000"/>
          </a:bodyPr>
          <a:lstStyle/>
          <a:p>
            <a:r>
              <a:rPr lang="en-US" dirty="0"/>
              <a:t>University policy mandates: money is not to be stored in advisor or faculty offices.  Money is not to be stored at the home of any student.  </a:t>
            </a:r>
            <a:r>
              <a:rPr lang="en-US" b="1" u="sng" dirty="0"/>
              <a:t>Within twenty-four (24) hours of receipt, all monies must be deposited with the Accounts Office.</a:t>
            </a:r>
            <a:endParaRPr lang="en-US" dirty="0"/>
          </a:p>
          <a:p>
            <a:r>
              <a:rPr lang="en-US" dirty="0"/>
              <a:t>The organization deposit slip is like that of the bank deposit slip.  For the same reasons that the bank will not complete your deposit slips for you, neither is office staff to complete the deposit slip for you.</a:t>
            </a:r>
          </a:p>
          <a:p>
            <a:r>
              <a:rPr lang="en-US" dirty="0"/>
              <a:t>Inform all check writers to make checks payable to: Nova Southeastern University</a:t>
            </a:r>
          </a:p>
          <a:p>
            <a:pPr lvl="1"/>
            <a:r>
              <a:rPr lang="en-US" dirty="0" smtClean="0"/>
              <a:t>DO </a:t>
            </a:r>
            <a:r>
              <a:rPr lang="en-US" dirty="0"/>
              <a:t>NOT write the name of your student organization or a member’s </a:t>
            </a:r>
            <a:r>
              <a:rPr lang="en-US" dirty="0" smtClean="0"/>
              <a:t>name</a:t>
            </a:r>
            <a:r>
              <a:rPr lang="en-US" dirty="0"/>
              <a:t>.</a:t>
            </a:r>
          </a:p>
          <a:p>
            <a:endParaRPr lang="en-US" dirty="0"/>
          </a:p>
        </p:txBody>
      </p:sp>
    </p:spTree>
    <p:extLst>
      <p:ext uri="{BB962C8B-B14F-4D97-AF65-F5344CB8AC3E}">
        <p14:creationId xmlns:p14="http://schemas.microsoft.com/office/powerpoint/2010/main" val="499470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830232"/>
            <a:ext cx="8534400" cy="1507067"/>
          </a:xfrm>
        </p:spPr>
        <p:txBody>
          <a:bodyPr/>
          <a:lstStyle/>
          <a:p>
            <a:r>
              <a:rPr lang="en-US" dirty="0" smtClean="0"/>
              <a:t>Deposits </a:t>
            </a:r>
            <a:r>
              <a:rPr lang="en-US" dirty="0" err="1" smtClean="0"/>
              <a:t>Con’t</a:t>
            </a:r>
            <a:endParaRPr lang="en-US" dirty="0"/>
          </a:p>
        </p:txBody>
      </p:sp>
      <p:sp>
        <p:nvSpPr>
          <p:cNvPr id="3" name="Content Placeholder 2"/>
          <p:cNvSpPr>
            <a:spLocks noGrp="1"/>
          </p:cNvSpPr>
          <p:nvPr>
            <p:ph idx="1"/>
          </p:nvPr>
        </p:nvSpPr>
        <p:spPr>
          <a:xfrm>
            <a:off x="684212" y="685800"/>
            <a:ext cx="8534400" cy="4486275"/>
          </a:xfrm>
        </p:spPr>
        <p:txBody>
          <a:bodyPr>
            <a:normAutofit lnSpcReduction="10000"/>
          </a:bodyPr>
          <a:lstStyle/>
          <a:p>
            <a:r>
              <a:rPr lang="en-US" dirty="0"/>
              <a:t>You will need to complete a separate deposit slip for each activity or event.  Example, if you have funds for dues and a fundraiser, two separate slips must be completed.  </a:t>
            </a:r>
          </a:p>
          <a:p>
            <a:r>
              <a:rPr lang="en-US" dirty="0"/>
              <a:t>For regular </a:t>
            </a:r>
            <a:r>
              <a:rPr lang="en-US" b="1" dirty="0"/>
              <a:t>Deposit</a:t>
            </a:r>
            <a:r>
              <a:rPr lang="en-US" dirty="0"/>
              <a:t>, use the green deposit slip; for </a:t>
            </a:r>
            <a:r>
              <a:rPr lang="en-US" b="1" dirty="0"/>
              <a:t>Charity and Fundraisers</a:t>
            </a:r>
            <a:r>
              <a:rPr lang="en-US" dirty="0"/>
              <a:t>, use the lavender deposit slip and for </a:t>
            </a:r>
            <a:r>
              <a:rPr lang="en-US" b="1" dirty="0"/>
              <a:t>Donations</a:t>
            </a:r>
            <a:r>
              <a:rPr lang="en-US" dirty="0"/>
              <a:t>, use the red deposit slip.  Donations must have the contact information for the donor such as name, title, address and phone.  </a:t>
            </a:r>
          </a:p>
          <a:p>
            <a:r>
              <a:rPr lang="en-US" dirty="0"/>
              <a:t>You will need to complete a separate deposit slip for each donation given to your organization.  </a:t>
            </a:r>
            <a:r>
              <a:rPr lang="en-US" b="1" dirty="0"/>
              <a:t>Please include the name, title, address and phone number for each donor, along with the purpose for the donation on the deposit slip.</a:t>
            </a:r>
            <a:r>
              <a:rPr lang="en-US" dirty="0"/>
              <a:t>  </a:t>
            </a:r>
          </a:p>
          <a:p>
            <a:r>
              <a:rPr lang="en-US" dirty="0"/>
              <a:t>Do not re-construct the deposit form.  If you run out of lines, then complete a separate deposit slip.  </a:t>
            </a:r>
          </a:p>
          <a:p>
            <a:endParaRPr lang="en-US" dirty="0"/>
          </a:p>
        </p:txBody>
      </p:sp>
    </p:spTree>
    <p:extLst>
      <p:ext uri="{BB962C8B-B14F-4D97-AF65-F5344CB8AC3E}">
        <p14:creationId xmlns:p14="http://schemas.microsoft.com/office/powerpoint/2010/main" val="175527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456" y="5350933"/>
            <a:ext cx="8534400" cy="1507067"/>
          </a:xfrm>
        </p:spPr>
        <p:txBody>
          <a:bodyPr/>
          <a:lstStyle/>
          <a:p>
            <a:r>
              <a:rPr lang="en-US" dirty="0" smtClean="0"/>
              <a:t>Sample deposit slip</a:t>
            </a:r>
            <a:endParaRPr lang="en-US" dirty="0"/>
          </a:p>
        </p:txBody>
      </p:sp>
      <p:pic>
        <p:nvPicPr>
          <p:cNvPr id="4" name="Content Placeholder 3"/>
          <p:cNvPicPr>
            <a:picLocks noGrp="1" noChangeAspect="1"/>
          </p:cNvPicPr>
          <p:nvPr>
            <p:ph idx="1"/>
          </p:nvPr>
        </p:nvPicPr>
        <p:blipFill rotWithShape="1">
          <a:blip r:embed="rId2"/>
          <a:srcRect l="24028" t="18306" r="23781" b="47078"/>
          <a:stretch/>
        </p:blipFill>
        <p:spPr>
          <a:xfrm>
            <a:off x="475456" y="332813"/>
            <a:ext cx="10251282" cy="5439454"/>
          </a:xfrm>
          <a:prstGeom prst="rect">
            <a:avLst/>
          </a:prstGeom>
        </p:spPr>
      </p:pic>
    </p:spTree>
    <p:extLst>
      <p:ext uri="{BB962C8B-B14F-4D97-AF65-F5344CB8AC3E}">
        <p14:creationId xmlns:p14="http://schemas.microsoft.com/office/powerpoint/2010/main" val="2387516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5350933"/>
            <a:ext cx="8534400" cy="1507067"/>
          </a:xfrm>
        </p:spPr>
        <p:txBody>
          <a:bodyPr/>
          <a:lstStyle/>
          <a:p>
            <a:r>
              <a:rPr lang="en-US" dirty="0"/>
              <a:t>Sample deposit </a:t>
            </a:r>
            <a:r>
              <a:rPr lang="en-US" dirty="0" smtClean="0"/>
              <a:t>slip, Donations</a:t>
            </a:r>
            <a:endParaRPr lang="en-US" dirty="0"/>
          </a:p>
        </p:txBody>
      </p:sp>
      <p:pic>
        <p:nvPicPr>
          <p:cNvPr id="4" name="Content Placeholder 3"/>
          <p:cNvPicPr>
            <a:picLocks noGrp="1" noChangeAspect="1"/>
          </p:cNvPicPr>
          <p:nvPr>
            <p:ph idx="1"/>
          </p:nvPr>
        </p:nvPicPr>
        <p:blipFill rotWithShape="1">
          <a:blip r:embed="rId2"/>
          <a:srcRect l="24482" t="18723" r="24341" b="46950"/>
          <a:stretch/>
        </p:blipFill>
        <p:spPr>
          <a:xfrm>
            <a:off x="1103312" y="189931"/>
            <a:ext cx="10155238" cy="5449152"/>
          </a:xfrm>
          <a:prstGeom prst="rect">
            <a:avLst/>
          </a:prstGeom>
        </p:spPr>
      </p:pic>
    </p:spTree>
    <p:extLst>
      <p:ext uri="{BB962C8B-B14F-4D97-AF65-F5344CB8AC3E}">
        <p14:creationId xmlns:p14="http://schemas.microsoft.com/office/powerpoint/2010/main" val="16941917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350933"/>
            <a:ext cx="8534400" cy="1507067"/>
          </a:xfrm>
        </p:spPr>
        <p:txBody>
          <a:bodyPr/>
          <a:lstStyle/>
          <a:p>
            <a:r>
              <a:rPr lang="en-US" dirty="0"/>
              <a:t>Sample deposit slip, </a:t>
            </a:r>
            <a:r>
              <a:rPr lang="en-US" dirty="0" smtClean="0"/>
              <a:t>fundraiser</a:t>
            </a:r>
            <a:endParaRPr lang="en-US" dirty="0"/>
          </a:p>
        </p:txBody>
      </p:sp>
      <p:pic>
        <p:nvPicPr>
          <p:cNvPr id="4" name="Content Placeholder 3"/>
          <p:cNvPicPr>
            <a:picLocks noGrp="1" noChangeAspect="1"/>
          </p:cNvPicPr>
          <p:nvPr>
            <p:ph idx="1"/>
          </p:nvPr>
        </p:nvPicPr>
        <p:blipFill rotWithShape="1">
          <a:blip r:embed="rId2"/>
          <a:srcRect l="24884" t="53570" r="24018" b="13464"/>
          <a:stretch/>
        </p:blipFill>
        <p:spPr>
          <a:xfrm>
            <a:off x="684212" y="152400"/>
            <a:ext cx="10186988" cy="5257800"/>
          </a:xfrm>
          <a:prstGeom prst="rect">
            <a:avLst/>
          </a:prstGeom>
        </p:spPr>
      </p:pic>
    </p:spTree>
    <p:extLst>
      <p:ext uri="{BB962C8B-B14F-4D97-AF65-F5344CB8AC3E}">
        <p14:creationId xmlns:p14="http://schemas.microsoft.com/office/powerpoint/2010/main" val="1619752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YEAR END PROCESSING </a:t>
            </a:r>
          </a:p>
        </p:txBody>
      </p:sp>
      <p:sp>
        <p:nvSpPr>
          <p:cNvPr id="3" name="Content Placeholder 2"/>
          <p:cNvSpPr>
            <a:spLocks noGrp="1"/>
          </p:cNvSpPr>
          <p:nvPr>
            <p:ph idx="1"/>
          </p:nvPr>
        </p:nvSpPr>
        <p:spPr>
          <a:xfrm>
            <a:off x="684212" y="685800"/>
            <a:ext cx="8534400" cy="4286250"/>
          </a:xfrm>
        </p:spPr>
        <p:txBody>
          <a:bodyPr>
            <a:normAutofit/>
          </a:bodyPr>
          <a:lstStyle/>
          <a:p>
            <a:r>
              <a:rPr lang="en-US" dirty="0"/>
              <a:t>All student organizations are required to account for all transactions within the Nova Southeastern University fiscal accounting year.  The fiscal year of the University begins on July 1st and ends on June 30th</a:t>
            </a:r>
            <a:r>
              <a:rPr lang="en-US" dirty="0" smtClean="0"/>
              <a:t>.</a:t>
            </a:r>
            <a:endParaRPr lang="en-US" dirty="0"/>
          </a:p>
          <a:p>
            <a:r>
              <a:rPr lang="en-US" dirty="0"/>
              <a:t>All student organization expenses must be submitted within thirty (30) days of the date the expense incurred</a:t>
            </a:r>
            <a:r>
              <a:rPr lang="en-US" dirty="0" smtClean="0"/>
              <a:t>.</a:t>
            </a:r>
            <a:endParaRPr lang="en-US" dirty="0"/>
          </a:p>
          <a:p>
            <a:r>
              <a:rPr lang="en-US" u="sng" dirty="0"/>
              <a:t>All transactions for the fiscal year must be submitted no later than June 15th of that fiscal year to the Accounts Office.</a:t>
            </a:r>
            <a:r>
              <a:rPr lang="en-US" dirty="0"/>
              <a:t>  </a:t>
            </a:r>
            <a:endParaRPr lang="en-US" dirty="0" smtClean="0"/>
          </a:p>
          <a:p>
            <a:r>
              <a:rPr lang="en-US" dirty="0" smtClean="0"/>
              <a:t>NOTE</a:t>
            </a:r>
            <a:r>
              <a:rPr lang="en-US" dirty="0"/>
              <a:t>: Any transactions or receipts submitted after June 15th may result in nonpayment from the student activity fee accounts.  All student organization funds will be swept on June 15th.</a:t>
            </a:r>
          </a:p>
          <a:p>
            <a:endParaRPr lang="en-US" dirty="0"/>
          </a:p>
        </p:txBody>
      </p:sp>
    </p:spTree>
    <p:extLst>
      <p:ext uri="{BB962C8B-B14F-4D97-AF65-F5344CB8AC3E}">
        <p14:creationId xmlns:p14="http://schemas.microsoft.com/office/powerpoint/2010/main" val="3057201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SGA ACCOUNT SWEEPS</a:t>
            </a:r>
          </a:p>
        </p:txBody>
      </p:sp>
      <p:sp>
        <p:nvSpPr>
          <p:cNvPr id="3" name="Content Placeholder 2"/>
          <p:cNvSpPr>
            <a:spLocks noGrp="1"/>
          </p:cNvSpPr>
          <p:nvPr>
            <p:ph idx="1"/>
          </p:nvPr>
        </p:nvSpPr>
        <p:spPr/>
        <p:txBody>
          <a:bodyPr>
            <a:normAutofit/>
          </a:bodyPr>
          <a:lstStyle/>
          <a:p>
            <a:r>
              <a:rPr lang="en-US" dirty="0"/>
              <a:t>SGA’s have the option and authority to sweep any and all unused funds allocated to student organizations throughout the academic year. </a:t>
            </a:r>
            <a:endParaRPr lang="en-US" dirty="0" smtClean="0"/>
          </a:p>
          <a:p>
            <a:r>
              <a:rPr lang="en-US" dirty="0"/>
              <a:t>To ensure a smooth operation of these sweeps, the following is </a:t>
            </a:r>
            <a:r>
              <a:rPr lang="en-US" dirty="0" smtClean="0"/>
              <a:t>recommended:</a:t>
            </a:r>
          </a:p>
          <a:p>
            <a:pPr lvl="1"/>
            <a:r>
              <a:rPr lang="en-US" dirty="0" smtClean="0"/>
              <a:t>Student </a:t>
            </a:r>
            <a:r>
              <a:rPr lang="en-US" dirty="0"/>
              <a:t>organization treasurers should request a copy of the statement prior to each </a:t>
            </a:r>
            <a:r>
              <a:rPr lang="en-US" dirty="0" smtClean="0"/>
              <a:t>sweep</a:t>
            </a:r>
          </a:p>
          <a:p>
            <a:pPr lvl="1"/>
            <a:r>
              <a:rPr lang="en-US" dirty="0" smtClean="0"/>
              <a:t>It </a:t>
            </a:r>
            <a:r>
              <a:rPr lang="en-US" dirty="0"/>
              <a:t>is recommended that student associations post reminders to the treasurer listserv of the sweeps date and require all expenditures be accounted for by a specific date.</a:t>
            </a:r>
          </a:p>
          <a:p>
            <a:endParaRPr lang="en-US" dirty="0"/>
          </a:p>
        </p:txBody>
      </p:sp>
    </p:spTree>
    <p:extLst>
      <p:ext uri="{BB962C8B-B14F-4D97-AF65-F5344CB8AC3E}">
        <p14:creationId xmlns:p14="http://schemas.microsoft.com/office/powerpoint/2010/main" val="2373000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It is not the responsibility of the Accounts Office or the associations to verify that all student organization transactions are processed.  It is the function of the student organizations treasurer to verify that all transactions are posted properly on the account statements</a:t>
            </a:r>
            <a:r>
              <a:rPr lang="en-US" dirty="0" smtClean="0"/>
              <a:t>.</a:t>
            </a:r>
            <a:endParaRPr lang="en-US" dirty="0"/>
          </a:p>
          <a:p>
            <a:r>
              <a:rPr lang="en-US" dirty="0"/>
              <a:t>MOST COMMON ERRORS</a:t>
            </a:r>
          </a:p>
          <a:p>
            <a:pPr lvl="1"/>
            <a:r>
              <a:rPr lang="en-US" dirty="0"/>
              <a:t>Request for funds processed before deadline, but documentation is not submitted for processing.  Expenses are not posted to student organization activity accounts from the Request for Funds therefore not recorded in time for the sweeping of Association SAF allocated funds.</a:t>
            </a:r>
          </a:p>
          <a:p>
            <a:pPr lvl="1"/>
            <a:r>
              <a:rPr lang="en-US" dirty="0"/>
              <a:t>Treasurers are not reconciling the statements to ensure all expenditures are accounted for.</a:t>
            </a:r>
          </a:p>
          <a:p>
            <a:endParaRPr lang="en-US" dirty="0"/>
          </a:p>
        </p:txBody>
      </p:sp>
      <p:sp>
        <p:nvSpPr>
          <p:cNvPr id="4" name="Title 1"/>
          <p:cNvSpPr>
            <a:spLocks noGrp="1"/>
          </p:cNvSpPr>
          <p:nvPr>
            <p:ph type="title"/>
          </p:nvPr>
        </p:nvSpPr>
        <p:spPr/>
        <p:txBody>
          <a:bodyPr/>
          <a:lstStyle/>
          <a:p>
            <a:r>
              <a:rPr lang="en-US" dirty="0"/>
              <a:t>SGA ACCOUNT SWEEPS</a:t>
            </a:r>
          </a:p>
        </p:txBody>
      </p:sp>
    </p:spTree>
    <p:extLst>
      <p:ext uri="{BB962C8B-B14F-4D97-AF65-F5344CB8AC3E}">
        <p14:creationId xmlns:p14="http://schemas.microsoft.com/office/powerpoint/2010/main" val="3897984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attending training!</a:t>
            </a:r>
            <a:endParaRPr lang="en-US" dirty="0"/>
          </a:p>
        </p:txBody>
      </p:sp>
    </p:spTree>
    <p:extLst>
      <p:ext uri="{BB962C8B-B14F-4D97-AF65-F5344CB8AC3E}">
        <p14:creationId xmlns:p14="http://schemas.microsoft.com/office/powerpoint/2010/main" val="28687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CONTRACTS for services, products, or venues submitted to NSU student governments, clubs or organizations require ADVANCE approval from the Legal Department in NSU.</a:t>
            </a:r>
          </a:p>
          <a:p>
            <a:r>
              <a:rPr lang="en-US" dirty="0" smtClean="0"/>
              <a:t>Please submit contracts via interoffice mail, facsimile, or email to the Student Accounts Office for review, approval, and signature.</a:t>
            </a:r>
          </a:p>
          <a:p>
            <a:pPr lvl="1"/>
            <a:r>
              <a:rPr lang="en-US" dirty="0" smtClean="0"/>
              <a:t>Contracts for services on campus-</a:t>
            </a:r>
            <a:r>
              <a:rPr lang="en-US" dirty="0" smtClean="0">
                <a:sym typeface="Wingdings" panose="05000000000000000000" pitchFamily="2" charset="2"/>
              </a:rPr>
              <a:t>  </a:t>
            </a:r>
            <a:r>
              <a:rPr lang="en-US" dirty="0" smtClean="0"/>
              <a:t>ten (10) days in advance</a:t>
            </a:r>
          </a:p>
          <a:p>
            <a:pPr lvl="1"/>
            <a:r>
              <a:rPr lang="en-US" dirty="0" smtClean="0"/>
              <a:t>Contracts requiring a deposit	</a:t>
            </a:r>
            <a:r>
              <a:rPr lang="en-US" dirty="0" smtClean="0">
                <a:sym typeface="Wingdings" panose="05000000000000000000" pitchFamily="2" charset="2"/>
              </a:rPr>
              <a:t></a:t>
            </a:r>
            <a:r>
              <a:rPr lang="en-US" dirty="0">
                <a:sym typeface="Wingdings" panose="05000000000000000000" pitchFamily="2" charset="2"/>
              </a:rPr>
              <a:t> </a:t>
            </a:r>
            <a:r>
              <a:rPr lang="en-US" dirty="0" smtClean="0">
                <a:sym typeface="Wingdings" panose="05000000000000000000" pitchFamily="2" charset="2"/>
              </a:rPr>
              <a:t>  </a:t>
            </a:r>
            <a:r>
              <a:rPr lang="en-US" dirty="0" smtClean="0"/>
              <a:t>forty five (45) ay in advance</a:t>
            </a:r>
          </a:p>
          <a:p>
            <a:pPr lvl="1"/>
            <a:r>
              <a:rPr lang="en-US" dirty="0" smtClean="0"/>
              <a:t>All other contracts </a:t>
            </a:r>
            <a:r>
              <a:rPr lang="en-US" dirty="0" smtClean="0">
                <a:sym typeface="Wingdings" panose="05000000000000000000" pitchFamily="2" charset="2"/>
              </a:rPr>
              <a:t> 	 </a:t>
            </a:r>
            <a:r>
              <a:rPr lang="en-US" dirty="0" smtClean="0"/>
              <a:t>forty five (45) days in advance</a:t>
            </a:r>
          </a:p>
          <a:p>
            <a:r>
              <a:rPr lang="en-US" dirty="0" smtClean="0"/>
              <a:t>In order to receive payment for the contracted services from the student activity fee account, contracts must contain an authorized and approved signature from the Accounts Office.</a:t>
            </a:r>
          </a:p>
          <a:p>
            <a:r>
              <a:rPr lang="en-US" dirty="0" smtClean="0"/>
              <a:t>Memo will be required, please see examples following.</a:t>
            </a:r>
          </a:p>
        </p:txBody>
      </p:sp>
    </p:spTree>
    <p:extLst>
      <p:ext uri="{BB962C8B-B14F-4D97-AF65-F5344CB8AC3E}">
        <p14:creationId xmlns:p14="http://schemas.microsoft.com/office/powerpoint/2010/main" val="4089224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Memo </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MEMORANDUM</a:t>
            </a:r>
            <a:endParaRPr lang="en-US" dirty="0"/>
          </a:p>
          <a:p>
            <a:r>
              <a:rPr lang="en-US" dirty="0"/>
              <a:t> </a:t>
            </a:r>
          </a:p>
          <a:p>
            <a:r>
              <a:rPr lang="en-US" dirty="0"/>
              <a:t>To: Jacqueline A. </a:t>
            </a:r>
            <a:r>
              <a:rPr lang="en-US" dirty="0" err="1"/>
              <a:t>Travisano</a:t>
            </a:r>
            <a:r>
              <a:rPr lang="en-US" dirty="0"/>
              <a:t>, Executive Vice President and </a:t>
            </a:r>
            <a:r>
              <a:rPr lang="en-US" dirty="0" smtClean="0"/>
              <a:t>COO</a:t>
            </a:r>
            <a:endParaRPr lang="en-US" dirty="0"/>
          </a:p>
          <a:p>
            <a:r>
              <a:rPr lang="en-US" dirty="0"/>
              <a:t>CC: Joel Berman, Vice President for the Office of Legal </a:t>
            </a:r>
            <a:r>
              <a:rPr lang="en-US" dirty="0" smtClean="0"/>
              <a:t>Affairs</a:t>
            </a:r>
            <a:endParaRPr lang="en-US" dirty="0"/>
          </a:p>
          <a:p>
            <a:r>
              <a:rPr lang="en-US" dirty="0"/>
              <a:t>From:  Brad Williams, </a:t>
            </a:r>
            <a:r>
              <a:rPr lang="en-US" dirty="0" err="1"/>
              <a:t>Ed.D</a:t>
            </a:r>
            <a:r>
              <a:rPr lang="en-US" dirty="0"/>
              <a:t>., VP Student Affairs, Dean College of Undergraduate </a:t>
            </a:r>
            <a:r>
              <a:rPr lang="en-US" dirty="0" smtClean="0"/>
              <a:t>Studies</a:t>
            </a:r>
            <a:endParaRPr lang="en-US" dirty="0"/>
          </a:p>
          <a:p>
            <a:r>
              <a:rPr lang="en-US" dirty="0"/>
              <a:t>Date:   </a:t>
            </a:r>
            <a:r>
              <a:rPr lang="en-US" dirty="0" smtClean="0"/>
              <a:t>6/9/14</a:t>
            </a:r>
            <a:endParaRPr lang="en-US" dirty="0"/>
          </a:p>
          <a:p>
            <a:r>
              <a:rPr lang="en-US" dirty="0"/>
              <a:t>Re:  Police Officer at City of </a:t>
            </a:r>
            <a:r>
              <a:rPr lang="en-US" dirty="0" smtClean="0"/>
              <a:t>Jacksonville</a:t>
            </a:r>
            <a:endParaRPr lang="en-US" dirty="0"/>
          </a:p>
          <a:p>
            <a:r>
              <a:rPr lang="en-US" b="1" dirty="0"/>
              <a:t> </a:t>
            </a:r>
            <a:endParaRPr lang="en-US" dirty="0"/>
          </a:p>
          <a:p>
            <a:r>
              <a:rPr lang="en-US" dirty="0"/>
              <a:t>Project Name:  PA Jacksonville Class 2015 5K, 4 Police </a:t>
            </a:r>
            <a:r>
              <a:rPr lang="en-US" dirty="0" smtClean="0"/>
              <a:t>Officers</a:t>
            </a:r>
            <a:r>
              <a:rPr lang="en-US" dirty="0"/>
              <a:t> </a:t>
            </a:r>
          </a:p>
          <a:p>
            <a:r>
              <a:rPr lang="en-US" dirty="0"/>
              <a:t>Requested by: PA Jacksonville Class </a:t>
            </a:r>
            <a:r>
              <a:rPr lang="en-US" dirty="0" smtClean="0"/>
              <a:t>2015</a:t>
            </a:r>
            <a:endParaRPr lang="en-US" dirty="0"/>
          </a:p>
          <a:p>
            <a:r>
              <a:rPr lang="en-US" dirty="0"/>
              <a:t>Description: Security request for 3 hours at the 5K on Saturday June 7, 2014 </a:t>
            </a:r>
          </a:p>
          <a:p>
            <a:r>
              <a:rPr lang="en-US" dirty="0"/>
              <a:t>Notes: The City of Jacksonville requests to pay each officer $28 per hour for a total of $84</a:t>
            </a:r>
          </a:p>
          <a:p>
            <a:r>
              <a:rPr lang="en-US" dirty="0"/>
              <a:t>Cost/Budget Issues/Funding: $84 for each officer for a total of $</a:t>
            </a:r>
            <a:r>
              <a:rPr lang="en-US" dirty="0" smtClean="0"/>
              <a:t>336</a:t>
            </a:r>
            <a:endParaRPr lang="en-US" dirty="0"/>
          </a:p>
          <a:p>
            <a:endParaRPr lang="en-US" dirty="0"/>
          </a:p>
        </p:txBody>
      </p:sp>
    </p:spTree>
    <p:extLst>
      <p:ext uri="{BB962C8B-B14F-4D97-AF65-F5344CB8AC3E}">
        <p14:creationId xmlns:p14="http://schemas.microsoft.com/office/powerpoint/2010/main" val="2676071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ALCOHOL POLICY </a:t>
            </a:r>
          </a:p>
        </p:txBody>
      </p:sp>
      <p:sp>
        <p:nvSpPr>
          <p:cNvPr id="3" name="Content Placeholder 2"/>
          <p:cNvSpPr>
            <a:spLocks noGrp="1"/>
          </p:cNvSpPr>
          <p:nvPr>
            <p:ph idx="1"/>
          </p:nvPr>
        </p:nvSpPr>
        <p:spPr/>
        <p:txBody>
          <a:bodyPr/>
          <a:lstStyle/>
          <a:p>
            <a:pPr marL="0" indent="0">
              <a:buNone/>
            </a:pPr>
            <a:r>
              <a:rPr lang="en-US" dirty="0"/>
              <a:t> </a:t>
            </a:r>
          </a:p>
          <a:p>
            <a:r>
              <a:rPr lang="en-US" dirty="0"/>
              <a:t>Under NO circumstances shall Student Activity Fee monies be used to pay for alcohol. </a:t>
            </a:r>
          </a:p>
        </p:txBody>
      </p:sp>
    </p:spTree>
    <p:extLst>
      <p:ext uri="{BB962C8B-B14F-4D97-AF65-F5344CB8AC3E}">
        <p14:creationId xmlns:p14="http://schemas.microsoft.com/office/powerpoint/2010/main" val="285328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NSU LOGO</a:t>
            </a:r>
          </a:p>
        </p:txBody>
      </p:sp>
      <p:sp>
        <p:nvSpPr>
          <p:cNvPr id="3" name="Content Placeholder 2"/>
          <p:cNvSpPr>
            <a:spLocks noGrp="1"/>
          </p:cNvSpPr>
          <p:nvPr>
            <p:ph idx="1"/>
          </p:nvPr>
        </p:nvSpPr>
        <p:spPr/>
        <p:txBody>
          <a:bodyPr/>
          <a:lstStyle/>
          <a:p>
            <a:r>
              <a:rPr lang="en-US" dirty="0"/>
              <a:t>Any usage of University logos on any marketing materials and/or any promotional items, online or in print, must be sent to our Marketing Department at </a:t>
            </a:r>
            <a:r>
              <a:rPr lang="en-US" u="sng" dirty="0" smtClean="0">
                <a:hlinkClick r:id="rId2"/>
              </a:rPr>
              <a:t>studentmkt@nova.edu</a:t>
            </a:r>
            <a:r>
              <a:rPr lang="en-US" dirty="0" smtClean="0"/>
              <a:t> </a:t>
            </a:r>
            <a:r>
              <a:rPr lang="en-US" dirty="0"/>
              <a:t>for review and approval.</a:t>
            </a:r>
          </a:p>
          <a:p>
            <a:r>
              <a:rPr lang="en-US" dirty="0"/>
              <a:t>The Accounts Office will NOT process your request until the design approval is received </a:t>
            </a:r>
            <a:r>
              <a:rPr lang="en-US" b="1" dirty="0"/>
              <a:t>and accompanied</a:t>
            </a:r>
            <a:r>
              <a:rPr lang="en-US" dirty="0"/>
              <a:t> with a copy of your request for fund </a:t>
            </a:r>
            <a:r>
              <a:rPr lang="en-US" b="1" dirty="0"/>
              <a:t>along with</a:t>
            </a:r>
            <a:r>
              <a:rPr lang="en-US" dirty="0"/>
              <a:t> any other supporting document (e.g., invoices, etc.). </a:t>
            </a:r>
          </a:p>
          <a:p>
            <a:endParaRPr lang="en-US" dirty="0"/>
          </a:p>
        </p:txBody>
      </p:sp>
    </p:spTree>
    <p:extLst>
      <p:ext uri="{BB962C8B-B14F-4D97-AF65-F5344CB8AC3E}">
        <p14:creationId xmlns:p14="http://schemas.microsoft.com/office/powerpoint/2010/main" val="76859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a:t>
            </a:r>
          </a:p>
        </p:txBody>
      </p:sp>
      <p:sp>
        <p:nvSpPr>
          <p:cNvPr id="3" name="Content Placeholder 2"/>
          <p:cNvSpPr>
            <a:spLocks noGrp="1"/>
          </p:cNvSpPr>
          <p:nvPr>
            <p:ph idx="1"/>
          </p:nvPr>
        </p:nvSpPr>
        <p:spPr/>
        <p:txBody>
          <a:bodyPr/>
          <a:lstStyle/>
          <a:p>
            <a:r>
              <a:rPr lang="en-US" dirty="0"/>
              <a:t>All student organizations who are sponsoring student travel to conferences, presentations, etc. must register any and all student travel with the Accounts Office.  </a:t>
            </a:r>
          </a:p>
        </p:txBody>
      </p:sp>
    </p:spTree>
    <p:extLst>
      <p:ext uri="{BB962C8B-B14F-4D97-AF65-F5344CB8AC3E}">
        <p14:creationId xmlns:p14="http://schemas.microsoft.com/office/powerpoint/2010/main" val="388676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AirFare</a:t>
            </a:r>
            <a:endParaRPr lang="en-US" dirty="0"/>
          </a:p>
        </p:txBody>
      </p:sp>
      <p:sp>
        <p:nvSpPr>
          <p:cNvPr id="3" name="Content Placeholder 2"/>
          <p:cNvSpPr>
            <a:spLocks noGrp="1"/>
          </p:cNvSpPr>
          <p:nvPr>
            <p:ph idx="1"/>
          </p:nvPr>
        </p:nvSpPr>
        <p:spPr/>
        <p:txBody>
          <a:bodyPr/>
          <a:lstStyle/>
          <a:p>
            <a:r>
              <a:rPr lang="en-US" b="1" u="sng" dirty="0"/>
              <a:t>AIRFARE:</a:t>
            </a:r>
            <a:r>
              <a:rPr lang="en-US" dirty="0"/>
              <a:t> the student must contact the Accounts Office to make the travel arrangements (i.e. flight booking) IN ADVANCE OF THE FLIGHT (minimum of five (5) days in advance of the flight). </a:t>
            </a:r>
          </a:p>
          <a:p>
            <a:r>
              <a:rPr lang="en-US" dirty="0"/>
              <a:t>NOTE: </a:t>
            </a:r>
            <a:r>
              <a:rPr lang="en-US" u="sng" dirty="0"/>
              <a:t>If the student pays for their airfare out-of-pocket, they will NOT be reimbursed by the University.</a:t>
            </a:r>
            <a:r>
              <a:rPr lang="en-US" dirty="0"/>
              <a:t> </a:t>
            </a:r>
          </a:p>
          <a:p>
            <a:endParaRPr lang="en-US" dirty="0"/>
          </a:p>
        </p:txBody>
      </p:sp>
    </p:spTree>
    <p:extLst>
      <p:ext uri="{BB962C8B-B14F-4D97-AF65-F5344CB8AC3E}">
        <p14:creationId xmlns:p14="http://schemas.microsoft.com/office/powerpoint/2010/main" val="317417029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262</TotalTime>
  <Words>2654</Words>
  <Application>Microsoft Office PowerPoint</Application>
  <PresentationFormat>Widescreen</PresentationFormat>
  <Paragraphs>178</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Century Gothic</vt:lpstr>
      <vt:lpstr>Wingdings</vt:lpstr>
      <vt:lpstr>Wingdings 3</vt:lpstr>
      <vt:lpstr>Slice</vt:lpstr>
      <vt:lpstr>Advisor Treasurer Training </vt:lpstr>
      <vt:lpstr>OFF-CAMPUS ACCOUNTS</vt:lpstr>
      <vt:lpstr>Gift Certificates     </vt:lpstr>
      <vt:lpstr>Contracts </vt:lpstr>
      <vt:lpstr>Example Memo </vt:lpstr>
      <vt:lpstr>ALCOHOL POLICY </vt:lpstr>
      <vt:lpstr>USE OF NSU LOGO</vt:lpstr>
      <vt:lpstr>TRAVEL </vt:lpstr>
      <vt:lpstr>AirFare</vt:lpstr>
      <vt:lpstr>Car Rental</vt:lpstr>
      <vt:lpstr>Hotel</vt:lpstr>
      <vt:lpstr>Meals</vt:lpstr>
      <vt:lpstr>Travel awards via SGA</vt:lpstr>
      <vt:lpstr>FUNDRAISING </vt:lpstr>
      <vt:lpstr>Fundraising con’t</vt:lpstr>
      <vt:lpstr>ADVISOR EXPECTATIONS</vt:lpstr>
      <vt:lpstr>Advisor expectations</vt:lpstr>
      <vt:lpstr>Advisor expectations</vt:lpstr>
      <vt:lpstr>Advisor expectations</vt:lpstr>
      <vt:lpstr>NON REIMBURSABLE ITEMS</vt:lpstr>
      <vt:lpstr>NON REIMBURSABLE ITEMS con’t</vt:lpstr>
      <vt:lpstr>NON REIMBURSABLE ITEMS con’t</vt:lpstr>
      <vt:lpstr>NON REIMBURSABLE ITEMS con’t</vt:lpstr>
      <vt:lpstr>Check Request Requirement List</vt:lpstr>
      <vt:lpstr>Check Request Requirement List Con’t</vt:lpstr>
      <vt:lpstr>Check Request Requirement List Con’t</vt:lpstr>
      <vt:lpstr>ORGANIZATION ACCOUNT STATEMENT</vt:lpstr>
      <vt:lpstr>Organization account statement</vt:lpstr>
      <vt:lpstr>Sample account statement</vt:lpstr>
      <vt:lpstr>DEPOSITS</vt:lpstr>
      <vt:lpstr>Deposits Con’t</vt:lpstr>
      <vt:lpstr>Sample deposit slip</vt:lpstr>
      <vt:lpstr>Sample deposit slip, Donations</vt:lpstr>
      <vt:lpstr>Sample deposit slip, fundraiser</vt:lpstr>
      <vt:lpstr>FISCAL YEAR END PROCESSING </vt:lpstr>
      <vt:lpstr>SGA ACCOUNT SWEEPS</vt:lpstr>
      <vt:lpstr>SGA ACCOUNT SWEEPS</vt:lpstr>
      <vt:lpstr>Thank You for attending training!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 Treasurer Training</dc:title>
  <dc:creator>IOC</dc:creator>
  <cp:lastModifiedBy>Greissy Brito</cp:lastModifiedBy>
  <cp:revision>20</cp:revision>
  <dcterms:created xsi:type="dcterms:W3CDTF">2014-10-02T17:17:25Z</dcterms:created>
  <dcterms:modified xsi:type="dcterms:W3CDTF">2017-02-22T21:50:43Z</dcterms:modified>
  <cp:contentStatus/>
</cp:coreProperties>
</file>