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7"/>
  </p:notesMasterIdLst>
  <p:sldIdLst>
    <p:sldId id="298" r:id="rId2"/>
    <p:sldId id="357" r:id="rId3"/>
    <p:sldId id="327" r:id="rId4"/>
    <p:sldId id="294" r:id="rId5"/>
    <p:sldId id="356" r:id="rId6"/>
    <p:sldId id="262" r:id="rId7"/>
    <p:sldId id="263" r:id="rId8"/>
    <p:sldId id="264" r:id="rId9"/>
    <p:sldId id="257" r:id="rId10"/>
    <p:sldId id="328" r:id="rId11"/>
    <p:sldId id="329" r:id="rId12"/>
    <p:sldId id="330" r:id="rId13"/>
    <p:sldId id="331" r:id="rId14"/>
    <p:sldId id="355" r:id="rId15"/>
    <p:sldId id="332" r:id="rId16"/>
    <p:sldId id="269" r:id="rId17"/>
    <p:sldId id="270" r:id="rId18"/>
    <p:sldId id="315" r:id="rId19"/>
    <p:sldId id="321" r:id="rId20"/>
    <p:sldId id="333" r:id="rId21"/>
    <p:sldId id="324" r:id="rId22"/>
    <p:sldId id="311" r:id="rId23"/>
    <p:sldId id="334" r:id="rId24"/>
    <p:sldId id="274" r:id="rId25"/>
    <p:sldId id="276" r:id="rId26"/>
    <p:sldId id="277" r:id="rId27"/>
    <p:sldId id="278" r:id="rId28"/>
    <p:sldId id="282" r:id="rId29"/>
    <p:sldId id="279" r:id="rId30"/>
    <p:sldId id="280" r:id="rId31"/>
    <p:sldId id="308" r:id="rId32"/>
    <p:sldId id="309" r:id="rId33"/>
    <p:sldId id="310" r:id="rId34"/>
    <p:sldId id="286" r:id="rId35"/>
    <p:sldId id="339" r:id="rId36"/>
    <p:sldId id="344" r:id="rId37"/>
    <p:sldId id="346" r:id="rId38"/>
    <p:sldId id="322" r:id="rId39"/>
    <p:sldId id="347" r:id="rId40"/>
    <p:sldId id="348" r:id="rId41"/>
    <p:sldId id="349" r:id="rId42"/>
    <p:sldId id="359" r:id="rId43"/>
    <p:sldId id="307" r:id="rId44"/>
    <p:sldId id="326" r:id="rId45"/>
    <p:sldId id="318" r:id="rId46"/>
    <p:sldId id="350" r:id="rId47"/>
    <p:sldId id="351" r:id="rId48"/>
    <p:sldId id="352" r:id="rId49"/>
    <p:sldId id="353" r:id="rId50"/>
    <p:sldId id="343" r:id="rId51"/>
    <p:sldId id="354" r:id="rId52"/>
    <p:sldId id="289" r:id="rId53"/>
    <p:sldId id="290" r:id="rId54"/>
    <p:sldId id="292" r:id="rId55"/>
    <p:sldId id="291" r:id="rId5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mery" initials="D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C4"/>
    <a:srgbClr val="2A421A"/>
    <a:srgbClr val="9933FF"/>
    <a:srgbClr val="9966FF"/>
    <a:srgbClr val="CC66FF"/>
    <a:srgbClr val="D3A5DB"/>
    <a:srgbClr val="CCCCFF"/>
    <a:srgbClr val="1348BF"/>
    <a:srgbClr val="7030A0"/>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9770" autoAdjust="0"/>
    <p:restoredTop sz="94660"/>
  </p:normalViewPr>
  <p:slideViewPr>
    <p:cSldViewPr snapToGrid="0">
      <p:cViewPr varScale="1">
        <p:scale>
          <a:sx n="92" d="100"/>
          <a:sy n="92" d="100"/>
        </p:scale>
        <p:origin x="312" y="90"/>
      </p:cViewPr>
      <p:guideLst>
        <p:guide orient="horz" pos="2160"/>
        <p:guide pos="3840"/>
      </p:guideLst>
    </p:cSldViewPr>
  </p:slideViewPr>
  <p:notesTextViewPr>
    <p:cViewPr>
      <p:scale>
        <a:sx n="3" d="2"/>
        <a:sy n="3" d="2"/>
      </p:scale>
      <p:origin x="0" y="0"/>
    </p:cViewPr>
  </p:notesTextViewPr>
  <p:notesViewPr>
    <p:cSldViewPr snapToGrid="0">
      <p:cViewPr varScale="1">
        <p:scale>
          <a:sx n="91" d="100"/>
          <a:sy n="91" d="100"/>
        </p:scale>
        <p:origin x="370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2-04-26T17:25:05.282" idx="1">
    <p:pos x="10" y="10"/>
    <p:text>Consistancy with use of vendor names is important. Either we use them or we don't.</p:text>
  </p:cm>
</p:cmLst>
</file>

<file path=ppt/diagrams/_rels/data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image" Target="../media/image71.png"/><Relationship Id="rId4" Type="http://schemas.openxmlformats.org/officeDocument/2006/relationships/image" Target="../media/image7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3E2D37-B36E-428E-9E7A-6C6BB817CD0E}" type="doc">
      <dgm:prSet loTypeId="urn:microsoft.com/office/officeart/2005/8/layout/pList1#1" loCatId="list" qsTypeId="urn:microsoft.com/office/officeart/2005/8/quickstyle/simple1" qsCatId="simple" csTypeId="urn:microsoft.com/office/officeart/2005/8/colors/accent1_2" csCatId="accent1" phldr="1"/>
      <dgm:spPr/>
      <dgm:t>
        <a:bodyPr/>
        <a:lstStyle/>
        <a:p>
          <a:endParaRPr lang="en-US"/>
        </a:p>
      </dgm:t>
    </dgm:pt>
    <dgm:pt modelId="{59342522-4408-4180-9CCB-519912777B22}">
      <dgm:prSet phldrT="[Text]" custT="1"/>
      <dgm:spPr/>
      <dgm:t>
        <a:bodyPr/>
        <a:lstStyle/>
        <a:p>
          <a:r>
            <a:rPr lang="en-US" sz="1600" b="1" kern="1200" dirty="0" smtClean="0">
              <a:solidFill>
                <a:schemeClr val="tx1">
                  <a:lumMod val="65000"/>
                  <a:lumOff val="35000"/>
                </a:schemeClr>
              </a:solidFill>
              <a:latin typeface="DINNextLTPro-Light"/>
              <a:ea typeface="Calibri" panose="020F0502020204030204" pitchFamily="34" charset="0"/>
              <a:cs typeface="DINNextLTPro-Light"/>
            </a:rPr>
            <a:t>Emergency Medical Transportation</a:t>
          </a:r>
        </a:p>
      </dgm:t>
    </dgm:pt>
    <dgm:pt modelId="{524BB6EC-436A-4395-B972-CCE68DEDA956}" type="parTrans" cxnId="{1B0EA629-A16F-42EC-8FEB-DE38718BEED7}">
      <dgm:prSet/>
      <dgm:spPr/>
      <dgm:t>
        <a:bodyPr/>
        <a:lstStyle/>
        <a:p>
          <a:endParaRPr lang="en-US"/>
        </a:p>
      </dgm:t>
    </dgm:pt>
    <dgm:pt modelId="{B84CA5B3-E764-42B2-AD70-677D257E8C2B}" type="sibTrans" cxnId="{1B0EA629-A16F-42EC-8FEB-DE38718BEED7}">
      <dgm:prSet/>
      <dgm:spPr/>
      <dgm:t>
        <a:bodyPr/>
        <a:lstStyle/>
        <a:p>
          <a:endParaRPr lang="en-US"/>
        </a:p>
      </dgm:t>
    </dgm:pt>
    <dgm:pt modelId="{89530E51-1005-49D0-B845-8B6DCF7AC4FD}">
      <dgm:prSet phldrT="[Text]" custT="1"/>
      <dgm:spPr/>
      <dgm:t>
        <a:bodyPr/>
        <a:lstStyle/>
        <a:p>
          <a:r>
            <a:rPr lang="en-US" sz="1600" b="1" kern="1200" dirty="0" smtClean="0">
              <a:solidFill>
                <a:schemeClr val="tx1">
                  <a:lumMod val="65000"/>
                  <a:lumOff val="35000"/>
                </a:schemeClr>
              </a:solidFill>
              <a:latin typeface="DINNextLTPro-Light"/>
              <a:ea typeface="Calibri" panose="020F0502020204030204" pitchFamily="34" charset="0"/>
              <a:cs typeface="DINNextLTPro-Light"/>
            </a:rPr>
            <a:t>Emergency Personal Services</a:t>
          </a:r>
        </a:p>
      </dgm:t>
    </dgm:pt>
    <dgm:pt modelId="{DE42C964-CC63-4654-9A06-0235AAA5FD2B}" type="parTrans" cxnId="{9793D559-6D35-441F-A573-1F34468F5909}">
      <dgm:prSet/>
      <dgm:spPr/>
      <dgm:t>
        <a:bodyPr/>
        <a:lstStyle/>
        <a:p>
          <a:endParaRPr lang="en-US"/>
        </a:p>
      </dgm:t>
    </dgm:pt>
    <dgm:pt modelId="{53E70F7E-F02F-4D9B-A8DF-5A65CCEA9B3C}" type="sibTrans" cxnId="{9793D559-6D35-441F-A573-1F34468F5909}">
      <dgm:prSet/>
      <dgm:spPr/>
      <dgm:t>
        <a:bodyPr/>
        <a:lstStyle/>
        <a:p>
          <a:endParaRPr lang="en-US"/>
        </a:p>
      </dgm:t>
    </dgm:pt>
    <dgm:pt modelId="{6534EA18-E322-4BE7-8429-919F9257CDE8}">
      <dgm:prSet phldrT="[Text]" custT="1"/>
      <dgm:spPr/>
      <dgm:t>
        <a:bodyPr/>
        <a:lstStyle/>
        <a:p>
          <a:r>
            <a:rPr lang="en-US" sz="1600" b="1" kern="1200" dirty="0" smtClean="0">
              <a:solidFill>
                <a:schemeClr val="tx1">
                  <a:lumMod val="65000"/>
                  <a:lumOff val="35000"/>
                </a:schemeClr>
              </a:solidFill>
              <a:latin typeface="DINNextLTPro-Light"/>
              <a:ea typeface="Calibri" panose="020F0502020204030204" pitchFamily="34" charset="0"/>
              <a:cs typeface="DINNextLTPro-Light"/>
            </a:rPr>
            <a:t>Pre – Trip Assistance</a:t>
          </a:r>
        </a:p>
      </dgm:t>
    </dgm:pt>
    <dgm:pt modelId="{030B8B8C-6F54-484C-9246-9DCEB136E164}" type="parTrans" cxnId="{D6E1A460-B2F9-4081-924E-6F37873D777E}">
      <dgm:prSet/>
      <dgm:spPr/>
      <dgm:t>
        <a:bodyPr/>
        <a:lstStyle/>
        <a:p>
          <a:endParaRPr lang="en-US"/>
        </a:p>
      </dgm:t>
    </dgm:pt>
    <dgm:pt modelId="{C27EA6F1-4A1C-44FE-B4DA-EAF11CDF1D72}" type="sibTrans" cxnId="{D6E1A460-B2F9-4081-924E-6F37873D777E}">
      <dgm:prSet/>
      <dgm:spPr/>
      <dgm:t>
        <a:bodyPr/>
        <a:lstStyle/>
        <a:p>
          <a:endParaRPr lang="en-US"/>
        </a:p>
      </dgm:t>
    </dgm:pt>
    <dgm:pt modelId="{09BA4AD4-2FF0-4880-BAD3-5999F9C908C1}">
      <dgm:prSet phldrT="[Text]" custT="1"/>
      <dgm:spPr/>
      <dgm:t>
        <a:bodyPr/>
        <a:lstStyle/>
        <a:p>
          <a:r>
            <a:rPr lang="en-US" sz="1600" b="1" kern="1200" dirty="0" smtClean="0">
              <a:solidFill>
                <a:schemeClr val="tx1">
                  <a:lumMod val="65000"/>
                  <a:lumOff val="35000"/>
                </a:schemeClr>
              </a:solidFill>
              <a:latin typeface="DINNextLTPro-Light"/>
              <a:ea typeface="Calibri" panose="020F0502020204030204" pitchFamily="34" charset="0"/>
              <a:cs typeface="DINNextLTPro-Light"/>
            </a:rPr>
            <a:t>Medical Services Include:</a:t>
          </a:r>
        </a:p>
      </dgm:t>
    </dgm:pt>
    <dgm:pt modelId="{5499AA11-0D94-4E3E-948E-57F40753CBA3}" type="parTrans" cxnId="{81393D57-AE36-4EAA-8388-FB8D8C4297F1}">
      <dgm:prSet/>
      <dgm:spPr/>
      <dgm:t>
        <a:bodyPr/>
        <a:lstStyle/>
        <a:p>
          <a:endParaRPr lang="en-US"/>
        </a:p>
      </dgm:t>
    </dgm:pt>
    <dgm:pt modelId="{50C33C5B-A8C8-412D-9331-04E133FBE3CB}" type="sibTrans" cxnId="{81393D57-AE36-4EAA-8388-FB8D8C4297F1}">
      <dgm:prSet/>
      <dgm:spPr/>
      <dgm:t>
        <a:bodyPr/>
        <a:lstStyle/>
        <a:p>
          <a:endParaRPr lang="en-US"/>
        </a:p>
      </dgm:t>
    </dgm:pt>
    <dgm:pt modelId="{77324C34-52E4-45A1-B15C-26FAB5EB7BAC}">
      <dgm:prSet phldrT="[Text]" custT="1"/>
      <dgm:spPr/>
      <dgm:t>
        <a:bodyPr/>
        <a:lstStyle/>
        <a:p>
          <a:r>
            <a:rPr lang="en-US" sz="1600" kern="1200" dirty="0" smtClean="0">
              <a:solidFill>
                <a:schemeClr val="tx1">
                  <a:lumMod val="65000"/>
                  <a:lumOff val="35000"/>
                </a:schemeClr>
              </a:solidFill>
              <a:latin typeface="DINNextLTPro-Light"/>
              <a:ea typeface="Calibri" panose="020F0502020204030204" pitchFamily="34" charset="0"/>
              <a:cs typeface="DINNextLTPro-Light"/>
            </a:rPr>
            <a:t>Emergency evacuation</a:t>
          </a:r>
        </a:p>
      </dgm:t>
    </dgm:pt>
    <dgm:pt modelId="{384E8293-EABE-48E1-9B57-C0412EBD130B}" type="parTrans" cxnId="{E5120446-EBFD-4267-8B1E-84858FEE6A32}">
      <dgm:prSet/>
      <dgm:spPr/>
      <dgm:t>
        <a:bodyPr/>
        <a:lstStyle/>
        <a:p>
          <a:endParaRPr lang="en-US"/>
        </a:p>
      </dgm:t>
    </dgm:pt>
    <dgm:pt modelId="{D026FA72-B84B-4ECB-A92B-2ECAA7BC5342}" type="sibTrans" cxnId="{E5120446-EBFD-4267-8B1E-84858FEE6A32}">
      <dgm:prSet/>
      <dgm:spPr/>
      <dgm:t>
        <a:bodyPr/>
        <a:lstStyle/>
        <a:p>
          <a:endParaRPr lang="en-US"/>
        </a:p>
      </dgm:t>
    </dgm:pt>
    <dgm:pt modelId="{8EFBC121-8121-4164-A8A6-685F2E7A396B}">
      <dgm:prSet phldrT="[Text]" custT="1"/>
      <dgm:spPr/>
      <dgm:t>
        <a:bodyPr/>
        <a:lstStyle/>
        <a:p>
          <a:r>
            <a:rPr lang="en-US" sz="1600" kern="1200" dirty="0" smtClean="0">
              <a:solidFill>
                <a:schemeClr val="tx1">
                  <a:lumMod val="65000"/>
                  <a:lumOff val="35000"/>
                </a:schemeClr>
              </a:solidFill>
              <a:latin typeface="DINNextLTPro-Light"/>
              <a:ea typeface="Calibri" panose="020F0502020204030204" pitchFamily="34" charset="0"/>
              <a:cs typeface="DINNextLTPro-Light"/>
            </a:rPr>
            <a:t>Passport/ Visa requirements</a:t>
          </a:r>
          <a:endParaRPr lang="en-US" sz="1600" kern="1200" dirty="0">
            <a:solidFill>
              <a:schemeClr val="tx1">
                <a:lumMod val="65000"/>
                <a:lumOff val="35000"/>
              </a:schemeClr>
            </a:solidFill>
            <a:latin typeface="DINNextLTPro-Light"/>
            <a:ea typeface="Calibri" panose="020F0502020204030204" pitchFamily="34" charset="0"/>
            <a:cs typeface="DINNextLTPro-Light"/>
          </a:endParaRPr>
        </a:p>
      </dgm:t>
    </dgm:pt>
    <dgm:pt modelId="{7A253734-4C23-40CE-8EB6-C47D05CF052B}" type="parTrans" cxnId="{F379BBF0-96D9-4A4A-9B2D-CAA06688F9F3}">
      <dgm:prSet/>
      <dgm:spPr/>
      <dgm:t>
        <a:bodyPr/>
        <a:lstStyle/>
        <a:p>
          <a:endParaRPr lang="en-US"/>
        </a:p>
      </dgm:t>
    </dgm:pt>
    <dgm:pt modelId="{F23F9120-BEFE-4539-A3C0-6CECC4047DDB}" type="sibTrans" cxnId="{F379BBF0-96D9-4A4A-9B2D-CAA06688F9F3}">
      <dgm:prSet/>
      <dgm:spPr/>
      <dgm:t>
        <a:bodyPr/>
        <a:lstStyle/>
        <a:p>
          <a:endParaRPr lang="en-US"/>
        </a:p>
      </dgm:t>
    </dgm:pt>
    <dgm:pt modelId="{A7675A95-09FB-4F4E-BEF7-E4C085EC94DF}">
      <dgm:prSet phldrT="[Text]" custT="1"/>
      <dgm:spPr/>
      <dgm:t>
        <a:bodyPr/>
        <a:lstStyle/>
        <a:p>
          <a:r>
            <a:rPr lang="en-US" sz="1600" kern="1200" dirty="0" smtClean="0">
              <a:solidFill>
                <a:schemeClr val="tx1">
                  <a:lumMod val="65000"/>
                  <a:lumOff val="35000"/>
                </a:schemeClr>
              </a:solidFill>
              <a:latin typeface="DINNextLTPro-Light"/>
              <a:ea typeface="Calibri" panose="020F0502020204030204" pitchFamily="34" charset="0"/>
              <a:cs typeface="DINNextLTPro-Light"/>
            </a:rPr>
            <a:t>Currency exchange rates</a:t>
          </a:r>
          <a:endParaRPr lang="en-US" sz="1600" kern="1200" dirty="0">
            <a:solidFill>
              <a:schemeClr val="tx1">
                <a:lumMod val="65000"/>
                <a:lumOff val="35000"/>
              </a:schemeClr>
            </a:solidFill>
            <a:latin typeface="DINNextLTPro-Light"/>
            <a:ea typeface="Calibri" panose="020F0502020204030204" pitchFamily="34" charset="0"/>
            <a:cs typeface="DINNextLTPro-Light"/>
          </a:endParaRPr>
        </a:p>
      </dgm:t>
    </dgm:pt>
    <dgm:pt modelId="{6CF2AD70-1082-457A-8213-BCB1229DFB07}" type="parTrans" cxnId="{E30979BF-D8EC-4887-94FE-5D20085D49E1}">
      <dgm:prSet/>
      <dgm:spPr/>
      <dgm:t>
        <a:bodyPr/>
        <a:lstStyle/>
        <a:p>
          <a:endParaRPr lang="en-US"/>
        </a:p>
      </dgm:t>
    </dgm:pt>
    <dgm:pt modelId="{B349C849-9018-46B0-8E60-C688BE59B99B}" type="sibTrans" cxnId="{E30979BF-D8EC-4887-94FE-5D20085D49E1}">
      <dgm:prSet/>
      <dgm:spPr/>
      <dgm:t>
        <a:bodyPr/>
        <a:lstStyle/>
        <a:p>
          <a:endParaRPr lang="en-US"/>
        </a:p>
      </dgm:t>
    </dgm:pt>
    <dgm:pt modelId="{9D9CD4EF-D34F-4C61-8FE7-525CF46B3764}">
      <dgm:prSet phldrT="[Text]" custT="1"/>
      <dgm:spPr/>
      <dgm:t>
        <a:bodyPr/>
        <a:lstStyle/>
        <a:p>
          <a:r>
            <a:rPr lang="en-US" sz="1600" kern="1200" dirty="0" smtClean="0">
              <a:solidFill>
                <a:schemeClr val="tx1">
                  <a:lumMod val="65000"/>
                  <a:lumOff val="35000"/>
                </a:schemeClr>
              </a:solidFill>
              <a:latin typeface="DINNextLTPro-Light"/>
              <a:ea typeface="Calibri" panose="020F0502020204030204" pitchFamily="34" charset="0"/>
              <a:cs typeface="DINNextLTPro-Light"/>
            </a:rPr>
            <a:t>Consulate/ embassy referral</a:t>
          </a:r>
          <a:endParaRPr lang="en-US" sz="1600" kern="1200" dirty="0">
            <a:solidFill>
              <a:schemeClr val="tx1">
                <a:lumMod val="65000"/>
                <a:lumOff val="35000"/>
              </a:schemeClr>
            </a:solidFill>
            <a:latin typeface="DINNextLTPro-Light"/>
            <a:ea typeface="Calibri" panose="020F0502020204030204" pitchFamily="34" charset="0"/>
            <a:cs typeface="DINNextLTPro-Light"/>
          </a:endParaRPr>
        </a:p>
      </dgm:t>
    </dgm:pt>
    <dgm:pt modelId="{47E99AC9-15B7-437B-B1EA-6E386AEAA9CD}" type="parTrans" cxnId="{3B8C6A62-3A05-4347-AB46-31217D2847AA}">
      <dgm:prSet/>
      <dgm:spPr/>
      <dgm:t>
        <a:bodyPr/>
        <a:lstStyle/>
        <a:p>
          <a:endParaRPr lang="en-US"/>
        </a:p>
      </dgm:t>
    </dgm:pt>
    <dgm:pt modelId="{DAAD42AE-D731-4D9E-B7BF-FCBA40786103}" type="sibTrans" cxnId="{3B8C6A62-3A05-4347-AB46-31217D2847AA}">
      <dgm:prSet/>
      <dgm:spPr/>
      <dgm:t>
        <a:bodyPr/>
        <a:lstStyle/>
        <a:p>
          <a:endParaRPr lang="en-US"/>
        </a:p>
      </dgm:t>
    </dgm:pt>
    <dgm:pt modelId="{0764167D-5616-45F6-93EB-4162A30DA1A0}">
      <dgm:prSet phldrT="[Text]" custT="1"/>
      <dgm:spPr/>
      <dgm:t>
        <a:bodyPr/>
        <a:lstStyle/>
        <a:p>
          <a:r>
            <a:rPr lang="en-US" sz="1600" kern="1200" dirty="0" smtClean="0">
              <a:solidFill>
                <a:schemeClr val="tx1">
                  <a:lumMod val="65000"/>
                  <a:lumOff val="35000"/>
                </a:schemeClr>
              </a:solidFill>
              <a:latin typeface="DINNextLTPro-Light"/>
              <a:ea typeface="Calibri" panose="020F0502020204030204" pitchFamily="34" charset="0"/>
              <a:cs typeface="DINNextLTPro-Light"/>
            </a:rPr>
            <a:t>Medical referrals for local physician/dentist</a:t>
          </a:r>
        </a:p>
      </dgm:t>
    </dgm:pt>
    <dgm:pt modelId="{57247AC7-4697-4B4F-89F4-2FB0E61F5025}" type="parTrans" cxnId="{FB542277-4CE8-41E5-8938-D72D5F578BD7}">
      <dgm:prSet/>
      <dgm:spPr/>
      <dgm:t>
        <a:bodyPr/>
        <a:lstStyle/>
        <a:p>
          <a:endParaRPr lang="en-US"/>
        </a:p>
      </dgm:t>
    </dgm:pt>
    <dgm:pt modelId="{2E92D089-809B-412C-B409-D3F8F6FC859D}" type="sibTrans" cxnId="{FB542277-4CE8-41E5-8938-D72D5F578BD7}">
      <dgm:prSet/>
      <dgm:spPr/>
      <dgm:t>
        <a:bodyPr/>
        <a:lstStyle/>
        <a:p>
          <a:endParaRPr lang="en-US"/>
        </a:p>
      </dgm:t>
    </dgm:pt>
    <dgm:pt modelId="{C23F71D2-BA2C-4AB1-B09C-BA1613CCDA1E}">
      <dgm:prSet phldrT="[Text]" custT="1"/>
      <dgm:spPr/>
      <dgm:t>
        <a:bodyPr/>
        <a:lstStyle/>
        <a:p>
          <a:r>
            <a:rPr lang="en-US" sz="1600" kern="1200" dirty="0" smtClean="0">
              <a:solidFill>
                <a:schemeClr val="tx1">
                  <a:lumMod val="65000"/>
                  <a:lumOff val="35000"/>
                </a:schemeClr>
              </a:solidFill>
              <a:latin typeface="DINNextLTPro-Light"/>
              <a:ea typeface="Calibri" panose="020F0502020204030204" pitchFamily="34" charset="0"/>
              <a:cs typeface="DINNextLTPro-Light"/>
            </a:rPr>
            <a:t>Prescription assistance</a:t>
          </a:r>
        </a:p>
      </dgm:t>
    </dgm:pt>
    <dgm:pt modelId="{68A050FD-290A-4AD9-B1D6-105BC0A60F15}" type="parTrans" cxnId="{257EA904-4212-4BB5-847E-981CEDEA8729}">
      <dgm:prSet/>
      <dgm:spPr/>
      <dgm:t>
        <a:bodyPr/>
        <a:lstStyle/>
        <a:p>
          <a:endParaRPr lang="en-US"/>
        </a:p>
      </dgm:t>
    </dgm:pt>
    <dgm:pt modelId="{BE666C1E-0C24-4049-AB72-F88AB18ADECD}" type="sibTrans" cxnId="{257EA904-4212-4BB5-847E-981CEDEA8729}">
      <dgm:prSet/>
      <dgm:spPr/>
      <dgm:t>
        <a:bodyPr/>
        <a:lstStyle/>
        <a:p>
          <a:endParaRPr lang="en-US"/>
        </a:p>
      </dgm:t>
    </dgm:pt>
    <dgm:pt modelId="{0A8D4531-D0ED-4A15-B391-BC0E4ADC5699}">
      <dgm:prSet phldrT="[Text]" custT="1"/>
      <dgm:spPr/>
      <dgm:t>
        <a:bodyPr/>
        <a:lstStyle/>
        <a:p>
          <a:r>
            <a:rPr lang="en-US" sz="1600" kern="1200" dirty="0" smtClean="0">
              <a:solidFill>
                <a:schemeClr val="tx1">
                  <a:lumMod val="65000"/>
                  <a:lumOff val="35000"/>
                </a:schemeClr>
              </a:solidFill>
              <a:latin typeface="DINNextLTPro-Light"/>
              <a:ea typeface="Calibri" panose="020F0502020204030204" pitchFamily="34" charset="0"/>
              <a:cs typeface="DINNextLTPro-Light"/>
            </a:rPr>
            <a:t>Medical case monitoring</a:t>
          </a:r>
        </a:p>
      </dgm:t>
    </dgm:pt>
    <dgm:pt modelId="{1C218B2F-E68D-4EBE-9294-163BBCFE63C4}" type="parTrans" cxnId="{4392467F-6B7E-4B32-891C-FB0B67616C02}">
      <dgm:prSet/>
      <dgm:spPr/>
      <dgm:t>
        <a:bodyPr/>
        <a:lstStyle/>
        <a:p>
          <a:endParaRPr lang="en-US"/>
        </a:p>
      </dgm:t>
    </dgm:pt>
    <dgm:pt modelId="{BB1E33F9-03AB-4531-B0A1-68D78E7F51AF}" type="sibTrans" cxnId="{4392467F-6B7E-4B32-891C-FB0B67616C02}">
      <dgm:prSet/>
      <dgm:spPr/>
      <dgm:t>
        <a:bodyPr/>
        <a:lstStyle/>
        <a:p>
          <a:endParaRPr lang="en-US"/>
        </a:p>
      </dgm:t>
    </dgm:pt>
    <dgm:pt modelId="{8D203998-D19E-4A4B-A4D0-2D2177596AB5}">
      <dgm:prSet phldrT="[Text]" custT="1"/>
      <dgm:spPr/>
      <dgm:t>
        <a:bodyPr/>
        <a:lstStyle/>
        <a:p>
          <a:r>
            <a:rPr lang="en-US" sz="1600" kern="1200" dirty="0" smtClean="0">
              <a:solidFill>
                <a:schemeClr val="tx1">
                  <a:lumMod val="65000"/>
                  <a:lumOff val="35000"/>
                </a:schemeClr>
              </a:solidFill>
              <a:latin typeface="DINNextLTPro-Light"/>
              <a:ea typeface="Calibri" panose="020F0502020204030204" pitchFamily="34" charset="0"/>
              <a:cs typeface="DINNextLTPro-Light"/>
            </a:rPr>
            <a:t>Medically necessary repatriation</a:t>
          </a:r>
        </a:p>
      </dgm:t>
    </dgm:pt>
    <dgm:pt modelId="{596C61E4-47E8-40E8-AC7D-5FD6515A0E18}" type="parTrans" cxnId="{458BADD6-C9EE-4D7B-9E53-F7E6A6C35380}">
      <dgm:prSet/>
      <dgm:spPr/>
      <dgm:t>
        <a:bodyPr/>
        <a:lstStyle/>
        <a:p>
          <a:endParaRPr lang="en-US"/>
        </a:p>
      </dgm:t>
    </dgm:pt>
    <dgm:pt modelId="{71CE510B-68DA-48C4-B5B4-124D82D06CCC}" type="sibTrans" cxnId="{458BADD6-C9EE-4D7B-9E53-F7E6A6C35380}">
      <dgm:prSet/>
      <dgm:spPr/>
      <dgm:t>
        <a:bodyPr/>
        <a:lstStyle/>
        <a:p>
          <a:endParaRPr lang="en-US"/>
        </a:p>
      </dgm:t>
    </dgm:pt>
    <dgm:pt modelId="{373998B8-BC8A-4419-9B58-9E6E1D654BE1}">
      <dgm:prSet phldrT="[Text]" custT="1"/>
      <dgm:spPr/>
      <dgm:t>
        <a:bodyPr/>
        <a:lstStyle/>
        <a:p>
          <a:r>
            <a:rPr lang="en-US" sz="1600" kern="1200" dirty="0" smtClean="0">
              <a:solidFill>
                <a:schemeClr val="tx1">
                  <a:lumMod val="65000"/>
                  <a:lumOff val="35000"/>
                </a:schemeClr>
              </a:solidFill>
              <a:latin typeface="DINNextLTPro-Light"/>
              <a:ea typeface="Calibri" panose="020F0502020204030204" pitchFamily="34" charset="0"/>
              <a:cs typeface="DINNextLTPro-Light"/>
            </a:rPr>
            <a:t>Visit by family member of friend</a:t>
          </a:r>
        </a:p>
      </dgm:t>
    </dgm:pt>
    <dgm:pt modelId="{12FF4A0A-A551-4ED9-BDE0-D544399054E6}" type="parTrans" cxnId="{20E9BA4E-4027-415A-B21E-DB06F88DF425}">
      <dgm:prSet/>
      <dgm:spPr/>
      <dgm:t>
        <a:bodyPr/>
        <a:lstStyle/>
        <a:p>
          <a:endParaRPr lang="en-US"/>
        </a:p>
      </dgm:t>
    </dgm:pt>
    <dgm:pt modelId="{CEE311FD-332B-4F10-83B4-DACC73ED9C9C}" type="sibTrans" cxnId="{20E9BA4E-4027-415A-B21E-DB06F88DF425}">
      <dgm:prSet/>
      <dgm:spPr/>
      <dgm:t>
        <a:bodyPr/>
        <a:lstStyle/>
        <a:p>
          <a:endParaRPr lang="en-US"/>
        </a:p>
      </dgm:t>
    </dgm:pt>
    <dgm:pt modelId="{E54870C0-8C09-4DEA-9CD2-2809290F5B80}">
      <dgm:prSet phldrT="[Text]" custT="1"/>
      <dgm:spPr/>
      <dgm:t>
        <a:bodyPr/>
        <a:lstStyle/>
        <a:p>
          <a:r>
            <a:rPr lang="en-US" sz="1600" kern="1200" dirty="0" smtClean="0">
              <a:solidFill>
                <a:schemeClr val="tx1">
                  <a:lumMod val="65000"/>
                  <a:lumOff val="35000"/>
                </a:schemeClr>
              </a:solidFill>
              <a:latin typeface="DINNextLTPro-Light"/>
              <a:ea typeface="Calibri" panose="020F0502020204030204" pitchFamily="34" charset="0"/>
              <a:cs typeface="DINNextLTPro-Light"/>
            </a:rPr>
            <a:t>Urgent message relay</a:t>
          </a:r>
        </a:p>
      </dgm:t>
    </dgm:pt>
    <dgm:pt modelId="{D1F0FC9C-E627-40EB-BE63-4C2253A8CE28}" type="parTrans" cxnId="{19E7AF8C-4ABD-447E-A0DD-2FB7B2A6B821}">
      <dgm:prSet/>
      <dgm:spPr/>
      <dgm:t>
        <a:bodyPr/>
        <a:lstStyle/>
        <a:p>
          <a:endParaRPr lang="en-US"/>
        </a:p>
      </dgm:t>
    </dgm:pt>
    <dgm:pt modelId="{BC02CD45-25A0-4F58-8947-DAFAA053A351}" type="sibTrans" cxnId="{19E7AF8C-4ABD-447E-A0DD-2FB7B2A6B821}">
      <dgm:prSet/>
      <dgm:spPr/>
      <dgm:t>
        <a:bodyPr/>
        <a:lstStyle/>
        <a:p>
          <a:endParaRPr lang="en-US"/>
        </a:p>
      </dgm:t>
    </dgm:pt>
    <dgm:pt modelId="{D156090A-EB11-4058-BC7E-E680E707F08B}">
      <dgm:prSet phldrT="[Text]" custT="1"/>
      <dgm:spPr/>
      <dgm:t>
        <a:bodyPr/>
        <a:lstStyle/>
        <a:p>
          <a:r>
            <a:rPr lang="en-US" sz="1600" kern="1200" dirty="0" smtClean="0">
              <a:solidFill>
                <a:schemeClr val="tx1">
                  <a:lumMod val="65000"/>
                  <a:lumOff val="35000"/>
                </a:schemeClr>
              </a:solidFill>
              <a:latin typeface="DINNextLTPro-Light"/>
              <a:ea typeface="Calibri" panose="020F0502020204030204" pitchFamily="34" charset="0"/>
              <a:cs typeface="DINNextLTPro-Light"/>
            </a:rPr>
            <a:t>Interpretation/ translation services</a:t>
          </a:r>
        </a:p>
      </dgm:t>
    </dgm:pt>
    <dgm:pt modelId="{C2AD2371-4558-4EA9-85D7-3E8A2AAF63A9}" type="parTrans" cxnId="{8C1A75F4-B680-4B39-B186-98526EDF904E}">
      <dgm:prSet/>
      <dgm:spPr/>
      <dgm:t>
        <a:bodyPr/>
        <a:lstStyle/>
        <a:p>
          <a:endParaRPr lang="en-US"/>
        </a:p>
      </dgm:t>
    </dgm:pt>
    <dgm:pt modelId="{981CA6B8-DA65-461C-941E-2AAF3FA4D502}" type="sibTrans" cxnId="{8C1A75F4-B680-4B39-B186-98526EDF904E}">
      <dgm:prSet/>
      <dgm:spPr/>
      <dgm:t>
        <a:bodyPr/>
        <a:lstStyle/>
        <a:p>
          <a:endParaRPr lang="en-US"/>
        </a:p>
      </dgm:t>
    </dgm:pt>
    <dgm:pt modelId="{06969C89-A46F-43C4-B2EE-18F4A9836B2E}">
      <dgm:prSet phldrT="[Text]" custT="1"/>
      <dgm:spPr/>
      <dgm:t>
        <a:bodyPr/>
        <a:lstStyle/>
        <a:p>
          <a:r>
            <a:rPr lang="en-US" sz="1600" kern="1200" dirty="0" smtClean="0">
              <a:solidFill>
                <a:schemeClr val="tx1">
                  <a:lumMod val="65000"/>
                  <a:lumOff val="35000"/>
                </a:schemeClr>
              </a:solidFill>
              <a:latin typeface="DINNextLTPro-Light"/>
              <a:ea typeface="Calibri" panose="020F0502020204030204" pitchFamily="34" charset="0"/>
              <a:cs typeface="DINNextLTPro-Light"/>
            </a:rPr>
            <a:t>Emergency travel arrangements</a:t>
          </a:r>
        </a:p>
      </dgm:t>
    </dgm:pt>
    <dgm:pt modelId="{75BEC3D4-57D0-4822-92DF-C9D12E240A48}" type="parTrans" cxnId="{B35A1ABA-14BA-4BD4-9F5F-6CE184087CB5}">
      <dgm:prSet/>
      <dgm:spPr/>
      <dgm:t>
        <a:bodyPr/>
        <a:lstStyle/>
        <a:p>
          <a:endParaRPr lang="en-US"/>
        </a:p>
      </dgm:t>
    </dgm:pt>
    <dgm:pt modelId="{2823AEFA-B2CB-4D42-9C6C-DE412F9EDD9C}" type="sibTrans" cxnId="{B35A1ABA-14BA-4BD4-9F5F-6CE184087CB5}">
      <dgm:prSet/>
      <dgm:spPr/>
      <dgm:t>
        <a:bodyPr/>
        <a:lstStyle/>
        <a:p>
          <a:endParaRPr lang="en-US"/>
        </a:p>
      </dgm:t>
    </dgm:pt>
    <dgm:pt modelId="{E2C1F591-0BD4-4DBC-926C-434C67D7D5EE}">
      <dgm:prSet phldrT="[Text]" custT="1"/>
      <dgm:spPr/>
      <dgm:t>
        <a:bodyPr/>
        <a:lstStyle/>
        <a:p>
          <a:r>
            <a:rPr lang="en-US" sz="1600" kern="1200" dirty="0" smtClean="0">
              <a:solidFill>
                <a:schemeClr val="tx1">
                  <a:lumMod val="65000"/>
                  <a:lumOff val="35000"/>
                </a:schemeClr>
              </a:solidFill>
              <a:latin typeface="DINNextLTPro-Light"/>
              <a:ea typeface="Calibri" panose="020F0502020204030204" pitchFamily="34" charset="0"/>
              <a:cs typeface="DINNextLTPro-Light"/>
            </a:rPr>
            <a:t>Weather information</a:t>
          </a:r>
          <a:endParaRPr lang="en-US" sz="1600" kern="1200" dirty="0">
            <a:solidFill>
              <a:schemeClr val="tx1">
                <a:lumMod val="65000"/>
                <a:lumOff val="35000"/>
              </a:schemeClr>
            </a:solidFill>
            <a:latin typeface="DINNextLTPro-Light"/>
            <a:ea typeface="Calibri" panose="020F0502020204030204" pitchFamily="34" charset="0"/>
            <a:cs typeface="DINNextLTPro-Light"/>
          </a:endParaRPr>
        </a:p>
      </dgm:t>
    </dgm:pt>
    <dgm:pt modelId="{F5460981-FE30-4A49-8940-4D8D7EEA924D}" type="parTrans" cxnId="{2CE3A6DC-3179-4D41-B7D2-64E84D0FE61F}">
      <dgm:prSet/>
      <dgm:spPr/>
      <dgm:t>
        <a:bodyPr/>
        <a:lstStyle/>
        <a:p>
          <a:endParaRPr lang="en-US"/>
        </a:p>
      </dgm:t>
    </dgm:pt>
    <dgm:pt modelId="{6AA1DBF5-5C50-424F-8289-3929948E2255}" type="sibTrans" cxnId="{2CE3A6DC-3179-4D41-B7D2-64E84D0FE61F}">
      <dgm:prSet/>
      <dgm:spPr/>
      <dgm:t>
        <a:bodyPr/>
        <a:lstStyle/>
        <a:p>
          <a:endParaRPr lang="en-US"/>
        </a:p>
      </dgm:t>
    </dgm:pt>
    <dgm:pt modelId="{D20836BE-F43A-4586-925D-F17012114FE4}" type="pres">
      <dgm:prSet presAssocID="{CE3E2D37-B36E-428E-9E7A-6C6BB817CD0E}" presName="Name0" presStyleCnt="0">
        <dgm:presLayoutVars>
          <dgm:dir/>
          <dgm:resizeHandles val="exact"/>
        </dgm:presLayoutVars>
      </dgm:prSet>
      <dgm:spPr/>
      <dgm:t>
        <a:bodyPr/>
        <a:lstStyle/>
        <a:p>
          <a:endParaRPr lang="en-US"/>
        </a:p>
      </dgm:t>
    </dgm:pt>
    <dgm:pt modelId="{015A9418-5BCE-4D00-95CD-5C80680CF382}" type="pres">
      <dgm:prSet presAssocID="{59342522-4408-4180-9CCB-519912777B22}" presName="compNode" presStyleCnt="0"/>
      <dgm:spPr/>
    </dgm:pt>
    <dgm:pt modelId="{ADCFAE81-2ED8-45C2-A3E0-AD6ED39E5D45}" type="pres">
      <dgm:prSet presAssocID="{59342522-4408-4180-9CCB-519912777B22}" presName="pictRect" presStyleLbl="node1" presStyleIdx="0" presStyleCnt="4" custScaleX="117034" custLinFactNeighborY="-56119"/>
      <dgm:spPr>
        <a:blipFill rotWithShape="0">
          <a:blip xmlns:r="http://schemas.openxmlformats.org/officeDocument/2006/relationships" r:embed="rId1"/>
          <a:stretch>
            <a:fillRect/>
          </a:stretch>
        </a:blipFill>
      </dgm:spPr>
      <dgm:t>
        <a:bodyPr/>
        <a:lstStyle/>
        <a:p>
          <a:endParaRPr lang="en-US"/>
        </a:p>
      </dgm:t>
    </dgm:pt>
    <dgm:pt modelId="{D94F03DE-06F0-44D6-9CF1-6ABE7BDAC530}" type="pres">
      <dgm:prSet presAssocID="{59342522-4408-4180-9CCB-519912777B22}" presName="textRect" presStyleLbl="revTx" presStyleIdx="0" presStyleCnt="4" custScaleX="122019" custLinFactNeighborY="-89144">
        <dgm:presLayoutVars>
          <dgm:bulletEnabled val="1"/>
        </dgm:presLayoutVars>
      </dgm:prSet>
      <dgm:spPr/>
      <dgm:t>
        <a:bodyPr/>
        <a:lstStyle/>
        <a:p>
          <a:endParaRPr lang="en-US"/>
        </a:p>
      </dgm:t>
    </dgm:pt>
    <dgm:pt modelId="{616047F3-18F1-4395-96C7-AE6A975C937D}" type="pres">
      <dgm:prSet presAssocID="{B84CA5B3-E764-42B2-AD70-677D257E8C2B}" presName="sibTrans" presStyleLbl="sibTrans2D1" presStyleIdx="0" presStyleCnt="0"/>
      <dgm:spPr/>
      <dgm:t>
        <a:bodyPr/>
        <a:lstStyle/>
        <a:p>
          <a:endParaRPr lang="en-US"/>
        </a:p>
      </dgm:t>
    </dgm:pt>
    <dgm:pt modelId="{7669ED48-93CD-47B2-A244-E8A9F02EF7C1}" type="pres">
      <dgm:prSet presAssocID="{89530E51-1005-49D0-B845-8B6DCF7AC4FD}" presName="compNode" presStyleCnt="0"/>
      <dgm:spPr/>
    </dgm:pt>
    <dgm:pt modelId="{BB34A4A2-FF0B-4777-86D9-D1E5378776A4}" type="pres">
      <dgm:prSet presAssocID="{89530E51-1005-49D0-B845-8B6DCF7AC4FD}" presName="pictRect" presStyleLbl="node1" presStyleIdx="1" presStyleCnt="4" custScaleX="106404" custLinFactNeighborY="-56119"/>
      <dgm:spPr>
        <a:blipFill rotWithShape="0">
          <a:blip xmlns:r="http://schemas.openxmlformats.org/officeDocument/2006/relationships" r:embed="rId2"/>
          <a:stretch>
            <a:fillRect/>
          </a:stretch>
        </a:blipFill>
      </dgm:spPr>
      <dgm:t>
        <a:bodyPr/>
        <a:lstStyle/>
        <a:p>
          <a:endParaRPr lang="en-US"/>
        </a:p>
      </dgm:t>
    </dgm:pt>
    <dgm:pt modelId="{D0C11820-57EF-4E1A-8AE4-03AAC3422DF8}" type="pres">
      <dgm:prSet presAssocID="{89530E51-1005-49D0-B845-8B6DCF7AC4FD}" presName="textRect" presStyleLbl="revTx" presStyleIdx="1" presStyleCnt="4" custLinFactNeighborY="-89144">
        <dgm:presLayoutVars>
          <dgm:bulletEnabled val="1"/>
        </dgm:presLayoutVars>
      </dgm:prSet>
      <dgm:spPr/>
      <dgm:t>
        <a:bodyPr/>
        <a:lstStyle/>
        <a:p>
          <a:endParaRPr lang="en-US"/>
        </a:p>
      </dgm:t>
    </dgm:pt>
    <dgm:pt modelId="{4C993B03-D1A2-477B-B8AA-581E4281BA1E}" type="pres">
      <dgm:prSet presAssocID="{53E70F7E-F02F-4D9B-A8DF-5A65CCEA9B3C}" presName="sibTrans" presStyleLbl="sibTrans2D1" presStyleIdx="0" presStyleCnt="0"/>
      <dgm:spPr/>
      <dgm:t>
        <a:bodyPr/>
        <a:lstStyle/>
        <a:p>
          <a:endParaRPr lang="en-US"/>
        </a:p>
      </dgm:t>
    </dgm:pt>
    <dgm:pt modelId="{A3ECBC60-9E55-4E09-AEB9-A44E016C5019}" type="pres">
      <dgm:prSet presAssocID="{6534EA18-E322-4BE7-8429-919F9257CDE8}" presName="compNode" presStyleCnt="0"/>
      <dgm:spPr/>
    </dgm:pt>
    <dgm:pt modelId="{C0B7A28D-DAB9-424C-B41E-83D344BB3BA7}" type="pres">
      <dgm:prSet presAssocID="{6534EA18-E322-4BE7-8429-919F9257CDE8}" presName="pictRect" presStyleLbl="node1" presStyleIdx="2" presStyleCnt="4" custScaleX="112266" custLinFactNeighborY="-39603"/>
      <dgm:spPr>
        <a:blipFill rotWithShape="0">
          <a:blip xmlns:r="http://schemas.openxmlformats.org/officeDocument/2006/relationships" r:embed="rId3"/>
          <a:stretch>
            <a:fillRect/>
          </a:stretch>
        </a:blipFill>
      </dgm:spPr>
      <dgm:t>
        <a:bodyPr/>
        <a:lstStyle/>
        <a:p>
          <a:endParaRPr lang="en-US"/>
        </a:p>
      </dgm:t>
    </dgm:pt>
    <dgm:pt modelId="{5EB8514E-FCB2-4F2F-ACF4-ED7478BDD1FA}" type="pres">
      <dgm:prSet presAssocID="{6534EA18-E322-4BE7-8429-919F9257CDE8}" presName="textRect" presStyleLbl="revTx" presStyleIdx="2" presStyleCnt="4" custScaleX="115218" custScaleY="222690">
        <dgm:presLayoutVars>
          <dgm:bulletEnabled val="1"/>
        </dgm:presLayoutVars>
      </dgm:prSet>
      <dgm:spPr/>
      <dgm:t>
        <a:bodyPr/>
        <a:lstStyle/>
        <a:p>
          <a:endParaRPr lang="en-US"/>
        </a:p>
      </dgm:t>
    </dgm:pt>
    <dgm:pt modelId="{D38546F3-6BCC-460C-A7CE-D19C8DC7EB9D}" type="pres">
      <dgm:prSet presAssocID="{C27EA6F1-4A1C-44FE-B4DA-EAF11CDF1D72}" presName="sibTrans" presStyleLbl="sibTrans2D1" presStyleIdx="0" presStyleCnt="0"/>
      <dgm:spPr/>
      <dgm:t>
        <a:bodyPr/>
        <a:lstStyle/>
        <a:p>
          <a:endParaRPr lang="en-US"/>
        </a:p>
      </dgm:t>
    </dgm:pt>
    <dgm:pt modelId="{BD246C57-BBB2-4FB9-8D20-E3ABAD67AD3F}" type="pres">
      <dgm:prSet presAssocID="{09BA4AD4-2FF0-4880-BAD3-5999F9C908C1}" presName="compNode" presStyleCnt="0"/>
      <dgm:spPr/>
    </dgm:pt>
    <dgm:pt modelId="{8821085D-A929-489D-AA3F-83E56E6664D1}" type="pres">
      <dgm:prSet presAssocID="{09BA4AD4-2FF0-4880-BAD3-5999F9C908C1}" presName="pictRect" presStyleLbl="node1" presStyleIdx="3" presStyleCnt="4" custScaleX="106796" custLinFactNeighborY="-56119"/>
      <dgm:spPr>
        <a:blipFill rotWithShape="0">
          <a:blip xmlns:r="http://schemas.openxmlformats.org/officeDocument/2006/relationships" r:embed="rId4"/>
          <a:stretch>
            <a:fillRect/>
          </a:stretch>
        </a:blipFill>
      </dgm:spPr>
      <dgm:t>
        <a:bodyPr/>
        <a:lstStyle/>
        <a:p>
          <a:endParaRPr lang="en-US"/>
        </a:p>
      </dgm:t>
    </dgm:pt>
    <dgm:pt modelId="{1B4006D4-EA01-4DAF-A6F5-C335724E7E1A}" type="pres">
      <dgm:prSet presAssocID="{09BA4AD4-2FF0-4880-BAD3-5999F9C908C1}" presName="textRect" presStyleLbl="revTx" presStyleIdx="3" presStyleCnt="4" custLinFactNeighborY="-96570">
        <dgm:presLayoutVars>
          <dgm:bulletEnabled val="1"/>
        </dgm:presLayoutVars>
      </dgm:prSet>
      <dgm:spPr/>
      <dgm:t>
        <a:bodyPr/>
        <a:lstStyle/>
        <a:p>
          <a:endParaRPr lang="en-US"/>
        </a:p>
      </dgm:t>
    </dgm:pt>
  </dgm:ptLst>
  <dgm:cxnLst>
    <dgm:cxn modelId="{D6E1A460-B2F9-4081-924E-6F37873D777E}" srcId="{CE3E2D37-B36E-428E-9E7A-6C6BB817CD0E}" destId="{6534EA18-E322-4BE7-8429-919F9257CDE8}" srcOrd="2" destOrd="0" parTransId="{030B8B8C-6F54-484C-9246-9DCEB136E164}" sibTransId="{C27EA6F1-4A1C-44FE-B4DA-EAF11CDF1D72}"/>
    <dgm:cxn modelId="{458BADD6-C9EE-4D7B-9E53-F7E6A6C35380}" srcId="{59342522-4408-4180-9CCB-519912777B22}" destId="{8D203998-D19E-4A4B-A4D0-2D2177596AB5}" srcOrd="1" destOrd="0" parTransId="{596C61E4-47E8-40E8-AC7D-5FD6515A0E18}" sibTransId="{71CE510B-68DA-48C4-B5B4-124D82D06CCC}"/>
    <dgm:cxn modelId="{97F07079-E32B-40A8-BB84-E8DF1F8B1D7C}" type="presOf" srcId="{59342522-4408-4180-9CCB-519912777B22}" destId="{D94F03DE-06F0-44D6-9CF1-6ABE7BDAC530}" srcOrd="0" destOrd="0" presId="urn:microsoft.com/office/officeart/2005/8/layout/pList1#1"/>
    <dgm:cxn modelId="{B3DE8ACA-EDB0-43BA-8195-E359EAD0909D}" type="presOf" srcId="{6534EA18-E322-4BE7-8429-919F9257CDE8}" destId="{5EB8514E-FCB2-4F2F-ACF4-ED7478BDD1FA}" srcOrd="0" destOrd="0" presId="urn:microsoft.com/office/officeart/2005/8/layout/pList1#1"/>
    <dgm:cxn modelId="{2ECB34F2-BE74-412C-8D5E-F26DB52CB332}" type="presOf" srcId="{77324C34-52E4-45A1-B15C-26FAB5EB7BAC}" destId="{D94F03DE-06F0-44D6-9CF1-6ABE7BDAC530}" srcOrd="0" destOrd="1" presId="urn:microsoft.com/office/officeart/2005/8/layout/pList1#1"/>
    <dgm:cxn modelId="{EB0D8E27-26E7-4532-9B26-10EF0D626D6F}" type="presOf" srcId="{D156090A-EB11-4058-BC7E-E680E707F08B}" destId="{D0C11820-57EF-4E1A-8AE4-03AAC3422DF8}" srcOrd="0" destOrd="2" presId="urn:microsoft.com/office/officeart/2005/8/layout/pList1#1"/>
    <dgm:cxn modelId="{4392467F-6B7E-4B32-891C-FB0B67616C02}" srcId="{09BA4AD4-2FF0-4880-BAD3-5999F9C908C1}" destId="{0A8D4531-D0ED-4A15-B391-BC0E4ADC5699}" srcOrd="2" destOrd="0" parTransId="{1C218B2F-E68D-4EBE-9294-163BBCFE63C4}" sibTransId="{BB1E33F9-03AB-4531-B0A1-68D78E7F51AF}"/>
    <dgm:cxn modelId="{050A7F30-F65D-4BE2-9CC8-8DB8E285B3BC}" type="presOf" srcId="{E54870C0-8C09-4DEA-9CD2-2809290F5B80}" destId="{D0C11820-57EF-4E1A-8AE4-03AAC3422DF8}" srcOrd="0" destOrd="1" presId="urn:microsoft.com/office/officeart/2005/8/layout/pList1#1"/>
    <dgm:cxn modelId="{19E7AF8C-4ABD-447E-A0DD-2FB7B2A6B821}" srcId="{89530E51-1005-49D0-B845-8B6DCF7AC4FD}" destId="{E54870C0-8C09-4DEA-9CD2-2809290F5B80}" srcOrd="0" destOrd="0" parTransId="{D1F0FC9C-E627-40EB-BE63-4C2253A8CE28}" sibTransId="{BC02CD45-25A0-4F58-8947-DAFAA053A351}"/>
    <dgm:cxn modelId="{085EC941-131A-4210-B7EE-5FBFB34E0287}" type="presOf" srcId="{89530E51-1005-49D0-B845-8B6DCF7AC4FD}" destId="{D0C11820-57EF-4E1A-8AE4-03AAC3422DF8}" srcOrd="0" destOrd="0" presId="urn:microsoft.com/office/officeart/2005/8/layout/pList1#1"/>
    <dgm:cxn modelId="{2CE3A6DC-3179-4D41-B7D2-64E84D0FE61F}" srcId="{6534EA18-E322-4BE7-8429-919F9257CDE8}" destId="{E2C1F591-0BD4-4DBC-926C-434C67D7D5EE}" srcOrd="3" destOrd="0" parTransId="{F5460981-FE30-4A49-8940-4D8D7EEA924D}" sibTransId="{6AA1DBF5-5C50-424F-8289-3929948E2255}"/>
    <dgm:cxn modelId="{982BDC44-A4EF-4EC2-A3E5-158A7FBB83C9}" type="presOf" srcId="{A7675A95-09FB-4F4E-BEF7-E4C085EC94DF}" destId="{5EB8514E-FCB2-4F2F-ACF4-ED7478BDD1FA}" srcOrd="0" destOrd="2" presId="urn:microsoft.com/office/officeart/2005/8/layout/pList1#1"/>
    <dgm:cxn modelId="{E5120446-EBFD-4267-8B1E-84858FEE6A32}" srcId="{59342522-4408-4180-9CCB-519912777B22}" destId="{77324C34-52E4-45A1-B15C-26FAB5EB7BAC}" srcOrd="0" destOrd="0" parTransId="{384E8293-EABE-48E1-9B57-C0412EBD130B}" sibTransId="{D026FA72-B84B-4ECB-A92B-2ECAA7BC5342}"/>
    <dgm:cxn modelId="{F379BBF0-96D9-4A4A-9B2D-CAA06688F9F3}" srcId="{6534EA18-E322-4BE7-8429-919F9257CDE8}" destId="{8EFBC121-8121-4164-A8A6-685F2E7A396B}" srcOrd="0" destOrd="0" parTransId="{7A253734-4C23-40CE-8EB6-C47D05CF052B}" sibTransId="{F23F9120-BEFE-4539-A3C0-6CECC4047DDB}"/>
    <dgm:cxn modelId="{5DC65404-D10B-4255-9A3A-91F37F6047B2}" type="presOf" srcId="{B84CA5B3-E764-42B2-AD70-677D257E8C2B}" destId="{616047F3-18F1-4395-96C7-AE6A975C937D}" srcOrd="0" destOrd="0" presId="urn:microsoft.com/office/officeart/2005/8/layout/pList1#1"/>
    <dgm:cxn modelId="{78586E41-34DE-42A4-BCC2-3612E83DD03D}" type="presOf" srcId="{09BA4AD4-2FF0-4880-BAD3-5999F9C908C1}" destId="{1B4006D4-EA01-4DAF-A6F5-C335724E7E1A}" srcOrd="0" destOrd="0" presId="urn:microsoft.com/office/officeart/2005/8/layout/pList1#1"/>
    <dgm:cxn modelId="{D4F187E0-033C-4B3B-BE17-69D075AD23C0}" type="presOf" srcId="{53E70F7E-F02F-4D9B-A8DF-5A65CCEA9B3C}" destId="{4C993B03-D1A2-477B-B8AA-581E4281BA1E}" srcOrd="0" destOrd="0" presId="urn:microsoft.com/office/officeart/2005/8/layout/pList1#1"/>
    <dgm:cxn modelId="{B9694A44-2ADD-44D8-A127-A4A8FBE52AC9}" type="presOf" srcId="{373998B8-BC8A-4419-9B58-9E6E1D654BE1}" destId="{D94F03DE-06F0-44D6-9CF1-6ABE7BDAC530}" srcOrd="0" destOrd="3" presId="urn:microsoft.com/office/officeart/2005/8/layout/pList1#1"/>
    <dgm:cxn modelId="{B35A1ABA-14BA-4BD4-9F5F-6CE184087CB5}" srcId="{89530E51-1005-49D0-B845-8B6DCF7AC4FD}" destId="{06969C89-A46F-43C4-B2EE-18F4A9836B2E}" srcOrd="2" destOrd="0" parTransId="{75BEC3D4-57D0-4822-92DF-C9D12E240A48}" sibTransId="{2823AEFA-B2CB-4D42-9C6C-DE412F9EDD9C}"/>
    <dgm:cxn modelId="{4D7C4D75-18AB-43F2-9F78-A8BFECA13152}" type="presOf" srcId="{CE3E2D37-B36E-428E-9E7A-6C6BB817CD0E}" destId="{D20836BE-F43A-4586-925D-F17012114FE4}" srcOrd="0" destOrd="0" presId="urn:microsoft.com/office/officeart/2005/8/layout/pList1#1"/>
    <dgm:cxn modelId="{F9C916E5-021D-4C06-87DE-3D9CAC551D73}" type="presOf" srcId="{9D9CD4EF-D34F-4C61-8FE7-525CF46B3764}" destId="{5EB8514E-FCB2-4F2F-ACF4-ED7478BDD1FA}" srcOrd="0" destOrd="3" presId="urn:microsoft.com/office/officeart/2005/8/layout/pList1#1"/>
    <dgm:cxn modelId="{A1384F84-0C40-4824-AE04-3B5E2B59245F}" type="presOf" srcId="{0A8D4531-D0ED-4A15-B391-BC0E4ADC5699}" destId="{1B4006D4-EA01-4DAF-A6F5-C335724E7E1A}" srcOrd="0" destOrd="3" presId="urn:microsoft.com/office/officeart/2005/8/layout/pList1#1"/>
    <dgm:cxn modelId="{293860BA-F056-41CE-9A43-5DF3B8AC2364}" type="presOf" srcId="{C27EA6F1-4A1C-44FE-B4DA-EAF11CDF1D72}" destId="{D38546F3-6BCC-460C-A7CE-D19C8DC7EB9D}" srcOrd="0" destOrd="0" presId="urn:microsoft.com/office/officeart/2005/8/layout/pList1#1"/>
    <dgm:cxn modelId="{3B8C6A62-3A05-4347-AB46-31217D2847AA}" srcId="{6534EA18-E322-4BE7-8429-919F9257CDE8}" destId="{9D9CD4EF-D34F-4C61-8FE7-525CF46B3764}" srcOrd="2" destOrd="0" parTransId="{47E99AC9-15B7-437B-B1EA-6E386AEAA9CD}" sibTransId="{DAAD42AE-D731-4D9E-B7BF-FCBA40786103}"/>
    <dgm:cxn modelId="{E118801A-ABE0-43AF-B462-A002FF24DE5F}" type="presOf" srcId="{8EFBC121-8121-4164-A8A6-685F2E7A396B}" destId="{5EB8514E-FCB2-4F2F-ACF4-ED7478BDD1FA}" srcOrd="0" destOrd="1" presId="urn:microsoft.com/office/officeart/2005/8/layout/pList1#1"/>
    <dgm:cxn modelId="{5F9ACC05-C92B-4894-A845-FB37AA252B1B}" type="presOf" srcId="{0764167D-5616-45F6-93EB-4162A30DA1A0}" destId="{1B4006D4-EA01-4DAF-A6F5-C335724E7E1A}" srcOrd="0" destOrd="1" presId="urn:microsoft.com/office/officeart/2005/8/layout/pList1#1"/>
    <dgm:cxn modelId="{20E9BA4E-4027-415A-B21E-DB06F88DF425}" srcId="{59342522-4408-4180-9CCB-519912777B22}" destId="{373998B8-BC8A-4419-9B58-9E6E1D654BE1}" srcOrd="2" destOrd="0" parTransId="{12FF4A0A-A551-4ED9-BDE0-D544399054E6}" sibTransId="{CEE311FD-332B-4F10-83B4-DACC73ED9C9C}"/>
    <dgm:cxn modelId="{1B0EA629-A16F-42EC-8FEB-DE38718BEED7}" srcId="{CE3E2D37-B36E-428E-9E7A-6C6BB817CD0E}" destId="{59342522-4408-4180-9CCB-519912777B22}" srcOrd="0" destOrd="0" parTransId="{524BB6EC-436A-4395-B972-CCE68DEDA956}" sibTransId="{B84CA5B3-E764-42B2-AD70-677D257E8C2B}"/>
    <dgm:cxn modelId="{8C1A75F4-B680-4B39-B186-98526EDF904E}" srcId="{89530E51-1005-49D0-B845-8B6DCF7AC4FD}" destId="{D156090A-EB11-4058-BC7E-E680E707F08B}" srcOrd="1" destOrd="0" parTransId="{C2AD2371-4558-4EA9-85D7-3E8A2AAF63A9}" sibTransId="{981CA6B8-DA65-461C-941E-2AAF3FA4D502}"/>
    <dgm:cxn modelId="{E30979BF-D8EC-4887-94FE-5D20085D49E1}" srcId="{6534EA18-E322-4BE7-8429-919F9257CDE8}" destId="{A7675A95-09FB-4F4E-BEF7-E4C085EC94DF}" srcOrd="1" destOrd="0" parTransId="{6CF2AD70-1082-457A-8213-BCB1229DFB07}" sibTransId="{B349C849-9018-46B0-8E60-C688BE59B99B}"/>
    <dgm:cxn modelId="{9E2FA582-F23A-4287-BD70-E80D9541B1B9}" type="presOf" srcId="{06969C89-A46F-43C4-B2EE-18F4A9836B2E}" destId="{D0C11820-57EF-4E1A-8AE4-03AAC3422DF8}" srcOrd="0" destOrd="3" presId="urn:microsoft.com/office/officeart/2005/8/layout/pList1#1"/>
    <dgm:cxn modelId="{9793D559-6D35-441F-A573-1F34468F5909}" srcId="{CE3E2D37-B36E-428E-9E7A-6C6BB817CD0E}" destId="{89530E51-1005-49D0-B845-8B6DCF7AC4FD}" srcOrd="1" destOrd="0" parTransId="{DE42C964-CC63-4654-9A06-0235AAA5FD2B}" sibTransId="{53E70F7E-F02F-4D9B-A8DF-5A65CCEA9B3C}"/>
    <dgm:cxn modelId="{FB542277-4CE8-41E5-8938-D72D5F578BD7}" srcId="{09BA4AD4-2FF0-4880-BAD3-5999F9C908C1}" destId="{0764167D-5616-45F6-93EB-4162A30DA1A0}" srcOrd="0" destOrd="0" parTransId="{57247AC7-4697-4B4F-89F4-2FB0E61F5025}" sibTransId="{2E92D089-809B-412C-B409-D3F8F6FC859D}"/>
    <dgm:cxn modelId="{AB0C8508-1120-472A-BC41-B8CCF52A4D22}" type="presOf" srcId="{C23F71D2-BA2C-4AB1-B09C-BA1613CCDA1E}" destId="{1B4006D4-EA01-4DAF-A6F5-C335724E7E1A}" srcOrd="0" destOrd="2" presId="urn:microsoft.com/office/officeart/2005/8/layout/pList1#1"/>
    <dgm:cxn modelId="{958BA638-DA68-407C-9758-3E45A3B519DF}" type="presOf" srcId="{E2C1F591-0BD4-4DBC-926C-434C67D7D5EE}" destId="{5EB8514E-FCB2-4F2F-ACF4-ED7478BDD1FA}" srcOrd="0" destOrd="4" presId="urn:microsoft.com/office/officeart/2005/8/layout/pList1#1"/>
    <dgm:cxn modelId="{27AA2B3D-580B-43AD-AE13-EA5881A2A181}" type="presOf" srcId="{8D203998-D19E-4A4B-A4D0-2D2177596AB5}" destId="{D94F03DE-06F0-44D6-9CF1-6ABE7BDAC530}" srcOrd="0" destOrd="2" presId="urn:microsoft.com/office/officeart/2005/8/layout/pList1#1"/>
    <dgm:cxn modelId="{257EA904-4212-4BB5-847E-981CEDEA8729}" srcId="{09BA4AD4-2FF0-4880-BAD3-5999F9C908C1}" destId="{C23F71D2-BA2C-4AB1-B09C-BA1613CCDA1E}" srcOrd="1" destOrd="0" parTransId="{68A050FD-290A-4AD9-B1D6-105BC0A60F15}" sibTransId="{BE666C1E-0C24-4049-AB72-F88AB18ADECD}"/>
    <dgm:cxn modelId="{81393D57-AE36-4EAA-8388-FB8D8C4297F1}" srcId="{CE3E2D37-B36E-428E-9E7A-6C6BB817CD0E}" destId="{09BA4AD4-2FF0-4880-BAD3-5999F9C908C1}" srcOrd="3" destOrd="0" parTransId="{5499AA11-0D94-4E3E-948E-57F40753CBA3}" sibTransId="{50C33C5B-A8C8-412D-9331-04E133FBE3CB}"/>
    <dgm:cxn modelId="{089561B7-0E4D-421D-ABC4-FF91454CD3E9}" type="presParOf" srcId="{D20836BE-F43A-4586-925D-F17012114FE4}" destId="{015A9418-5BCE-4D00-95CD-5C80680CF382}" srcOrd="0" destOrd="0" presId="urn:microsoft.com/office/officeart/2005/8/layout/pList1#1"/>
    <dgm:cxn modelId="{8D0CD672-799A-49B5-A5E8-CCCFFC3B95B9}" type="presParOf" srcId="{015A9418-5BCE-4D00-95CD-5C80680CF382}" destId="{ADCFAE81-2ED8-45C2-A3E0-AD6ED39E5D45}" srcOrd="0" destOrd="0" presId="urn:microsoft.com/office/officeart/2005/8/layout/pList1#1"/>
    <dgm:cxn modelId="{59BFD047-6007-4383-9575-CAFC8A2D3DEF}" type="presParOf" srcId="{015A9418-5BCE-4D00-95CD-5C80680CF382}" destId="{D94F03DE-06F0-44D6-9CF1-6ABE7BDAC530}" srcOrd="1" destOrd="0" presId="urn:microsoft.com/office/officeart/2005/8/layout/pList1#1"/>
    <dgm:cxn modelId="{A9B90BE5-865C-460F-9C57-7EC1A3BCBC67}" type="presParOf" srcId="{D20836BE-F43A-4586-925D-F17012114FE4}" destId="{616047F3-18F1-4395-96C7-AE6A975C937D}" srcOrd="1" destOrd="0" presId="urn:microsoft.com/office/officeart/2005/8/layout/pList1#1"/>
    <dgm:cxn modelId="{7B400180-536C-4D38-86CD-1F13F55C718C}" type="presParOf" srcId="{D20836BE-F43A-4586-925D-F17012114FE4}" destId="{7669ED48-93CD-47B2-A244-E8A9F02EF7C1}" srcOrd="2" destOrd="0" presId="urn:microsoft.com/office/officeart/2005/8/layout/pList1#1"/>
    <dgm:cxn modelId="{C52C2FD9-87B8-4D66-83FA-41B79295C6E2}" type="presParOf" srcId="{7669ED48-93CD-47B2-A244-E8A9F02EF7C1}" destId="{BB34A4A2-FF0B-4777-86D9-D1E5378776A4}" srcOrd="0" destOrd="0" presId="urn:microsoft.com/office/officeart/2005/8/layout/pList1#1"/>
    <dgm:cxn modelId="{A9EC04D0-83E5-4837-9D4A-7C8B43C5621C}" type="presParOf" srcId="{7669ED48-93CD-47B2-A244-E8A9F02EF7C1}" destId="{D0C11820-57EF-4E1A-8AE4-03AAC3422DF8}" srcOrd="1" destOrd="0" presId="urn:microsoft.com/office/officeart/2005/8/layout/pList1#1"/>
    <dgm:cxn modelId="{533D6831-AF77-4097-BFCE-55A3162B6FFD}" type="presParOf" srcId="{D20836BE-F43A-4586-925D-F17012114FE4}" destId="{4C993B03-D1A2-477B-B8AA-581E4281BA1E}" srcOrd="3" destOrd="0" presId="urn:microsoft.com/office/officeart/2005/8/layout/pList1#1"/>
    <dgm:cxn modelId="{ED521B98-8FD5-4D90-B726-3751C449674F}" type="presParOf" srcId="{D20836BE-F43A-4586-925D-F17012114FE4}" destId="{A3ECBC60-9E55-4E09-AEB9-A44E016C5019}" srcOrd="4" destOrd="0" presId="urn:microsoft.com/office/officeart/2005/8/layout/pList1#1"/>
    <dgm:cxn modelId="{251F3897-5A45-4B60-B4C6-39CB85872E7E}" type="presParOf" srcId="{A3ECBC60-9E55-4E09-AEB9-A44E016C5019}" destId="{C0B7A28D-DAB9-424C-B41E-83D344BB3BA7}" srcOrd="0" destOrd="0" presId="urn:microsoft.com/office/officeart/2005/8/layout/pList1#1"/>
    <dgm:cxn modelId="{AFC3A3FE-700C-4B9E-B050-F4CC8D59CE14}" type="presParOf" srcId="{A3ECBC60-9E55-4E09-AEB9-A44E016C5019}" destId="{5EB8514E-FCB2-4F2F-ACF4-ED7478BDD1FA}" srcOrd="1" destOrd="0" presId="urn:microsoft.com/office/officeart/2005/8/layout/pList1#1"/>
    <dgm:cxn modelId="{B6928F4D-986B-454E-BB48-34A6093B47B1}" type="presParOf" srcId="{D20836BE-F43A-4586-925D-F17012114FE4}" destId="{D38546F3-6BCC-460C-A7CE-D19C8DC7EB9D}" srcOrd="5" destOrd="0" presId="urn:microsoft.com/office/officeart/2005/8/layout/pList1#1"/>
    <dgm:cxn modelId="{5E0440FF-0808-46E8-801D-D86E72ADDFAE}" type="presParOf" srcId="{D20836BE-F43A-4586-925D-F17012114FE4}" destId="{BD246C57-BBB2-4FB9-8D20-E3ABAD67AD3F}" srcOrd="6" destOrd="0" presId="urn:microsoft.com/office/officeart/2005/8/layout/pList1#1"/>
    <dgm:cxn modelId="{53EA81E0-4767-4134-8498-AE9C2CB093E9}" type="presParOf" srcId="{BD246C57-BBB2-4FB9-8D20-E3ABAD67AD3F}" destId="{8821085D-A929-489D-AA3F-83E56E6664D1}" srcOrd="0" destOrd="0" presId="urn:microsoft.com/office/officeart/2005/8/layout/pList1#1"/>
    <dgm:cxn modelId="{CD6AEA6A-E6AA-4CB5-838C-E4523CC0245B}" type="presParOf" srcId="{BD246C57-BBB2-4FB9-8D20-E3ABAD67AD3F}" destId="{1B4006D4-EA01-4DAF-A6F5-C335724E7E1A}" srcOrd="1" destOrd="0" presId="urn:microsoft.com/office/officeart/2005/8/layout/pList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1#1">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0C445EA7-2ABC-4D39-8AFD-B523D3F06702}" type="datetimeFigureOut">
              <a:rPr lang="en-US" smtClean="0"/>
              <a:t>4/6/2015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701040" y="4473894"/>
            <a:ext cx="5608320" cy="3660458"/>
          </a:xfrm>
          <a:prstGeom prst="rect">
            <a:avLst/>
          </a:prstGeom>
        </p:spPr>
        <p:txBody>
          <a:bodyPr vert="horz" lIns="93164" tIns="46582" rIns="93164" bIns="4658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70"/>
            <a:ext cx="3037840" cy="466433"/>
          </a:xfrm>
          <a:prstGeom prst="rect">
            <a:avLst/>
          </a:prstGeom>
        </p:spPr>
        <p:txBody>
          <a:bodyPr vert="horz" lIns="93164" tIns="46582" rIns="93164"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70"/>
            <a:ext cx="3037840" cy="466433"/>
          </a:xfrm>
          <a:prstGeom prst="rect">
            <a:avLst/>
          </a:prstGeom>
        </p:spPr>
        <p:txBody>
          <a:bodyPr vert="horz" lIns="93164" tIns="46582" rIns="93164" bIns="46582" rtlCol="0" anchor="b"/>
          <a:lstStyle>
            <a:lvl1pPr algn="r">
              <a:defRPr sz="1200"/>
            </a:lvl1pPr>
          </a:lstStyle>
          <a:p>
            <a:fld id="{045E7716-B625-44B9-8302-DAE453394898}" type="slidenum">
              <a:rPr lang="en-US" smtClean="0"/>
              <a:t>‹#›</a:t>
            </a:fld>
            <a:endParaRPr lang="en-US" dirty="0"/>
          </a:p>
        </p:txBody>
      </p:sp>
    </p:spTree>
    <p:extLst>
      <p:ext uri="{BB962C8B-B14F-4D97-AF65-F5344CB8AC3E}">
        <p14:creationId xmlns:p14="http://schemas.microsoft.com/office/powerpoint/2010/main" val="2467800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Our Plan Year is a Bit Different as it not calendar year</a:t>
            </a:r>
            <a:endParaRPr lang="en-US" sz="1800" b="1" dirty="0"/>
          </a:p>
        </p:txBody>
      </p:sp>
      <p:sp>
        <p:nvSpPr>
          <p:cNvPr id="4" name="Slide Number Placeholder 3"/>
          <p:cNvSpPr>
            <a:spLocks noGrp="1"/>
          </p:cNvSpPr>
          <p:nvPr>
            <p:ph type="sldNum" sz="quarter" idx="10"/>
          </p:nvPr>
        </p:nvSpPr>
        <p:spPr/>
        <p:txBody>
          <a:bodyPr/>
          <a:lstStyle/>
          <a:p>
            <a:fld id="{045E7716-B625-44B9-8302-DAE453394898}" type="slidenum">
              <a:rPr lang="en-US" smtClean="0"/>
              <a:t>1</a:t>
            </a:fld>
            <a:endParaRPr lang="en-US" dirty="0"/>
          </a:p>
        </p:txBody>
      </p:sp>
    </p:spTree>
    <p:extLst>
      <p:ext uri="{BB962C8B-B14F-4D97-AF65-F5344CB8AC3E}">
        <p14:creationId xmlns:p14="http://schemas.microsoft.com/office/powerpoint/2010/main" val="2044613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0788" cy="35448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C948891-72FA-4DE8-AC8C-508DE66AD4E7}" type="slidenum">
              <a:rPr lang="en-US" smtClean="0"/>
              <a:pPr/>
              <a:t>10</a:t>
            </a:fld>
            <a:endParaRPr lang="en-US" dirty="0"/>
          </a:p>
        </p:txBody>
      </p:sp>
    </p:spTree>
    <p:extLst>
      <p:ext uri="{BB962C8B-B14F-4D97-AF65-F5344CB8AC3E}">
        <p14:creationId xmlns:p14="http://schemas.microsoft.com/office/powerpoint/2010/main" val="3070991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1800" y="708025"/>
            <a:ext cx="6300788" cy="3544888"/>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C948891-72FA-4DE8-AC8C-508DE66AD4E7}" type="slidenum">
              <a:rPr lang="en-US" smtClean="0"/>
              <a:pPr/>
              <a:t>11</a:t>
            </a:fld>
            <a:endParaRPr lang="en-US" dirty="0"/>
          </a:p>
        </p:txBody>
      </p:sp>
    </p:spTree>
    <p:extLst>
      <p:ext uri="{BB962C8B-B14F-4D97-AF65-F5344CB8AC3E}">
        <p14:creationId xmlns:p14="http://schemas.microsoft.com/office/powerpoint/2010/main" val="1251297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5E7716-B625-44B9-8302-DAE453394898}" type="slidenum">
              <a:rPr lang="en-US" smtClean="0"/>
              <a:t>12</a:t>
            </a:fld>
            <a:endParaRPr lang="en-US" dirty="0"/>
          </a:p>
        </p:txBody>
      </p:sp>
    </p:spTree>
    <p:extLst>
      <p:ext uri="{BB962C8B-B14F-4D97-AF65-F5344CB8AC3E}">
        <p14:creationId xmlns:p14="http://schemas.microsoft.com/office/powerpoint/2010/main" val="4270933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5E7716-B625-44B9-8302-DAE453394898}" type="slidenum">
              <a:rPr lang="en-US" smtClean="0"/>
              <a:t>13</a:t>
            </a:fld>
            <a:endParaRPr lang="en-US" dirty="0"/>
          </a:p>
        </p:txBody>
      </p:sp>
    </p:spTree>
    <p:extLst>
      <p:ext uri="{BB962C8B-B14F-4D97-AF65-F5344CB8AC3E}">
        <p14:creationId xmlns:p14="http://schemas.microsoft.com/office/powerpoint/2010/main" val="29273199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buFont typeface="Arial" pitchFamily="34" charset="0"/>
              <a:buChar char="•"/>
            </a:pPr>
            <a:r>
              <a:rPr lang="en-US" dirty="0"/>
              <a:t>Every month you will receive one of these statements consisting of approximately six (6) pages containing health tips, definition of terms, right to appeal information, deductible accumulation status, and coupons for healthy products and claim activity. </a:t>
            </a:r>
          </a:p>
          <a:p>
            <a:pPr lvl="0">
              <a:buFont typeface="Arial" pitchFamily="34" charset="0"/>
              <a:buChar char="•"/>
            </a:pPr>
            <a:r>
              <a:rPr lang="en-US" dirty="0"/>
              <a:t> A representation of 3 of these pages is condensed on this slide. The claim activity portion indicates date(s) of service a description of the service [lab, x-ray, surgery, hospital stay, etc., the amount billed and the </a:t>
            </a:r>
            <a:r>
              <a:rPr lang="en-US" u="sng" dirty="0"/>
              <a:t>Amount Allowed</a:t>
            </a:r>
            <a:r>
              <a:rPr lang="en-US" dirty="0"/>
              <a:t>. </a:t>
            </a:r>
          </a:p>
          <a:p>
            <a:pPr lvl="0">
              <a:buFont typeface="Arial" pitchFamily="34" charset="0"/>
              <a:buChar char="•"/>
            </a:pPr>
            <a:r>
              <a:rPr lang="en-US" dirty="0"/>
              <a:t>I referred to the Allowed or contracted rate for in-network providers on the prior slide. The reason this is so important to you is because it is tied directly to the Member Responsibility or the ‘You Owe’ amount. This is where your wallet is impacted. Never pay an in-network provider more than the ‘You Owe’ amount. Should you encounter an in-network provider who balance bills please contact the Florida Blue customer service and allow their Provider Relations folks to intercede on your behalf.</a:t>
            </a:r>
          </a:p>
          <a:p>
            <a:pPr lvl="0">
              <a:buFont typeface="Arial" pitchFamily="34" charset="0"/>
              <a:buChar char="•"/>
            </a:pPr>
            <a:r>
              <a:rPr lang="en-US" dirty="0"/>
              <a:t> The other information on the MHS slide will include Smart Tips such as new tools on WebMD including personal health assessment, health trackers, symptom checker, treatment cost advisor, hospital advisor, creating your own medical expense record and much more. Please review your MHS each month when you receive it. </a:t>
            </a:r>
            <a:endParaRPr lang="en-US" dirty="0" smtClean="0"/>
          </a:p>
          <a:p>
            <a:pPr lvl="0">
              <a:buFont typeface="Arial" pitchFamily="34" charset="0"/>
              <a:buChar char="•"/>
            </a:pPr>
            <a:r>
              <a:rPr lang="en-US" b="1" dirty="0" smtClean="0"/>
              <a:t>If your are interested in saving</a:t>
            </a:r>
            <a:r>
              <a:rPr lang="en-US" b="1" baseline="0" dirty="0" smtClean="0"/>
              <a:t> paper you can opt out  of receiving the paper copy and receive the statement  electronically</a:t>
            </a:r>
          </a:p>
          <a:p>
            <a:pPr lvl="0">
              <a:buFont typeface="Arial" pitchFamily="34" charset="0"/>
              <a:buNone/>
            </a:pPr>
            <a:r>
              <a:rPr lang="en-US" b="1" baseline="0" dirty="0" smtClean="0"/>
              <a:t>instead.</a:t>
            </a:r>
            <a:endParaRPr lang="en-US" b="1" dirty="0"/>
          </a:p>
          <a:p>
            <a:endParaRPr lang="en-US" dirty="0"/>
          </a:p>
        </p:txBody>
      </p:sp>
      <p:sp>
        <p:nvSpPr>
          <p:cNvPr id="4" name="Slide Number Placeholder 3"/>
          <p:cNvSpPr>
            <a:spLocks noGrp="1"/>
          </p:cNvSpPr>
          <p:nvPr>
            <p:ph type="sldNum" sz="quarter" idx="10"/>
          </p:nvPr>
        </p:nvSpPr>
        <p:spPr/>
        <p:txBody>
          <a:bodyPr/>
          <a:lstStyle/>
          <a:p>
            <a:fld id="{66C0B328-0A57-43B2-9D2A-696411EFFE7D}" type="slidenum">
              <a:rPr lang="en-US" smtClean="0"/>
              <a:pPr/>
              <a:t>14</a:t>
            </a:fld>
            <a:endParaRPr lang="en-US"/>
          </a:p>
        </p:txBody>
      </p:sp>
    </p:spTree>
    <p:extLst>
      <p:ext uri="{BB962C8B-B14F-4D97-AF65-F5344CB8AC3E}">
        <p14:creationId xmlns:p14="http://schemas.microsoft.com/office/powerpoint/2010/main" val="4026860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NSU Family Practice, Internal Medicine and Pediatrics participate</a:t>
            </a:r>
            <a:endParaRPr lang="en-US" sz="1800" b="1" dirty="0"/>
          </a:p>
        </p:txBody>
      </p:sp>
      <p:sp>
        <p:nvSpPr>
          <p:cNvPr id="4" name="Slide Number Placeholder 3"/>
          <p:cNvSpPr>
            <a:spLocks noGrp="1"/>
          </p:cNvSpPr>
          <p:nvPr>
            <p:ph type="sldNum" sz="quarter" idx="10"/>
          </p:nvPr>
        </p:nvSpPr>
        <p:spPr/>
        <p:txBody>
          <a:bodyPr/>
          <a:lstStyle/>
          <a:p>
            <a:fld id="{045E7716-B625-44B9-8302-DAE453394898}" type="slidenum">
              <a:rPr lang="en-US" smtClean="0"/>
              <a:t>15</a:t>
            </a:fld>
            <a:endParaRPr lang="en-US" dirty="0"/>
          </a:p>
        </p:txBody>
      </p:sp>
    </p:spTree>
    <p:extLst>
      <p:ext uri="{BB962C8B-B14F-4D97-AF65-F5344CB8AC3E}">
        <p14:creationId xmlns:p14="http://schemas.microsoft.com/office/powerpoint/2010/main" val="67720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b="1" dirty="0" smtClean="0"/>
              <a:t>There is one of these facilities in Pembroke Lakes Mall and another one at the </a:t>
            </a:r>
          </a:p>
          <a:p>
            <a:r>
              <a:rPr lang="en-US" sz="3200" b="1" dirty="0" smtClean="0"/>
              <a:t>Saw Grass Mills Mall</a:t>
            </a:r>
            <a:endParaRPr lang="en-US" sz="3200" b="1" dirty="0"/>
          </a:p>
        </p:txBody>
      </p:sp>
      <p:sp>
        <p:nvSpPr>
          <p:cNvPr id="4" name="Slide Number Placeholder 3"/>
          <p:cNvSpPr>
            <a:spLocks noGrp="1"/>
          </p:cNvSpPr>
          <p:nvPr>
            <p:ph type="sldNum" sz="quarter" idx="10"/>
          </p:nvPr>
        </p:nvSpPr>
        <p:spPr/>
        <p:txBody>
          <a:bodyPr/>
          <a:lstStyle/>
          <a:p>
            <a:fld id="{045E7716-B625-44B9-8302-DAE453394898}" type="slidenum">
              <a:rPr lang="en-US" smtClean="0"/>
              <a:t>16</a:t>
            </a:fld>
            <a:endParaRPr lang="en-US" dirty="0"/>
          </a:p>
        </p:txBody>
      </p:sp>
    </p:spTree>
    <p:extLst>
      <p:ext uri="{BB962C8B-B14F-4D97-AF65-F5344CB8AC3E}">
        <p14:creationId xmlns:p14="http://schemas.microsoft.com/office/powerpoint/2010/main" val="2662552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As mentioned earlier the 1.5% tax increase related to ACA</a:t>
            </a:r>
          </a:p>
          <a:p>
            <a:r>
              <a:rPr lang="en-US" sz="1800" b="1" dirty="0" smtClean="0"/>
              <a:t>PICORI [Patient Centered Outcomes Research Institute</a:t>
            </a:r>
          </a:p>
          <a:p>
            <a:r>
              <a:rPr lang="en-US" sz="1800" b="1" dirty="0" smtClean="0"/>
              <a:t>Pay or Play Rule- if ER doesn’t offer health coverage to 95% of its  EEs and offer a plan that pays at least 60%of costs and is affordable-$2000 fine for any EE who gets subsidy</a:t>
            </a:r>
          </a:p>
          <a:p>
            <a:r>
              <a:rPr lang="en-US" sz="1800" b="1" dirty="0" smtClean="0"/>
              <a:t>Temporary Reinsurance Program Fee($63 per covered life) sunset in 2016</a:t>
            </a:r>
          </a:p>
          <a:p>
            <a:r>
              <a:rPr lang="en-US" sz="1800" b="1" dirty="0" smtClean="0"/>
              <a:t>Additional reporting and tracking  costs</a:t>
            </a:r>
            <a:endParaRPr lang="en-US" sz="1800" b="1" dirty="0"/>
          </a:p>
        </p:txBody>
      </p:sp>
      <p:sp>
        <p:nvSpPr>
          <p:cNvPr id="4" name="Slide Number Placeholder 3"/>
          <p:cNvSpPr>
            <a:spLocks noGrp="1"/>
          </p:cNvSpPr>
          <p:nvPr>
            <p:ph type="sldNum" sz="quarter" idx="10"/>
          </p:nvPr>
        </p:nvSpPr>
        <p:spPr/>
        <p:txBody>
          <a:bodyPr/>
          <a:lstStyle/>
          <a:p>
            <a:fld id="{045E7716-B625-44B9-8302-DAE453394898}" type="slidenum">
              <a:rPr lang="en-US" smtClean="0"/>
              <a:t>17</a:t>
            </a:fld>
            <a:endParaRPr lang="en-US" dirty="0"/>
          </a:p>
        </p:txBody>
      </p:sp>
    </p:spTree>
    <p:extLst>
      <p:ext uri="{BB962C8B-B14F-4D97-AF65-F5344CB8AC3E}">
        <p14:creationId xmlns:p14="http://schemas.microsoft.com/office/powerpoint/2010/main" val="2633878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b="1" dirty="0" smtClean="0"/>
              <a:t>The plan cost comparison details the financial difference  of the plans.</a:t>
            </a:r>
          </a:p>
          <a:p>
            <a:r>
              <a:rPr lang="en-US" sz="1600" b="1" dirty="0" smtClean="0"/>
              <a:t>We prepared this slide to illustrate both of our plans provide excellent coverage.</a:t>
            </a:r>
          </a:p>
          <a:p>
            <a:r>
              <a:rPr lang="en-US" sz="1600" b="1" dirty="0" smtClean="0"/>
              <a:t>Some EEs feel more comfortable paying the higher premiums that come with a lower deductible while others prefer a lower premium with a higher deductible.</a:t>
            </a:r>
            <a:endParaRPr lang="en-US" sz="1600" b="1" dirty="0"/>
          </a:p>
        </p:txBody>
      </p:sp>
      <p:sp>
        <p:nvSpPr>
          <p:cNvPr id="4" name="Slide Number Placeholder 3"/>
          <p:cNvSpPr>
            <a:spLocks noGrp="1"/>
          </p:cNvSpPr>
          <p:nvPr>
            <p:ph type="sldNum" sz="quarter" idx="10"/>
          </p:nvPr>
        </p:nvSpPr>
        <p:spPr/>
        <p:txBody>
          <a:bodyPr/>
          <a:lstStyle/>
          <a:p>
            <a:fld id="{CC948891-72FA-4DE8-AC8C-508DE66AD4E7}" type="slidenum">
              <a:rPr lang="en-US" smtClean="0"/>
              <a:pPr/>
              <a:t>18</a:t>
            </a:fld>
            <a:endParaRPr lang="en-US" dirty="0"/>
          </a:p>
        </p:txBody>
      </p:sp>
    </p:spTree>
    <p:extLst>
      <p:ext uri="{BB962C8B-B14F-4D97-AF65-F5344CB8AC3E}">
        <p14:creationId xmlns:p14="http://schemas.microsoft.com/office/powerpoint/2010/main" val="35169198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normAutofit/>
          </a:bodyPr>
          <a:lstStyle/>
          <a:p>
            <a:r>
              <a:rPr lang="en-US" sz="1800" b="1" dirty="0" smtClean="0"/>
              <a:t>The numbers for this chart are obtained by taking the headcount by plan and calculating the annual ER premium and HRA contribution.</a:t>
            </a:r>
            <a:endParaRPr lang="en-US" sz="1800" b="1" dirty="0"/>
          </a:p>
        </p:txBody>
      </p:sp>
      <p:sp>
        <p:nvSpPr>
          <p:cNvPr id="4" name="Slide Number Placeholder 3"/>
          <p:cNvSpPr>
            <a:spLocks noGrp="1"/>
          </p:cNvSpPr>
          <p:nvPr>
            <p:ph type="sldNum" sz="quarter" idx="10"/>
          </p:nvPr>
        </p:nvSpPr>
        <p:spPr/>
        <p:txBody>
          <a:bodyPr/>
          <a:lstStyle/>
          <a:p>
            <a:fld id="{CC948891-72FA-4DE8-AC8C-508DE66AD4E7}" type="slidenum">
              <a:rPr lang="en-US" smtClean="0"/>
              <a:pPr/>
              <a:t>19</a:t>
            </a:fld>
            <a:endParaRPr lang="en-US" dirty="0"/>
          </a:p>
        </p:txBody>
      </p:sp>
    </p:spTree>
    <p:extLst>
      <p:ext uri="{BB962C8B-B14F-4D97-AF65-F5344CB8AC3E}">
        <p14:creationId xmlns:p14="http://schemas.microsoft.com/office/powerpoint/2010/main" val="2196296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1EBCEF69-4C8F-4940-A1DD-91886BFB21B0}" type="slidenum">
              <a:rPr lang="en-US" smtClean="0"/>
              <a:pPr/>
              <a:t>2</a:t>
            </a:fld>
            <a:endParaRPr lang="en-US" dirty="0" smtClean="0"/>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r>
              <a:rPr lang="en-US" sz="1800" b="1" dirty="0" smtClean="0"/>
              <a:t>We have lots of information to cover however feel free to ask questions as we go along</a:t>
            </a:r>
          </a:p>
        </p:txBody>
      </p:sp>
    </p:spTree>
    <p:extLst>
      <p:ext uri="{BB962C8B-B14F-4D97-AF65-F5344CB8AC3E}">
        <p14:creationId xmlns:p14="http://schemas.microsoft.com/office/powerpoint/2010/main" val="514614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Local Area pharmacies-  Albertson’s, CVS, K-Mart, NSU, Walmart, Walgreens</a:t>
            </a:r>
          </a:p>
          <a:p>
            <a:r>
              <a:rPr lang="en-US" sz="1800" b="1" dirty="0" smtClean="0"/>
              <a:t>Other areas of the country</a:t>
            </a:r>
          </a:p>
          <a:p>
            <a:r>
              <a:rPr lang="en-US" sz="1800" b="1" dirty="0" smtClean="0"/>
              <a:t>A&amp;P</a:t>
            </a:r>
          </a:p>
          <a:p>
            <a:r>
              <a:rPr lang="en-US" sz="1800" b="1" dirty="0" smtClean="0"/>
              <a:t>Brooks</a:t>
            </a:r>
          </a:p>
          <a:p>
            <a:r>
              <a:rPr lang="en-US" sz="1800" b="1" dirty="0" smtClean="0"/>
              <a:t>Dillon’s</a:t>
            </a:r>
          </a:p>
          <a:p>
            <a:r>
              <a:rPr lang="en-US" sz="1800" b="1" dirty="0" smtClean="0"/>
              <a:t>Kroger</a:t>
            </a:r>
          </a:p>
          <a:p>
            <a:r>
              <a:rPr lang="en-US" sz="1800" b="1" dirty="0" smtClean="0"/>
              <a:t>Longs</a:t>
            </a:r>
          </a:p>
          <a:p>
            <a:r>
              <a:rPr lang="en-US" sz="1800" b="1" dirty="0" smtClean="0"/>
              <a:t>Meijer</a:t>
            </a:r>
          </a:p>
          <a:p>
            <a:r>
              <a:rPr lang="en-US" sz="1800" b="1" dirty="0" smtClean="0"/>
              <a:t>Ralph’s</a:t>
            </a:r>
          </a:p>
          <a:p>
            <a:r>
              <a:rPr lang="en-US" sz="1800" b="1" dirty="0" smtClean="0"/>
              <a:t>Vons</a:t>
            </a:r>
          </a:p>
          <a:p>
            <a:r>
              <a:rPr lang="en-US" sz="1800" b="1" dirty="0" smtClean="0"/>
              <a:t>You can find a complete listing in the  Plan Document</a:t>
            </a:r>
            <a:endParaRPr lang="en-US" sz="1800" b="1" dirty="0"/>
          </a:p>
        </p:txBody>
      </p:sp>
      <p:sp>
        <p:nvSpPr>
          <p:cNvPr id="4" name="Slide Number Placeholder 3"/>
          <p:cNvSpPr>
            <a:spLocks noGrp="1"/>
          </p:cNvSpPr>
          <p:nvPr>
            <p:ph type="sldNum" sz="quarter" idx="10"/>
          </p:nvPr>
        </p:nvSpPr>
        <p:spPr/>
        <p:txBody>
          <a:bodyPr/>
          <a:lstStyle/>
          <a:p>
            <a:fld id="{045E7716-B625-44B9-8302-DAE453394898}" type="slidenum">
              <a:rPr lang="en-US" smtClean="0"/>
              <a:t>20</a:t>
            </a:fld>
            <a:endParaRPr lang="en-US" dirty="0"/>
          </a:p>
        </p:txBody>
      </p:sp>
    </p:spTree>
    <p:extLst>
      <p:ext uri="{BB962C8B-B14F-4D97-AF65-F5344CB8AC3E}">
        <p14:creationId xmlns:p14="http://schemas.microsoft.com/office/powerpoint/2010/main" val="1661105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If you  take a Specialty RX such as Enbrel, </a:t>
            </a:r>
            <a:r>
              <a:rPr lang="en-US" sz="1800" b="1" dirty="0" err="1" smtClean="0"/>
              <a:t>forteo</a:t>
            </a:r>
            <a:r>
              <a:rPr lang="en-US" sz="1800" b="1" dirty="0" smtClean="0"/>
              <a:t>, </a:t>
            </a:r>
            <a:r>
              <a:rPr lang="en-US" sz="1800" b="1" dirty="0" err="1" smtClean="0"/>
              <a:t>Humira</a:t>
            </a:r>
            <a:r>
              <a:rPr lang="en-US" sz="1800" b="1" dirty="0" smtClean="0"/>
              <a:t>, Lupron or </a:t>
            </a:r>
            <a:r>
              <a:rPr lang="en-US" sz="1800" b="1" dirty="0" err="1" smtClean="0"/>
              <a:t>Zoladex</a:t>
            </a:r>
            <a:r>
              <a:rPr lang="en-US" sz="1800" b="1" dirty="0" smtClean="0"/>
              <a:t> you need to  call the Specialty Pharmacy at 1-866-823-2712</a:t>
            </a:r>
          </a:p>
          <a:p>
            <a:r>
              <a:rPr lang="en-US" sz="1800" b="1" dirty="0" smtClean="0"/>
              <a:t>Our plan also utilizes Step- Care for</a:t>
            </a:r>
          </a:p>
          <a:p>
            <a:r>
              <a:rPr lang="en-US" sz="1800" b="1" dirty="0" err="1" smtClean="0"/>
              <a:t>Actia</a:t>
            </a:r>
            <a:r>
              <a:rPr lang="en-US" sz="1800" b="1" dirty="0" smtClean="0"/>
              <a:t>, Brand Proton Pump Inhibitors [Nexium] </a:t>
            </a:r>
            <a:r>
              <a:rPr lang="en-US" sz="1800" b="1" dirty="0" err="1" smtClean="0"/>
              <a:t>Fentora</a:t>
            </a:r>
            <a:r>
              <a:rPr lang="en-US" sz="1800" b="1" dirty="0" smtClean="0"/>
              <a:t>, Advair, </a:t>
            </a:r>
            <a:r>
              <a:rPr lang="en-US" sz="1800" b="1" dirty="0" err="1" smtClean="0"/>
              <a:t>Foradil</a:t>
            </a:r>
            <a:r>
              <a:rPr lang="en-US" sz="1800" b="1" dirty="0" smtClean="0"/>
              <a:t>,  </a:t>
            </a:r>
            <a:r>
              <a:rPr lang="en-US" sz="1800" b="1" dirty="0" err="1" smtClean="0"/>
              <a:t>Serevent</a:t>
            </a:r>
            <a:r>
              <a:rPr lang="en-US" sz="1800" b="1" dirty="0" smtClean="0"/>
              <a:t>, </a:t>
            </a:r>
            <a:r>
              <a:rPr lang="en-US" sz="1800" b="1" dirty="0" err="1" smtClean="0"/>
              <a:t>Oxycontin</a:t>
            </a:r>
            <a:r>
              <a:rPr lang="en-US" sz="1800" b="1" dirty="0" smtClean="0"/>
              <a:t>, </a:t>
            </a:r>
            <a:r>
              <a:rPr lang="en-US" sz="1800" b="1" dirty="0" err="1" smtClean="0"/>
              <a:t>Ranexa</a:t>
            </a:r>
            <a:r>
              <a:rPr lang="en-US" sz="1800" b="1" dirty="0" smtClean="0"/>
              <a:t>, Statins [Lipitor} </a:t>
            </a:r>
            <a:r>
              <a:rPr lang="en-US" sz="1800" b="1" dirty="0" err="1" smtClean="0"/>
              <a:t>Symlin</a:t>
            </a:r>
            <a:r>
              <a:rPr lang="en-US" sz="1800" b="1" dirty="0" smtClean="0"/>
              <a:t>- call 1-877-665-6609</a:t>
            </a:r>
            <a:endParaRPr lang="en-US" sz="1800" b="1" dirty="0"/>
          </a:p>
        </p:txBody>
      </p:sp>
      <p:sp>
        <p:nvSpPr>
          <p:cNvPr id="4" name="Slide Number Placeholder 3"/>
          <p:cNvSpPr>
            <a:spLocks noGrp="1"/>
          </p:cNvSpPr>
          <p:nvPr>
            <p:ph type="sldNum" sz="quarter" idx="10"/>
          </p:nvPr>
        </p:nvSpPr>
        <p:spPr/>
        <p:txBody>
          <a:bodyPr/>
          <a:lstStyle/>
          <a:p>
            <a:fld id="{045E7716-B625-44B9-8302-DAE453394898}" type="slidenum">
              <a:rPr lang="en-US" smtClean="0"/>
              <a:t>21</a:t>
            </a:fld>
            <a:endParaRPr lang="en-US" dirty="0"/>
          </a:p>
        </p:txBody>
      </p:sp>
    </p:spTree>
    <p:extLst>
      <p:ext uri="{BB962C8B-B14F-4D97-AF65-F5344CB8AC3E}">
        <p14:creationId xmlns:p14="http://schemas.microsoft.com/office/powerpoint/2010/main" val="29908866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There is a flyer in your  packet that outlines all of the services available along with the phone number and online Username [ICUBA] and</a:t>
            </a:r>
          </a:p>
          <a:p>
            <a:r>
              <a:rPr lang="en-US" sz="1800" b="1" dirty="0" smtClean="0"/>
              <a:t>8773985816 Password information</a:t>
            </a:r>
            <a:endParaRPr lang="en-US" sz="1800" b="1" dirty="0"/>
          </a:p>
        </p:txBody>
      </p:sp>
      <p:sp>
        <p:nvSpPr>
          <p:cNvPr id="4" name="Slide Number Placeholder 3"/>
          <p:cNvSpPr>
            <a:spLocks noGrp="1"/>
          </p:cNvSpPr>
          <p:nvPr>
            <p:ph type="sldNum" sz="quarter" idx="10"/>
          </p:nvPr>
        </p:nvSpPr>
        <p:spPr/>
        <p:txBody>
          <a:bodyPr/>
          <a:lstStyle/>
          <a:p>
            <a:fld id="{045E7716-B625-44B9-8302-DAE453394898}" type="slidenum">
              <a:rPr lang="en-US" smtClean="0"/>
              <a:t>22</a:t>
            </a:fld>
            <a:endParaRPr lang="en-US" dirty="0"/>
          </a:p>
        </p:txBody>
      </p:sp>
    </p:spTree>
    <p:extLst>
      <p:ext uri="{BB962C8B-B14F-4D97-AF65-F5344CB8AC3E}">
        <p14:creationId xmlns:p14="http://schemas.microsoft.com/office/powerpoint/2010/main" val="1414774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C0B328-0A57-43B2-9D2A-696411EFFE7D}" type="slidenum">
              <a:rPr lang="en-US" smtClean="0"/>
              <a:pPr/>
              <a:t>23</a:t>
            </a:fld>
            <a:endParaRPr lang="en-US" dirty="0"/>
          </a:p>
        </p:txBody>
      </p:sp>
    </p:spTree>
    <p:extLst>
      <p:ext uri="{BB962C8B-B14F-4D97-AF65-F5344CB8AC3E}">
        <p14:creationId xmlns:p14="http://schemas.microsoft.com/office/powerpoint/2010/main" val="9363541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TWO ways to QUIT</a:t>
            </a:r>
            <a:endParaRPr lang="en-US" sz="1800" b="1" dirty="0"/>
          </a:p>
        </p:txBody>
      </p:sp>
      <p:sp>
        <p:nvSpPr>
          <p:cNvPr id="4" name="Slide Number Placeholder 3"/>
          <p:cNvSpPr>
            <a:spLocks noGrp="1"/>
          </p:cNvSpPr>
          <p:nvPr>
            <p:ph type="sldNum" sz="quarter" idx="10"/>
          </p:nvPr>
        </p:nvSpPr>
        <p:spPr/>
        <p:txBody>
          <a:bodyPr/>
          <a:lstStyle/>
          <a:p>
            <a:fld id="{045E7716-B625-44B9-8302-DAE453394898}" type="slidenum">
              <a:rPr lang="en-US" smtClean="0"/>
              <a:t>24</a:t>
            </a:fld>
            <a:endParaRPr lang="en-US" dirty="0"/>
          </a:p>
        </p:txBody>
      </p:sp>
    </p:spTree>
    <p:extLst>
      <p:ext uri="{BB962C8B-B14F-4D97-AF65-F5344CB8AC3E}">
        <p14:creationId xmlns:p14="http://schemas.microsoft.com/office/powerpoint/2010/main" val="2364606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Get fit and healthy and reward yourself at the same time with great prizes</a:t>
            </a:r>
            <a:endParaRPr lang="en-US" sz="1800" b="1" dirty="0"/>
          </a:p>
        </p:txBody>
      </p:sp>
      <p:sp>
        <p:nvSpPr>
          <p:cNvPr id="4" name="Slide Number Placeholder 3"/>
          <p:cNvSpPr>
            <a:spLocks noGrp="1"/>
          </p:cNvSpPr>
          <p:nvPr>
            <p:ph type="sldNum" sz="quarter" idx="10"/>
          </p:nvPr>
        </p:nvSpPr>
        <p:spPr/>
        <p:txBody>
          <a:bodyPr/>
          <a:lstStyle/>
          <a:p>
            <a:fld id="{045E7716-B625-44B9-8302-DAE453394898}" type="slidenum">
              <a:rPr lang="en-US" smtClean="0"/>
              <a:t>25</a:t>
            </a:fld>
            <a:endParaRPr lang="en-US" dirty="0"/>
          </a:p>
        </p:txBody>
      </p:sp>
    </p:spTree>
    <p:extLst>
      <p:ext uri="{BB962C8B-B14F-4D97-AF65-F5344CB8AC3E}">
        <p14:creationId xmlns:p14="http://schemas.microsoft.com/office/powerpoint/2010/main" val="31393848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Three ways to earn points</a:t>
            </a:r>
            <a:endParaRPr lang="en-US" sz="1800" b="1" dirty="0"/>
          </a:p>
        </p:txBody>
      </p:sp>
      <p:sp>
        <p:nvSpPr>
          <p:cNvPr id="4" name="Slide Number Placeholder 3"/>
          <p:cNvSpPr>
            <a:spLocks noGrp="1"/>
          </p:cNvSpPr>
          <p:nvPr>
            <p:ph type="sldNum" sz="quarter" idx="10"/>
          </p:nvPr>
        </p:nvSpPr>
        <p:spPr/>
        <p:txBody>
          <a:bodyPr/>
          <a:lstStyle/>
          <a:p>
            <a:fld id="{045E7716-B625-44B9-8302-DAE453394898}" type="slidenum">
              <a:rPr lang="en-US" smtClean="0"/>
              <a:t>26</a:t>
            </a:fld>
            <a:endParaRPr lang="en-US" dirty="0"/>
          </a:p>
        </p:txBody>
      </p:sp>
    </p:spTree>
    <p:extLst>
      <p:ext uri="{BB962C8B-B14F-4D97-AF65-F5344CB8AC3E}">
        <p14:creationId xmlns:p14="http://schemas.microsoft.com/office/powerpoint/2010/main" val="6032714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HRA is provided to employees enrolled in either the PPO 70 or Preferred Plan. Funds are added tot eh account near the end of each month.</a:t>
            </a:r>
          </a:p>
          <a:p>
            <a:r>
              <a:rPr lang="en-US" sz="1800" b="1" dirty="0" smtClean="0"/>
              <a:t>If you are vested in the HRA and leave the university you have access to those funds until they are exhausted. There is a monthly service fee charged to the account each month.</a:t>
            </a:r>
          </a:p>
          <a:p>
            <a:endParaRPr lang="en-US" sz="1800" b="1" dirty="0"/>
          </a:p>
          <a:p>
            <a:r>
              <a:rPr lang="en-US" sz="1800" b="1" dirty="0" smtClean="0"/>
              <a:t>FSA is Funded </a:t>
            </a:r>
            <a:r>
              <a:rPr lang="en-US" sz="1800" b="1" dirty="0" smtClean="0">
                <a:solidFill>
                  <a:srgbClr val="FF0000"/>
                </a:solidFill>
              </a:rPr>
              <a:t>UPFRONT</a:t>
            </a:r>
            <a:r>
              <a:rPr lang="en-US" sz="1800" b="1" dirty="0" smtClean="0"/>
              <a:t> by NSU</a:t>
            </a:r>
            <a:endParaRPr lang="en-US" sz="1800" b="1" dirty="0"/>
          </a:p>
        </p:txBody>
      </p:sp>
      <p:sp>
        <p:nvSpPr>
          <p:cNvPr id="4" name="Slide Number Placeholder 3"/>
          <p:cNvSpPr>
            <a:spLocks noGrp="1"/>
          </p:cNvSpPr>
          <p:nvPr>
            <p:ph type="sldNum" sz="quarter" idx="10"/>
          </p:nvPr>
        </p:nvSpPr>
        <p:spPr/>
        <p:txBody>
          <a:bodyPr/>
          <a:lstStyle/>
          <a:p>
            <a:fld id="{045E7716-B625-44B9-8302-DAE453394898}" type="slidenum">
              <a:rPr lang="en-US" smtClean="0"/>
              <a:t>27</a:t>
            </a:fld>
            <a:endParaRPr lang="en-US" dirty="0"/>
          </a:p>
        </p:txBody>
      </p:sp>
    </p:spTree>
    <p:extLst>
      <p:ext uri="{BB962C8B-B14F-4D97-AF65-F5344CB8AC3E}">
        <p14:creationId xmlns:p14="http://schemas.microsoft.com/office/powerpoint/2010/main" val="1010340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Dependents are defined as being under the age of 13 but also could be a physically or mentally challenged adult who is your dependent and does not earn more than $3,200 a year.</a:t>
            </a:r>
          </a:p>
          <a:p>
            <a:r>
              <a:rPr lang="en-US" sz="1800" b="1" dirty="0" smtClean="0"/>
              <a:t>These DCFFA can be accessed by using the ICUBA MasterCard debit card which is issued by MBI bank and administered by Alegeus or by filing an on-line or a paper  claim</a:t>
            </a:r>
          </a:p>
          <a:p>
            <a:r>
              <a:rPr lang="en-US" sz="1800" b="1" dirty="0" smtClean="0"/>
              <a:t>Funded Per PAY- the money is not available until it has been deducted </a:t>
            </a:r>
            <a:r>
              <a:rPr lang="en-US" sz="1800" b="1" dirty="0" err="1" smtClean="0"/>
              <a:t>fromlyour</a:t>
            </a:r>
            <a:r>
              <a:rPr lang="en-US" sz="1800" b="1" dirty="0" smtClean="0"/>
              <a:t> bi-weekly pay!</a:t>
            </a:r>
            <a:endParaRPr lang="en-US" sz="1800" b="1" dirty="0"/>
          </a:p>
        </p:txBody>
      </p:sp>
      <p:sp>
        <p:nvSpPr>
          <p:cNvPr id="4" name="Slide Number Placeholder 3"/>
          <p:cNvSpPr>
            <a:spLocks noGrp="1"/>
          </p:cNvSpPr>
          <p:nvPr>
            <p:ph type="sldNum" sz="quarter" idx="10"/>
          </p:nvPr>
        </p:nvSpPr>
        <p:spPr/>
        <p:txBody>
          <a:bodyPr/>
          <a:lstStyle/>
          <a:p>
            <a:fld id="{045E7716-B625-44B9-8302-DAE453394898}" type="slidenum">
              <a:rPr lang="en-US" smtClean="0"/>
              <a:t>28</a:t>
            </a:fld>
            <a:endParaRPr lang="en-US" dirty="0"/>
          </a:p>
        </p:txBody>
      </p:sp>
    </p:spTree>
    <p:extLst>
      <p:ext uri="{BB962C8B-B14F-4D97-AF65-F5344CB8AC3E}">
        <p14:creationId xmlns:p14="http://schemas.microsoft.com/office/powerpoint/2010/main" val="4552733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5E7716-B625-44B9-8302-DAE453394898}" type="slidenum">
              <a:rPr lang="en-US" smtClean="0"/>
              <a:t>29</a:t>
            </a:fld>
            <a:endParaRPr lang="en-US" dirty="0"/>
          </a:p>
        </p:txBody>
      </p:sp>
    </p:spTree>
    <p:extLst>
      <p:ext uri="{BB962C8B-B14F-4D97-AF65-F5344CB8AC3E}">
        <p14:creationId xmlns:p14="http://schemas.microsoft.com/office/powerpoint/2010/main" val="2435573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smtClean="0"/>
              <a:t>Independent Colleges and Universities Benefits Association, Inc.</a:t>
            </a:r>
          </a:p>
          <a:p>
            <a:r>
              <a:rPr lang="en-US" sz="1600" b="1" dirty="0" smtClean="0"/>
              <a:t>Better Benefits through Collaboration</a:t>
            </a:r>
          </a:p>
          <a:p>
            <a:r>
              <a:rPr lang="en-US" sz="1600" b="1" dirty="0" smtClean="0"/>
              <a:t>A State Approved IRC 501c Corporation</a:t>
            </a:r>
          </a:p>
          <a:p>
            <a:r>
              <a:rPr lang="en-US" sz="1600" b="1" dirty="0" smtClean="0"/>
              <a:t>Multiple Employer Welfare Association [MEWA]</a:t>
            </a:r>
          </a:p>
          <a:p>
            <a:r>
              <a:rPr lang="en-US" sz="1600" b="1" dirty="0" smtClean="0"/>
              <a:t>Executive Director-Mark S. Weinstein, CPA,</a:t>
            </a:r>
            <a:r>
              <a:rPr lang="en-US" sz="1600" b="1" dirty="0" err="1" smtClean="0"/>
              <a:t>Esq</a:t>
            </a:r>
            <a:r>
              <a:rPr lang="en-US" sz="1600" b="1" dirty="0" smtClean="0"/>
              <a:t>.,LLM,MPH</a:t>
            </a:r>
          </a:p>
          <a:p>
            <a:r>
              <a:rPr lang="en-US" sz="1600" b="1" dirty="0" smtClean="0"/>
              <a:t>NSU is the largest member</a:t>
            </a:r>
            <a:endParaRPr lang="en-US" sz="1600" b="1" dirty="0"/>
          </a:p>
        </p:txBody>
      </p:sp>
      <p:sp>
        <p:nvSpPr>
          <p:cNvPr id="4" name="Slide Number Placeholder 3"/>
          <p:cNvSpPr>
            <a:spLocks noGrp="1"/>
          </p:cNvSpPr>
          <p:nvPr>
            <p:ph type="sldNum" sz="quarter" idx="10"/>
          </p:nvPr>
        </p:nvSpPr>
        <p:spPr/>
        <p:txBody>
          <a:bodyPr/>
          <a:lstStyle/>
          <a:p>
            <a:fld id="{045E7716-B625-44B9-8302-DAE453394898}" type="slidenum">
              <a:rPr lang="en-US" smtClean="0"/>
              <a:t>3</a:t>
            </a:fld>
            <a:endParaRPr lang="en-US" dirty="0"/>
          </a:p>
        </p:txBody>
      </p:sp>
    </p:spTree>
    <p:extLst>
      <p:ext uri="{BB962C8B-B14F-4D97-AF65-F5344CB8AC3E}">
        <p14:creationId xmlns:p14="http://schemas.microsoft.com/office/powerpoint/2010/main" val="10335111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5E7716-B625-44B9-8302-DAE453394898}" type="slidenum">
              <a:rPr lang="en-US" smtClean="0"/>
              <a:t>30</a:t>
            </a:fld>
            <a:endParaRPr lang="en-US" dirty="0"/>
          </a:p>
        </p:txBody>
      </p:sp>
    </p:spTree>
    <p:extLst>
      <p:ext uri="{BB962C8B-B14F-4D97-AF65-F5344CB8AC3E}">
        <p14:creationId xmlns:p14="http://schemas.microsoft.com/office/powerpoint/2010/main" val="3474239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5E7716-B625-44B9-8302-DAE453394898}" type="slidenum">
              <a:rPr lang="en-US" smtClean="0"/>
              <a:t>31</a:t>
            </a:fld>
            <a:endParaRPr lang="en-US" dirty="0"/>
          </a:p>
        </p:txBody>
      </p:sp>
    </p:spTree>
    <p:extLst>
      <p:ext uri="{BB962C8B-B14F-4D97-AF65-F5344CB8AC3E}">
        <p14:creationId xmlns:p14="http://schemas.microsoft.com/office/powerpoint/2010/main" val="3591735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5E7716-B625-44B9-8302-DAE453394898}" type="slidenum">
              <a:rPr lang="en-US" smtClean="0"/>
              <a:t>32</a:t>
            </a:fld>
            <a:endParaRPr lang="en-US" dirty="0"/>
          </a:p>
        </p:txBody>
      </p:sp>
    </p:spTree>
    <p:extLst>
      <p:ext uri="{BB962C8B-B14F-4D97-AF65-F5344CB8AC3E}">
        <p14:creationId xmlns:p14="http://schemas.microsoft.com/office/powerpoint/2010/main" val="2203421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b="1" dirty="0" smtClean="0"/>
              <a:t>The NSU Dental Faculty Practice and Dental Clinic </a:t>
            </a:r>
            <a:r>
              <a:rPr lang="en-US" sz="2400" b="1" u="sng" dirty="0" smtClean="0"/>
              <a:t>DO NOT </a:t>
            </a:r>
            <a:r>
              <a:rPr lang="en-US" sz="2400" b="1" dirty="0" smtClean="0"/>
              <a:t>Participate in this plan.</a:t>
            </a:r>
            <a:endParaRPr lang="en-US" sz="2400" b="1" dirty="0"/>
          </a:p>
        </p:txBody>
      </p:sp>
      <p:sp>
        <p:nvSpPr>
          <p:cNvPr id="4" name="Slide Number Placeholder 3"/>
          <p:cNvSpPr>
            <a:spLocks noGrp="1"/>
          </p:cNvSpPr>
          <p:nvPr>
            <p:ph type="sldNum" sz="quarter" idx="10"/>
          </p:nvPr>
        </p:nvSpPr>
        <p:spPr/>
        <p:txBody>
          <a:bodyPr/>
          <a:lstStyle/>
          <a:p>
            <a:fld id="{045E7716-B625-44B9-8302-DAE453394898}" type="slidenum">
              <a:rPr lang="en-US" smtClean="0"/>
              <a:t>33</a:t>
            </a:fld>
            <a:endParaRPr lang="en-US" dirty="0"/>
          </a:p>
        </p:txBody>
      </p:sp>
    </p:spTree>
    <p:extLst>
      <p:ext uri="{BB962C8B-B14F-4D97-AF65-F5344CB8AC3E}">
        <p14:creationId xmlns:p14="http://schemas.microsoft.com/office/powerpoint/2010/main" val="25872183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5E7716-B625-44B9-8302-DAE453394898}" type="slidenum">
              <a:rPr lang="en-US" smtClean="0"/>
              <a:t>34</a:t>
            </a:fld>
            <a:endParaRPr lang="en-US" dirty="0"/>
          </a:p>
        </p:txBody>
      </p:sp>
    </p:spTree>
    <p:extLst>
      <p:ext uri="{BB962C8B-B14F-4D97-AF65-F5344CB8AC3E}">
        <p14:creationId xmlns:p14="http://schemas.microsoft.com/office/powerpoint/2010/main" val="21443577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5E7716-B625-44B9-8302-DAE453394898}" type="slidenum">
              <a:rPr lang="en-US" smtClean="0"/>
              <a:t>35</a:t>
            </a:fld>
            <a:endParaRPr lang="en-US" dirty="0"/>
          </a:p>
        </p:txBody>
      </p:sp>
    </p:spTree>
    <p:extLst>
      <p:ext uri="{BB962C8B-B14F-4D97-AF65-F5344CB8AC3E}">
        <p14:creationId xmlns:p14="http://schemas.microsoft.com/office/powerpoint/2010/main" val="8251784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6C0B328-0A57-43B2-9D2A-696411EFFE7D}" type="slidenum">
              <a:rPr lang="en-US" smtClean="0"/>
              <a:pPr/>
              <a:t>36</a:t>
            </a:fld>
            <a:endParaRPr lang="en-US"/>
          </a:p>
        </p:txBody>
      </p:sp>
    </p:spTree>
    <p:extLst>
      <p:ext uri="{BB962C8B-B14F-4D97-AF65-F5344CB8AC3E}">
        <p14:creationId xmlns:p14="http://schemas.microsoft.com/office/powerpoint/2010/main" val="27732142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b="1" dirty="0" smtClean="0"/>
              <a:t>You can enroll in this optional life benefit now and when your 90 day waiting period is up you will be automatically enrolled and the premium deduction will begin.</a:t>
            </a:r>
          </a:p>
          <a:p>
            <a:r>
              <a:rPr lang="en-US" sz="1800" b="1" dirty="0" smtClean="0"/>
              <a:t>Keep in mind this is the  </a:t>
            </a:r>
            <a:r>
              <a:rPr lang="en-US" sz="1800" b="1" u="sng" dirty="0" smtClean="0"/>
              <a:t>only time </a:t>
            </a:r>
            <a:r>
              <a:rPr lang="en-US" sz="1800" b="1" dirty="0" smtClean="0"/>
              <a:t>you can enroll in this plan </a:t>
            </a:r>
            <a:r>
              <a:rPr lang="en-US" sz="1800" b="1" u="sng" dirty="0" smtClean="0"/>
              <a:t>without evidence of insurability.</a:t>
            </a:r>
          </a:p>
          <a:p>
            <a:r>
              <a:rPr lang="en-US" sz="1800" b="1" dirty="0" smtClean="0"/>
              <a:t>If you decide to enroll in the future you will need to complete a health questionnaire and be subject to medical underwriting.</a:t>
            </a:r>
          </a:p>
          <a:p>
            <a:r>
              <a:rPr lang="en-US" sz="1800" b="1" dirty="0" smtClean="0"/>
              <a:t>Remember to update your beneficiary on a regular basis- annually, when your marital status changes when you have children, etc.</a:t>
            </a:r>
            <a:endParaRPr lang="en-US" sz="1800" b="1" dirty="0"/>
          </a:p>
        </p:txBody>
      </p:sp>
      <p:sp>
        <p:nvSpPr>
          <p:cNvPr id="4" name="Slide Number Placeholder 3"/>
          <p:cNvSpPr>
            <a:spLocks noGrp="1"/>
          </p:cNvSpPr>
          <p:nvPr>
            <p:ph type="sldNum" sz="quarter" idx="10"/>
          </p:nvPr>
        </p:nvSpPr>
        <p:spPr/>
        <p:txBody>
          <a:bodyPr/>
          <a:lstStyle/>
          <a:p>
            <a:fld id="{FAA0D645-B5C2-40C8-B7B1-8A9E48FFE5B9}" type="slidenum">
              <a:rPr lang="en-US" smtClean="0"/>
              <a:pPr/>
              <a:t>37</a:t>
            </a:fld>
            <a:endParaRPr lang="en-US"/>
          </a:p>
        </p:txBody>
      </p:sp>
    </p:spTree>
    <p:extLst>
      <p:ext uri="{BB962C8B-B14F-4D97-AF65-F5344CB8AC3E}">
        <p14:creationId xmlns:p14="http://schemas.microsoft.com/office/powerpoint/2010/main" val="34392676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C948891-72FA-4DE8-AC8C-508DE66AD4E7}" type="slidenum">
              <a:rPr lang="en-US" smtClean="0"/>
              <a:pPr/>
              <a:t>38</a:t>
            </a:fld>
            <a:endParaRPr lang="en-US" dirty="0"/>
          </a:p>
        </p:txBody>
      </p:sp>
    </p:spTree>
    <p:extLst>
      <p:ext uri="{BB962C8B-B14F-4D97-AF65-F5344CB8AC3E}">
        <p14:creationId xmlns:p14="http://schemas.microsoft.com/office/powerpoint/2010/main" val="39034670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3AA1AE01-04B6-4CDF-B2C3-E4F483959FE2}" type="slidenum">
              <a:rPr lang="en-US" smtClean="0"/>
              <a:pPr/>
              <a:t>39</a:t>
            </a:fld>
            <a:endParaRPr lang="en-US"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846448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We will talk a bit more about how the requirements of Health Care Reform impact our premiums when  we  discuss details of the health plans on a later slide</a:t>
            </a:r>
            <a:endParaRPr lang="en-US" sz="1800" b="1" dirty="0"/>
          </a:p>
        </p:txBody>
      </p:sp>
      <p:sp>
        <p:nvSpPr>
          <p:cNvPr id="4" name="Slide Number Placeholder 3"/>
          <p:cNvSpPr>
            <a:spLocks noGrp="1"/>
          </p:cNvSpPr>
          <p:nvPr>
            <p:ph type="sldNum" sz="quarter" idx="10"/>
          </p:nvPr>
        </p:nvSpPr>
        <p:spPr/>
        <p:txBody>
          <a:bodyPr/>
          <a:lstStyle/>
          <a:p>
            <a:fld id="{045E7716-B625-44B9-8302-DAE453394898}" type="slidenum">
              <a:rPr lang="en-US" smtClean="0"/>
              <a:t>4</a:t>
            </a:fld>
            <a:endParaRPr lang="en-US" dirty="0"/>
          </a:p>
        </p:txBody>
      </p:sp>
    </p:spTree>
    <p:extLst>
      <p:ext uri="{BB962C8B-B14F-4D97-AF65-F5344CB8AC3E}">
        <p14:creationId xmlns:p14="http://schemas.microsoft.com/office/powerpoint/2010/main" val="22179872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8D0CBBA2-84A4-4884-A134-1D52C2C3FF54}" type="slidenum">
              <a:rPr lang="en-US" smtClean="0"/>
              <a:pPr/>
              <a:t>40</a:t>
            </a:fld>
            <a:endParaRPr lang="en-US"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4884440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8D0CBBA2-84A4-4884-A134-1D52C2C3FF54}" type="slidenum">
              <a:rPr lang="en-US" smtClean="0"/>
              <a:pPr/>
              <a:t>41</a:t>
            </a:fld>
            <a:endParaRPr lang="en-US"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normAutofit fontScale="92500" lnSpcReduction="10000"/>
          </a:bodyPr>
          <a:lstStyle/>
          <a:p>
            <a:pPr eaLnBrk="1" hangingPunct="1"/>
            <a:endParaRPr lang="en-US" sz="4000" dirty="0" smtClean="0"/>
          </a:p>
          <a:p>
            <a:pPr eaLnBrk="1" hangingPunct="1"/>
            <a:r>
              <a:rPr lang="en-US" sz="4800" dirty="0" smtClean="0"/>
              <a:t>Rates are in 5 year age brackets and each time you cross over to a new age bracket your premium will increase.</a:t>
            </a:r>
          </a:p>
        </p:txBody>
      </p:sp>
    </p:spTree>
    <p:extLst>
      <p:ext uri="{BB962C8B-B14F-4D97-AF65-F5344CB8AC3E}">
        <p14:creationId xmlns:p14="http://schemas.microsoft.com/office/powerpoint/2010/main" val="34884440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800" b="1" dirty="0" smtClean="0"/>
              <a:t>Short-term disability is a university payroll program-i.e., this money comes right out of university funds. It is not an insurance plan.</a:t>
            </a:r>
          </a:p>
          <a:p>
            <a:r>
              <a:rPr lang="en-US" sz="1800" b="1" dirty="0" smtClean="0"/>
              <a:t>Long term disability is an insured product.</a:t>
            </a:r>
            <a:endParaRPr lang="en-US" sz="1800" b="1" dirty="0"/>
          </a:p>
        </p:txBody>
      </p:sp>
      <p:sp>
        <p:nvSpPr>
          <p:cNvPr id="4" name="Slide Number Placeholder 3"/>
          <p:cNvSpPr>
            <a:spLocks noGrp="1"/>
          </p:cNvSpPr>
          <p:nvPr>
            <p:ph type="sldNum" sz="quarter" idx="10"/>
          </p:nvPr>
        </p:nvSpPr>
        <p:spPr/>
        <p:txBody>
          <a:bodyPr/>
          <a:lstStyle/>
          <a:p>
            <a:fld id="{FAA0D645-B5C2-40C8-B7B1-8A9E48FFE5B9}" type="slidenum">
              <a:rPr lang="en-US" smtClean="0"/>
              <a:pPr/>
              <a:t>42</a:t>
            </a:fld>
            <a:endParaRPr lang="en-US"/>
          </a:p>
        </p:txBody>
      </p:sp>
    </p:spTree>
    <p:extLst>
      <p:ext uri="{BB962C8B-B14F-4D97-AF65-F5344CB8AC3E}">
        <p14:creationId xmlns:p14="http://schemas.microsoft.com/office/powerpoint/2010/main" val="26791465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5E7716-B625-44B9-8302-DAE453394898}" type="slidenum">
              <a:rPr lang="en-US" smtClean="0"/>
              <a:t>43</a:t>
            </a:fld>
            <a:endParaRPr lang="en-US" dirty="0"/>
          </a:p>
        </p:txBody>
      </p:sp>
    </p:spTree>
    <p:extLst>
      <p:ext uri="{BB962C8B-B14F-4D97-AF65-F5344CB8AC3E}">
        <p14:creationId xmlns:p14="http://schemas.microsoft.com/office/powerpoint/2010/main" val="6416443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FCA82834-D531-4BE6-B3E9-963A496BCA03}" type="slidenum">
              <a:rPr lang="en-US" smtClean="0"/>
              <a:pPr/>
              <a:t>44</a:t>
            </a:fld>
            <a:endParaRPr lang="en-US" smtClean="0"/>
          </a:p>
        </p:txBody>
      </p:sp>
      <p:sp>
        <p:nvSpPr>
          <p:cNvPr id="162819" name="Rectangle 2"/>
          <p:cNvSpPr>
            <a:spLocks noGrp="1" noRot="1" noChangeAspect="1" noChangeArrowheads="1" noTextEdit="1"/>
          </p:cNvSpPr>
          <p:nvPr>
            <p:ph type="sldImg"/>
          </p:nvPr>
        </p:nvSpPr>
        <p:spPr>
          <a:xfrm>
            <a:off x="406400" y="696913"/>
            <a:ext cx="6197600" cy="3486150"/>
          </a:xfrm>
          <a:ln/>
        </p:spPr>
      </p:sp>
      <p:sp>
        <p:nvSpPr>
          <p:cNvPr id="162820" name="Rectangle 3"/>
          <p:cNvSpPr>
            <a:spLocks noGrp="1" noChangeArrowheads="1"/>
          </p:cNvSpPr>
          <p:nvPr>
            <p:ph type="body" idx="1"/>
          </p:nvPr>
        </p:nvSpPr>
        <p:spPr>
          <a:noFill/>
          <a:ln/>
        </p:spPr>
        <p:txBody>
          <a:bodyPr/>
          <a:lstStyle/>
          <a:p>
            <a:pPr eaLnBrk="1" hangingPunct="1">
              <a:buFontTx/>
              <a:buNone/>
            </a:pPr>
            <a:endParaRPr lang="en-US" sz="1800" dirty="0"/>
          </a:p>
        </p:txBody>
      </p:sp>
    </p:spTree>
    <p:extLst>
      <p:ext uri="{BB962C8B-B14F-4D97-AF65-F5344CB8AC3E}">
        <p14:creationId xmlns:p14="http://schemas.microsoft.com/office/powerpoint/2010/main" val="15441421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2"/>
          <p:cNvSpPr>
            <a:spLocks noGrp="1" noRot="1" noChangeAspect="1" noChangeArrowheads="1" noTextEdit="1"/>
          </p:cNvSpPr>
          <p:nvPr>
            <p:ph type="sldImg"/>
          </p:nvPr>
        </p:nvSpPr>
        <p:spPr>
          <a:xfrm>
            <a:off x="390525" y="688975"/>
            <a:ext cx="6229350" cy="3505200"/>
          </a:xfrm>
          <a:ln/>
        </p:spPr>
      </p:sp>
      <p:sp>
        <p:nvSpPr>
          <p:cNvPr id="113668" name="Rectangle 3"/>
          <p:cNvSpPr>
            <a:spLocks noGrp="1" noChangeArrowheads="1"/>
          </p:cNvSpPr>
          <p:nvPr>
            <p:ph type="body" idx="1"/>
          </p:nvPr>
        </p:nvSpPr>
        <p:spPr>
          <a:xfrm>
            <a:off x="914403" y="4419605"/>
            <a:ext cx="5181602" cy="4189413"/>
          </a:xfrm>
          <a:noFill/>
          <a:ln/>
        </p:spPr>
        <p:txBody>
          <a:bodyPr/>
          <a:lstStyle/>
          <a:p>
            <a:pPr eaLnBrk="1" hangingPunct="1"/>
            <a:r>
              <a:rPr lang="en-US" sz="1400" dirty="0"/>
              <a:t>Nova Southeastern University also offers a legal plan through pre-paid legal services.</a:t>
            </a:r>
          </a:p>
          <a:p>
            <a:pPr eaLnBrk="1" hangingPunct="1"/>
            <a:r>
              <a:rPr lang="en-US" sz="1400" dirty="0"/>
              <a:t>Again, this is a voluntary employee benefit with no employer contributions.</a:t>
            </a:r>
          </a:p>
          <a:p>
            <a:pPr eaLnBrk="1" hangingPunct="1"/>
            <a:endParaRPr lang="en-US" sz="1400" dirty="0"/>
          </a:p>
          <a:p>
            <a:pPr eaLnBrk="1" hangingPunct="1"/>
            <a:r>
              <a:rPr lang="en-US" sz="1400" dirty="0"/>
              <a:t>For additional information view the Pre-Paid Legal presentation on the benefits webpage or contact Pre-Paid Legal Representatives, Kelly </a:t>
            </a:r>
            <a:r>
              <a:rPr lang="en-US" sz="1400" dirty="0" err="1"/>
              <a:t>Kaupas-Rheault</a:t>
            </a:r>
            <a:r>
              <a:rPr lang="en-US" sz="1400" dirty="0"/>
              <a:t> at (954) 214-0327 or </a:t>
            </a:r>
            <a:r>
              <a:rPr lang="en-US" sz="1400" dirty="0" smtClean="0"/>
              <a:t>John Broadbent at </a:t>
            </a:r>
            <a:r>
              <a:rPr lang="en-US" sz="1400" dirty="0"/>
              <a:t>(954) </a:t>
            </a:r>
            <a:r>
              <a:rPr lang="en-US" sz="1400" dirty="0" smtClean="0"/>
              <a:t>881-1296.</a:t>
            </a:r>
            <a:endParaRPr lang="en-US" sz="1400" dirty="0"/>
          </a:p>
          <a:p>
            <a:pPr eaLnBrk="1" hangingPunct="1"/>
            <a:r>
              <a:rPr lang="en-US" sz="1400" dirty="0"/>
              <a:t>Cost is about 15.75 / month for basic legal  services and 25.00 per month with identity theft protection</a:t>
            </a:r>
          </a:p>
          <a:p>
            <a:pPr eaLnBrk="1" hangingPunct="1"/>
            <a:r>
              <a:rPr lang="en-US" sz="1400" dirty="0"/>
              <a:t> Some help with legal  issues such as speeding tickets, identity theft, divorce, landlord disputes and simple wills</a:t>
            </a:r>
            <a:r>
              <a:rPr lang="en-US" sz="1400" dirty="0" smtClean="0"/>
              <a:t>.</a:t>
            </a:r>
          </a:p>
          <a:p>
            <a:pPr eaLnBrk="1" hangingPunct="1"/>
            <a:endParaRPr lang="en-US" sz="1400" dirty="0" smtClean="0"/>
          </a:p>
          <a:p>
            <a:pPr eaLnBrk="1" hangingPunct="1"/>
            <a:r>
              <a:rPr lang="en-US" sz="1400" dirty="0" smtClean="0"/>
              <a:t>When you are enrolling in the benefits portal the </a:t>
            </a:r>
            <a:r>
              <a:rPr lang="en-US" sz="1400" b="1" u="sng" dirty="0" smtClean="0"/>
              <a:t>AFLAC election is an interest only button. </a:t>
            </a:r>
            <a:r>
              <a:rPr lang="en-US" sz="1400" dirty="0" smtClean="0"/>
              <a:t>This means you must contact the agent-Joe Evans for more information and actual enrollment. The coverage is age and income based and has pre-ex conditions.</a:t>
            </a:r>
            <a:endParaRPr lang="en-US" sz="1400" dirty="0"/>
          </a:p>
        </p:txBody>
      </p:sp>
    </p:spTree>
    <p:extLst>
      <p:ext uri="{BB962C8B-B14F-4D97-AF65-F5344CB8AC3E}">
        <p14:creationId xmlns:p14="http://schemas.microsoft.com/office/powerpoint/2010/main" val="6442145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ADE3A903-20E5-4F3A-A6AB-9D252D34AE57}" type="slidenum">
              <a:rPr lang="en-US" smtClean="0"/>
              <a:pPr/>
              <a:t>46</a:t>
            </a:fld>
            <a:endParaRPr lang="en-US"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pPr eaLnBrk="1" hangingPunct="1"/>
            <a:r>
              <a:rPr lang="en-US" sz="1800" b="1" dirty="0" smtClean="0"/>
              <a:t>Teachers Insurance Annuity Association-College Retirement Equities Fund</a:t>
            </a:r>
          </a:p>
          <a:p>
            <a:pPr eaLnBrk="1" hangingPunct="1"/>
            <a:endParaRPr lang="en-US" sz="1800" b="1" dirty="0"/>
          </a:p>
          <a:p>
            <a:pPr eaLnBrk="1" hangingPunct="1"/>
            <a:r>
              <a:rPr lang="en-US" sz="1800" b="1" dirty="0" smtClean="0"/>
              <a:t>Variable Annuity Life Insurance Company</a:t>
            </a:r>
          </a:p>
        </p:txBody>
      </p:sp>
    </p:spTree>
    <p:extLst>
      <p:ext uri="{BB962C8B-B14F-4D97-AF65-F5344CB8AC3E}">
        <p14:creationId xmlns:p14="http://schemas.microsoft.com/office/powerpoint/2010/main" val="40817710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Both vendors send representatives to campus on a regular basis either for individual consultations [you can bring your spouse, significant other or a financial planner to individual appointments] </a:t>
            </a:r>
          </a:p>
          <a:p>
            <a:r>
              <a:rPr lang="en-US" b="1" dirty="0" smtClean="0"/>
              <a:t>OR</a:t>
            </a:r>
            <a:r>
              <a:rPr lang="en-US" dirty="0" smtClean="0"/>
              <a:t> participate in one of the retirement plan seminars on various topics such as:</a:t>
            </a:r>
          </a:p>
          <a:p>
            <a:pPr>
              <a:buFont typeface="Arial" pitchFamily="34" charset="0"/>
              <a:buChar char="•"/>
            </a:pPr>
            <a:r>
              <a:rPr lang="en-US" dirty="0" smtClean="0"/>
              <a:t>Women</a:t>
            </a:r>
            <a:r>
              <a:rPr lang="en-US" baseline="0" dirty="0" smtClean="0"/>
              <a:t> in Finance</a:t>
            </a:r>
          </a:p>
          <a:p>
            <a:pPr>
              <a:buFont typeface="Arial" pitchFamily="34" charset="0"/>
              <a:buChar char="•"/>
            </a:pPr>
            <a:r>
              <a:rPr lang="en-US" baseline="0" dirty="0" smtClean="0"/>
              <a:t>Debt management</a:t>
            </a:r>
          </a:p>
          <a:p>
            <a:pPr>
              <a:buFont typeface="Arial" pitchFamily="34" charset="0"/>
              <a:buChar char="•"/>
            </a:pPr>
            <a:r>
              <a:rPr lang="en-US" baseline="0" dirty="0" smtClean="0"/>
              <a:t>How to Invest in Tough Economic Times</a:t>
            </a:r>
          </a:p>
          <a:p>
            <a:pPr>
              <a:buFont typeface="Arial" pitchFamily="34" charset="0"/>
              <a:buNone/>
            </a:pPr>
            <a:endParaRPr lang="en-US" baseline="0" dirty="0" smtClean="0"/>
          </a:p>
          <a:p>
            <a:pPr>
              <a:buFont typeface="Arial" pitchFamily="34" charset="0"/>
              <a:buNone/>
            </a:pPr>
            <a:r>
              <a:rPr lang="en-US" b="1" baseline="0" dirty="0" smtClean="0"/>
              <a:t>TIAA-CREF </a:t>
            </a:r>
            <a:r>
              <a:rPr lang="en-US" b="0" baseline="0" dirty="0" smtClean="0"/>
              <a:t>call</a:t>
            </a:r>
            <a:r>
              <a:rPr lang="en-US" b="1" baseline="0" dirty="0" smtClean="0"/>
              <a:t> 1-800-732-8353 </a:t>
            </a:r>
            <a:r>
              <a:rPr lang="en-US" b="0" baseline="0" dirty="0" smtClean="0"/>
              <a:t>to make an appointment</a:t>
            </a:r>
          </a:p>
          <a:p>
            <a:pPr>
              <a:buFont typeface="Arial" pitchFamily="34" charset="0"/>
              <a:buNone/>
            </a:pPr>
            <a:endParaRPr lang="en-US" b="1" baseline="0" dirty="0" smtClean="0"/>
          </a:p>
          <a:p>
            <a:pPr>
              <a:buFont typeface="Arial" pitchFamily="34" charset="0"/>
              <a:buNone/>
            </a:pPr>
            <a:r>
              <a:rPr lang="en-US" b="1" baseline="0" dirty="0" smtClean="0"/>
              <a:t>VALIC</a:t>
            </a:r>
          </a:p>
          <a:p>
            <a:pPr>
              <a:buFont typeface="Arial" pitchFamily="34" charset="0"/>
              <a:buNone/>
            </a:pPr>
            <a:r>
              <a:rPr lang="en-US" b="1" baseline="0" dirty="0" smtClean="0"/>
              <a:t>Nicholas Brown 850-322-8240</a:t>
            </a:r>
          </a:p>
          <a:p>
            <a:pPr>
              <a:buFont typeface="Arial" pitchFamily="34" charset="0"/>
              <a:buNone/>
            </a:pPr>
            <a:r>
              <a:rPr lang="en-US" b="1" baseline="0" dirty="0" smtClean="0"/>
              <a:t>Steve Proffitt     954-684-6306</a:t>
            </a:r>
            <a:endParaRPr lang="en-US" b="1" dirty="0"/>
          </a:p>
        </p:txBody>
      </p:sp>
      <p:sp>
        <p:nvSpPr>
          <p:cNvPr id="4" name="Slide Number Placeholder 3"/>
          <p:cNvSpPr>
            <a:spLocks noGrp="1"/>
          </p:cNvSpPr>
          <p:nvPr>
            <p:ph type="sldNum" sz="quarter" idx="10"/>
          </p:nvPr>
        </p:nvSpPr>
        <p:spPr/>
        <p:txBody>
          <a:bodyPr/>
          <a:lstStyle/>
          <a:p>
            <a:fld id="{FAA0D645-B5C2-40C8-B7B1-8A9E48FFE5B9}" type="slidenum">
              <a:rPr lang="en-US" smtClean="0"/>
              <a:pPr/>
              <a:t>47</a:t>
            </a:fld>
            <a:endParaRPr lang="en-US"/>
          </a:p>
        </p:txBody>
      </p:sp>
    </p:spTree>
    <p:extLst>
      <p:ext uri="{BB962C8B-B14F-4D97-AF65-F5344CB8AC3E}">
        <p14:creationId xmlns:p14="http://schemas.microsoft.com/office/powerpoint/2010/main" val="13018717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95E29639-A08B-41C8-8656-C4B0CC50A559}" type="slidenum">
              <a:rPr lang="en-US" smtClean="0"/>
              <a:pPr/>
              <a:t>48</a:t>
            </a:fld>
            <a:endParaRPr lang="en-US"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pPr eaLnBrk="1" hangingPunct="1"/>
            <a:r>
              <a:rPr lang="en-US" sz="1800" dirty="0"/>
              <a:t>Although you are not eligible to join the matching plan until your 1 year anniversary you can start your own supplemental account immediately and put money aside on a pre-tax basis by visiting www.myretirementmanager.com </a:t>
            </a:r>
          </a:p>
          <a:p>
            <a:pPr eaLnBrk="1" hangingPunct="1"/>
            <a:endParaRPr lang="en-US" sz="1800" dirty="0"/>
          </a:p>
          <a:p>
            <a:endParaRPr lang="en-US" dirty="0" smtClean="0"/>
          </a:p>
        </p:txBody>
      </p:sp>
    </p:spTree>
    <p:extLst>
      <p:ext uri="{BB962C8B-B14F-4D97-AF65-F5344CB8AC3E}">
        <p14:creationId xmlns:p14="http://schemas.microsoft.com/office/powerpoint/2010/main" val="28671816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6C0B328-0A57-43B2-9D2A-696411EFFE7D}" type="slidenum">
              <a:rPr lang="en-US" smtClean="0"/>
              <a:pPr/>
              <a:t>49</a:t>
            </a:fld>
            <a:endParaRPr lang="en-US"/>
          </a:p>
        </p:txBody>
      </p:sp>
    </p:spTree>
    <p:extLst>
      <p:ext uri="{BB962C8B-B14F-4D97-AF65-F5344CB8AC3E}">
        <p14:creationId xmlns:p14="http://schemas.microsoft.com/office/powerpoint/2010/main" val="3582821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2400" dirty="0"/>
              <a:t>Samples of Services Provided</a:t>
            </a:r>
          </a:p>
          <a:p>
            <a:pPr>
              <a:buFont typeface="Arial" pitchFamily="34" charset="0"/>
              <a:buChar char="•"/>
            </a:pPr>
            <a:r>
              <a:rPr lang="en-US" sz="2400" dirty="0"/>
              <a:t>Alcohol Awareness</a:t>
            </a:r>
          </a:p>
          <a:p>
            <a:pPr>
              <a:buFont typeface="Arial" pitchFamily="34" charset="0"/>
              <a:buChar char="•"/>
            </a:pPr>
            <a:r>
              <a:rPr lang="en-US" sz="2400" dirty="0"/>
              <a:t>Blood Glucose Screening</a:t>
            </a:r>
          </a:p>
          <a:p>
            <a:pPr>
              <a:buFont typeface="Arial" pitchFamily="34" charset="0"/>
              <a:buChar char="•"/>
            </a:pPr>
            <a:r>
              <a:rPr lang="en-US" sz="2400" dirty="0"/>
              <a:t>Cholesterol Awareness</a:t>
            </a:r>
          </a:p>
          <a:p>
            <a:pPr>
              <a:buFont typeface="Arial" pitchFamily="34" charset="0"/>
              <a:buChar char="•"/>
            </a:pPr>
            <a:r>
              <a:rPr lang="en-US" sz="2400" dirty="0"/>
              <a:t>GERD Awareness Education &amp; Counseling</a:t>
            </a:r>
          </a:p>
          <a:p>
            <a:pPr>
              <a:buFont typeface="Arial" pitchFamily="34" charset="0"/>
              <a:buChar char="•"/>
            </a:pPr>
            <a:r>
              <a:rPr lang="en-US" sz="2400" dirty="0"/>
              <a:t>HIV?AIDS Awareness</a:t>
            </a:r>
          </a:p>
          <a:p>
            <a:pPr>
              <a:buFont typeface="Arial" pitchFamily="34" charset="0"/>
              <a:buChar char="•"/>
            </a:pPr>
            <a:r>
              <a:rPr lang="en-US" sz="2400" dirty="0"/>
              <a:t>Immunization Awareness</a:t>
            </a:r>
          </a:p>
          <a:p>
            <a:pPr>
              <a:buFont typeface="Arial" pitchFamily="34" charset="0"/>
              <a:buChar char="•"/>
            </a:pPr>
            <a:r>
              <a:rPr lang="en-US" sz="2400" dirty="0"/>
              <a:t>Men’s and Women's’ Health Awareness</a:t>
            </a:r>
          </a:p>
          <a:p>
            <a:pPr>
              <a:buFont typeface="Arial" pitchFamily="34" charset="0"/>
              <a:buChar char="•"/>
            </a:pPr>
            <a:r>
              <a:rPr lang="en-US" sz="2400" dirty="0"/>
              <a:t>National Pharmacy Month</a:t>
            </a:r>
          </a:p>
          <a:p>
            <a:pPr>
              <a:buFont typeface="Arial" pitchFamily="34" charset="0"/>
              <a:buChar char="•"/>
            </a:pPr>
            <a:r>
              <a:rPr lang="en-US" sz="2400" dirty="0"/>
              <a:t>Osteoporosis Screening &amp; Awareness</a:t>
            </a:r>
          </a:p>
          <a:p>
            <a:pPr>
              <a:buFont typeface="Arial" pitchFamily="34" charset="0"/>
              <a:buChar char="•"/>
            </a:pPr>
            <a:r>
              <a:rPr lang="en-US" sz="2400" dirty="0"/>
              <a:t>Skin damage Screening</a:t>
            </a:r>
          </a:p>
          <a:p>
            <a:pPr>
              <a:buFont typeface="Arial" pitchFamily="34" charset="0"/>
              <a:buChar char="•"/>
            </a:pPr>
            <a:r>
              <a:rPr lang="en-US" sz="2400" dirty="0"/>
              <a:t>Also  the NSU Caregivers Alliance Program visit www.nova.edu/wellness/caregiver</a:t>
            </a:r>
          </a:p>
        </p:txBody>
      </p:sp>
      <p:sp>
        <p:nvSpPr>
          <p:cNvPr id="4" name="Slide Number Placeholder 3"/>
          <p:cNvSpPr>
            <a:spLocks noGrp="1"/>
          </p:cNvSpPr>
          <p:nvPr>
            <p:ph type="sldNum" sz="quarter" idx="10"/>
          </p:nvPr>
        </p:nvSpPr>
        <p:spPr/>
        <p:txBody>
          <a:bodyPr/>
          <a:lstStyle/>
          <a:p>
            <a:fld id="{FAA0D645-B5C2-40C8-B7B1-8A9E48FFE5B9}" type="slidenum">
              <a:rPr lang="en-US" smtClean="0"/>
              <a:pPr/>
              <a:t>5</a:t>
            </a:fld>
            <a:endParaRPr lang="en-US" dirty="0"/>
          </a:p>
        </p:txBody>
      </p:sp>
    </p:spTree>
    <p:extLst>
      <p:ext uri="{BB962C8B-B14F-4D97-AF65-F5344CB8AC3E}">
        <p14:creationId xmlns:p14="http://schemas.microsoft.com/office/powerpoint/2010/main" val="799387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5E7716-B625-44B9-8302-DAE453394898}" type="slidenum">
              <a:rPr lang="en-US" smtClean="0"/>
              <a:t>50</a:t>
            </a:fld>
            <a:endParaRPr lang="en-US" dirty="0"/>
          </a:p>
        </p:txBody>
      </p:sp>
    </p:spTree>
    <p:extLst>
      <p:ext uri="{BB962C8B-B14F-4D97-AF65-F5344CB8AC3E}">
        <p14:creationId xmlns:p14="http://schemas.microsoft.com/office/powerpoint/2010/main" val="4353203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6EE817BF-C77E-44E5-8A85-BDF6E9E3FBC9}" type="slidenum">
              <a:rPr lang="en-US" smtClean="0"/>
              <a:pPr/>
              <a:t>51</a:t>
            </a:fld>
            <a:endParaRPr 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r>
              <a:rPr lang="en-US" sz="2000" dirty="0"/>
              <a:t>If you are past your 30 calendar days enrollment window, then you may not be eligible to enroll for benefits until the next open enrollment period.  Contact the Benefits department at 954-262-4748 to discuss your options, if available. </a:t>
            </a:r>
          </a:p>
        </p:txBody>
      </p:sp>
    </p:spTree>
    <p:extLst>
      <p:ext uri="{BB962C8B-B14F-4D97-AF65-F5344CB8AC3E}">
        <p14:creationId xmlns:p14="http://schemas.microsoft.com/office/powerpoint/2010/main" val="12776416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5E7716-B625-44B9-8302-DAE453394898}" type="slidenum">
              <a:rPr lang="en-US" smtClean="0"/>
              <a:t>52</a:t>
            </a:fld>
            <a:endParaRPr lang="en-US" dirty="0"/>
          </a:p>
        </p:txBody>
      </p:sp>
    </p:spTree>
    <p:extLst>
      <p:ext uri="{BB962C8B-B14F-4D97-AF65-F5344CB8AC3E}">
        <p14:creationId xmlns:p14="http://schemas.microsoft.com/office/powerpoint/2010/main" val="15141428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5E7716-B625-44B9-8302-DAE453394898}" type="slidenum">
              <a:rPr lang="en-US" smtClean="0"/>
              <a:t>53</a:t>
            </a:fld>
            <a:endParaRPr lang="en-US" dirty="0"/>
          </a:p>
        </p:txBody>
      </p:sp>
    </p:spTree>
    <p:extLst>
      <p:ext uri="{BB962C8B-B14F-4D97-AF65-F5344CB8AC3E}">
        <p14:creationId xmlns:p14="http://schemas.microsoft.com/office/powerpoint/2010/main" val="14349456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5E7716-B625-44B9-8302-DAE453394898}" type="slidenum">
              <a:rPr lang="en-US" smtClean="0"/>
              <a:t>54</a:t>
            </a:fld>
            <a:endParaRPr lang="en-US" dirty="0"/>
          </a:p>
        </p:txBody>
      </p:sp>
    </p:spTree>
    <p:extLst>
      <p:ext uri="{BB962C8B-B14F-4D97-AF65-F5344CB8AC3E}">
        <p14:creationId xmlns:p14="http://schemas.microsoft.com/office/powerpoint/2010/main" val="18324862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5E7716-B625-44B9-8302-DAE453394898}" type="slidenum">
              <a:rPr lang="en-US" smtClean="0"/>
              <a:t>55</a:t>
            </a:fld>
            <a:endParaRPr lang="en-US" dirty="0"/>
          </a:p>
        </p:txBody>
      </p:sp>
    </p:spTree>
    <p:extLst>
      <p:ext uri="{BB962C8B-B14F-4D97-AF65-F5344CB8AC3E}">
        <p14:creationId xmlns:p14="http://schemas.microsoft.com/office/powerpoint/2010/main" val="10525853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5E7716-B625-44B9-8302-DAE453394898}" type="slidenum">
              <a:rPr lang="en-US" smtClean="0"/>
              <a:t>6</a:t>
            </a:fld>
            <a:endParaRPr lang="en-US" dirty="0"/>
          </a:p>
        </p:txBody>
      </p:sp>
    </p:spTree>
    <p:extLst>
      <p:ext uri="{BB962C8B-B14F-4D97-AF65-F5344CB8AC3E}">
        <p14:creationId xmlns:p14="http://schemas.microsoft.com/office/powerpoint/2010/main" val="3863211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5E7716-B625-44B9-8302-DAE453394898}" type="slidenum">
              <a:rPr lang="en-US" smtClean="0"/>
              <a:t>7</a:t>
            </a:fld>
            <a:endParaRPr lang="en-US" dirty="0"/>
          </a:p>
        </p:txBody>
      </p:sp>
    </p:spTree>
    <p:extLst>
      <p:ext uri="{BB962C8B-B14F-4D97-AF65-F5344CB8AC3E}">
        <p14:creationId xmlns:p14="http://schemas.microsoft.com/office/powerpoint/2010/main" val="2729062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smtClean="0"/>
              <a:t>Do you know your basic numbers”</a:t>
            </a:r>
          </a:p>
          <a:p>
            <a:r>
              <a:rPr lang="en-US" sz="1800" b="1" dirty="0" smtClean="0"/>
              <a:t>Weight, BP, cholesterol, blood sugar</a:t>
            </a:r>
          </a:p>
          <a:p>
            <a:r>
              <a:rPr lang="en-US" sz="1800" b="1" dirty="0" smtClean="0"/>
              <a:t>Do you know how these numbers impact your well being?</a:t>
            </a:r>
            <a:endParaRPr lang="en-US" sz="1800" b="1" dirty="0"/>
          </a:p>
        </p:txBody>
      </p:sp>
      <p:sp>
        <p:nvSpPr>
          <p:cNvPr id="4" name="Slide Number Placeholder 3"/>
          <p:cNvSpPr>
            <a:spLocks noGrp="1"/>
          </p:cNvSpPr>
          <p:nvPr>
            <p:ph type="sldNum" sz="quarter" idx="10"/>
          </p:nvPr>
        </p:nvSpPr>
        <p:spPr/>
        <p:txBody>
          <a:bodyPr/>
          <a:lstStyle/>
          <a:p>
            <a:fld id="{045E7716-B625-44B9-8302-DAE453394898}" type="slidenum">
              <a:rPr lang="en-US" smtClean="0"/>
              <a:t>8</a:t>
            </a:fld>
            <a:endParaRPr lang="en-US" dirty="0"/>
          </a:p>
        </p:txBody>
      </p:sp>
    </p:spTree>
    <p:extLst>
      <p:ext uri="{BB962C8B-B14F-4D97-AF65-F5344CB8AC3E}">
        <p14:creationId xmlns:p14="http://schemas.microsoft.com/office/powerpoint/2010/main" val="1947084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45E7716-B625-44B9-8302-DAE453394898}" type="slidenum">
              <a:rPr lang="en-US" smtClean="0"/>
              <a:t>9</a:t>
            </a:fld>
            <a:endParaRPr lang="en-US" dirty="0"/>
          </a:p>
        </p:txBody>
      </p:sp>
    </p:spTree>
    <p:extLst>
      <p:ext uri="{BB962C8B-B14F-4D97-AF65-F5344CB8AC3E}">
        <p14:creationId xmlns:p14="http://schemas.microsoft.com/office/powerpoint/2010/main" val="187186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E31AD5-1B5A-43F2-80D2-779559E393EE}" type="datetime1">
              <a:rPr lang="en-US" smtClean="0"/>
              <a:t>4/6/2015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704220-9DF6-45FA-91FF-7F5DFB634E38}" type="slidenum">
              <a:rPr lang="en-US" smtClean="0"/>
              <a:t>‹#›</a:t>
            </a:fld>
            <a:endParaRPr lang="en-US" dirty="0"/>
          </a:p>
        </p:txBody>
      </p:sp>
    </p:spTree>
    <p:extLst>
      <p:ext uri="{BB962C8B-B14F-4D97-AF65-F5344CB8AC3E}">
        <p14:creationId xmlns:p14="http://schemas.microsoft.com/office/powerpoint/2010/main" val="509663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55FB989-0EDC-4E25-8B7C-E090E9E3688F}" type="datetime1">
              <a:rPr lang="en-US" smtClean="0"/>
              <a:t>4/6/2015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704220-9DF6-45FA-91FF-7F5DFB634E38}" type="slidenum">
              <a:rPr lang="en-US" smtClean="0"/>
              <a:t>‹#›</a:t>
            </a:fld>
            <a:endParaRPr lang="en-US" dirty="0"/>
          </a:p>
        </p:txBody>
      </p:sp>
    </p:spTree>
    <p:extLst>
      <p:ext uri="{BB962C8B-B14F-4D97-AF65-F5344CB8AC3E}">
        <p14:creationId xmlns:p14="http://schemas.microsoft.com/office/powerpoint/2010/main" val="75336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88CD09-F4BE-4E1C-9488-915B9916CEBA}" type="datetime1">
              <a:rPr lang="en-US" smtClean="0"/>
              <a:t>4/6/2015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704220-9DF6-45FA-91FF-7F5DFB634E38}" type="slidenum">
              <a:rPr lang="en-US" smtClean="0"/>
              <a:t>‹#›</a:t>
            </a:fld>
            <a:endParaRPr lang="en-US" dirty="0"/>
          </a:p>
        </p:txBody>
      </p:sp>
    </p:spTree>
    <p:extLst>
      <p:ext uri="{BB962C8B-B14F-4D97-AF65-F5344CB8AC3E}">
        <p14:creationId xmlns:p14="http://schemas.microsoft.com/office/powerpoint/2010/main" val="3191489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rtlCol="0">
            <a:normAutofit/>
          </a:bodyPr>
          <a:lstStyle/>
          <a:p>
            <a:pPr lvl="0"/>
            <a:endParaRPr lang="en-US" noProof="0" smtClean="0"/>
          </a:p>
        </p:txBody>
      </p:sp>
      <p:sp>
        <p:nvSpPr>
          <p:cNvPr id="4" name="Date Placeholder 13"/>
          <p:cNvSpPr>
            <a:spLocks noGrp="1"/>
          </p:cNvSpPr>
          <p:nvPr>
            <p:ph type="dt" sz="half" idx="10"/>
          </p:nvPr>
        </p:nvSpPr>
        <p:spPr/>
        <p:txBody>
          <a:bodyPr/>
          <a:lstStyle>
            <a:lvl1pPr>
              <a:defRPr/>
            </a:lvl1pPr>
          </a:lstStyle>
          <a:p>
            <a:pPr>
              <a:defRPr/>
            </a:pPr>
            <a:fld id="{1CC87F06-6AC4-49B1-8410-B3319BA7C9B0}" type="datetime1">
              <a:rPr lang="en-US" smtClean="0"/>
              <a:t>4/6/2015</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85A191AB-3CF0-42CC-8B2A-EE34DFA46EAF}" type="slidenum">
              <a:rPr lang="en-US"/>
              <a:pPr>
                <a:defRPr/>
              </a:pPr>
              <a:t>‹#›</a:t>
            </a:fld>
            <a:endParaRPr lang="en-US"/>
          </a:p>
        </p:txBody>
      </p:sp>
    </p:spTree>
    <p:extLst>
      <p:ext uri="{BB962C8B-B14F-4D97-AF65-F5344CB8AC3E}">
        <p14:creationId xmlns:p14="http://schemas.microsoft.com/office/powerpoint/2010/main" val="1776116925"/>
      </p:ext>
    </p:extLst>
  </p:cSld>
  <p:clrMapOvr>
    <a:masterClrMapping/>
  </p:clrMapOvr>
  <p:transition spd="slow" advClick="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DA93C5-6D23-45C9-9851-C24378F5012C}" type="datetime1">
              <a:rPr lang="en-US" smtClean="0"/>
              <a:t>4/6/2015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704220-9DF6-45FA-91FF-7F5DFB634E38}" type="slidenum">
              <a:rPr lang="en-US" smtClean="0"/>
              <a:t>‹#›</a:t>
            </a:fld>
            <a:endParaRPr lang="en-US" dirty="0"/>
          </a:p>
        </p:txBody>
      </p:sp>
    </p:spTree>
    <p:extLst>
      <p:ext uri="{BB962C8B-B14F-4D97-AF65-F5344CB8AC3E}">
        <p14:creationId xmlns:p14="http://schemas.microsoft.com/office/powerpoint/2010/main" val="2309008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011993C-BB99-4513-8622-35CBB8816F02}" type="datetime1">
              <a:rPr lang="en-US" smtClean="0"/>
              <a:t>4/6/2015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6704220-9DF6-45FA-91FF-7F5DFB634E38}" type="slidenum">
              <a:rPr lang="en-US" smtClean="0"/>
              <a:t>‹#›</a:t>
            </a:fld>
            <a:endParaRPr lang="en-US" dirty="0"/>
          </a:p>
        </p:txBody>
      </p:sp>
    </p:spTree>
    <p:extLst>
      <p:ext uri="{BB962C8B-B14F-4D97-AF65-F5344CB8AC3E}">
        <p14:creationId xmlns:p14="http://schemas.microsoft.com/office/powerpoint/2010/main" val="3911709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81416A1-DFF5-4505-B214-4FFC8BFE962E}" type="datetime1">
              <a:rPr lang="en-US" smtClean="0"/>
              <a:t>4/6/2015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6704220-9DF6-45FA-91FF-7F5DFB634E38}" type="slidenum">
              <a:rPr lang="en-US" smtClean="0"/>
              <a:t>‹#›</a:t>
            </a:fld>
            <a:endParaRPr lang="en-US" dirty="0"/>
          </a:p>
        </p:txBody>
      </p:sp>
    </p:spTree>
    <p:extLst>
      <p:ext uri="{BB962C8B-B14F-4D97-AF65-F5344CB8AC3E}">
        <p14:creationId xmlns:p14="http://schemas.microsoft.com/office/powerpoint/2010/main" val="1991003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9329DD-6E7C-43CB-9945-991952069C38}" type="datetime1">
              <a:rPr lang="en-US" smtClean="0"/>
              <a:t>4/6/2015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6704220-9DF6-45FA-91FF-7F5DFB634E38}" type="slidenum">
              <a:rPr lang="en-US" smtClean="0"/>
              <a:t>‹#›</a:t>
            </a:fld>
            <a:endParaRPr lang="en-US" dirty="0"/>
          </a:p>
        </p:txBody>
      </p:sp>
    </p:spTree>
    <p:extLst>
      <p:ext uri="{BB962C8B-B14F-4D97-AF65-F5344CB8AC3E}">
        <p14:creationId xmlns:p14="http://schemas.microsoft.com/office/powerpoint/2010/main" val="23942202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1A8C25-6DDC-4AB9-A39D-BB64CE0C03DC}" type="datetime1">
              <a:rPr lang="en-US" smtClean="0"/>
              <a:t>4/6/2015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6704220-9DF6-45FA-91FF-7F5DFB634E38}" type="slidenum">
              <a:rPr lang="en-US" smtClean="0"/>
              <a:t>‹#›</a:t>
            </a:fld>
            <a:endParaRPr lang="en-US" dirty="0"/>
          </a:p>
        </p:txBody>
      </p:sp>
    </p:spTree>
    <p:extLst>
      <p:ext uri="{BB962C8B-B14F-4D97-AF65-F5344CB8AC3E}">
        <p14:creationId xmlns:p14="http://schemas.microsoft.com/office/powerpoint/2010/main" val="321918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BA8AA-FFD9-4AB6-B80E-83E72FB1CB90}" type="datetime1">
              <a:rPr lang="en-US" smtClean="0"/>
              <a:t>4/6/2015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6704220-9DF6-45FA-91FF-7F5DFB634E38}" type="slidenum">
              <a:rPr lang="en-US" smtClean="0"/>
              <a:t>‹#›</a:t>
            </a:fld>
            <a:endParaRPr lang="en-US" dirty="0"/>
          </a:p>
        </p:txBody>
      </p:sp>
    </p:spTree>
    <p:extLst>
      <p:ext uri="{BB962C8B-B14F-4D97-AF65-F5344CB8AC3E}">
        <p14:creationId xmlns:p14="http://schemas.microsoft.com/office/powerpoint/2010/main" val="3047641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9DC125-4FF3-4DF0-809D-5FD7C25ACD3D}" type="datetime1">
              <a:rPr lang="en-US" smtClean="0"/>
              <a:t>4/6/2015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6704220-9DF6-45FA-91FF-7F5DFB634E38}" type="slidenum">
              <a:rPr lang="en-US" smtClean="0"/>
              <a:t>‹#›</a:t>
            </a:fld>
            <a:endParaRPr lang="en-US" dirty="0"/>
          </a:p>
        </p:txBody>
      </p:sp>
    </p:spTree>
    <p:extLst>
      <p:ext uri="{BB962C8B-B14F-4D97-AF65-F5344CB8AC3E}">
        <p14:creationId xmlns:p14="http://schemas.microsoft.com/office/powerpoint/2010/main" val="3375258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C4CDFD-B4EA-40D9-BDB4-E87914953EEA}" type="datetime1">
              <a:rPr lang="en-US" smtClean="0"/>
              <a:t>4/6/2015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6704220-9DF6-45FA-91FF-7F5DFB634E38}" type="slidenum">
              <a:rPr lang="en-US" smtClean="0"/>
              <a:t>‹#›</a:t>
            </a:fld>
            <a:endParaRPr lang="en-US" dirty="0"/>
          </a:p>
        </p:txBody>
      </p:sp>
    </p:spTree>
    <p:extLst>
      <p:ext uri="{BB962C8B-B14F-4D97-AF65-F5344CB8AC3E}">
        <p14:creationId xmlns:p14="http://schemas.microsoft.com/office/powerpoint/2010/main" val="165395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F14CFF-C820-432F-BACE-1DFF31917738}" type="datetime1">
              <a:rPr lang="en-US" smtClean="0"/>
              <a:t>4/6/2015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04220-9DF6-45FA-91FF-7F5DFB634E38}" type="slidenum">
              <a:rPr lang="en-US" smtClean="0"/>
              <a:t>‹#›</a:t>
            </a:fld>
            <a:endParaRPr lang="en-US" dirty="0"/>
          </a:p>
        </p:txBody>
      </p:sp>
    </p:spTree>
    <p:extLst>
      <p:ext uri="{BB962C8B-B14F-4D97-AF65-F5344CB8AC3E}">
        <p14:creationId xmlns:p14="http://schemas.microsoft.com/office/powerpoint/2010/main" val="2740046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hyperlink" Target="http://www.bcbsfl.com/wps/portal/bcbsfl/w/home/!ut/p/b1/04_Sj9CPykssy0xPLMnMz0vMAfGjzOJNLDwMzZ0sXF2dPA2cDRzdQ5xCnX1NjH1NjYAKIoEKDHAARwNC-sP1o8BKnAz8DYHqQxxDw8IsDTxNQgIDTF09jN2NTaEK8Fjh55Gfm6pfkBthkGXiqAgAjtxfwQ!!/dl4/d5/L2dBISEvZ0FBIS9nQSEh/" TargetMode="External"/></Relationships>
</file>

<file path=ppt/slides/_rels/slide16.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38.png"/><Relationship Id="rId7"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34.jp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www.mhnet.com/" TargetMode="External"/><Relationship Id="rId5" Type="http://schemas.openxmlformats.org/officeDocument/2006/relationships/image" Target="../media/image65.png"/><Relationship Id="rId4" Type="http://schemas.openxmlformats.org/officeDocument/2006/relationships/image" Target="../media/image64.wmf"/></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7.jp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tiff"/><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jp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jpeg"/><Relationship Id="rId28" Type="http://schemas.openxmlformats.org/officeDocument/2006/relationships/image" Target="../media/image28.gif"/><Relationship Id="rId10" Type="http://schemas.openxmlformats.org/officeDocument/2006/relationships/image" Target="../media/image10.jp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jpg"/><Relationship Id="rId14" Type="http://schemas.openxmlformats.org/officeDocument/2006/relationships/image" Target="../media/image14.jpeg"/><Relationship Id="rId22" Type="http://schemas.openxmlformats.org/officeDocument/2006/relationships/image" Target="../media/image22.gif"/><Relationship Id="rId27"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3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icubabenefits.org/" TargetMode="External"/><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hyperlink" Target="http://www.reliancestandard.com/eoi/hom/nova/nsueoi.pdf"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www.oncallinternational.com/login/?returnurl=/partners/" TargetMode="External"/><Relationship Id="rId7" Type="http://schemas.openxmlformats.org/officeDocument/2006/relationships/diagramColors" Target="../diagrams/colors1.xm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hyperlink" Target="http://www.myprivacyarmor.com/" TargetMode="External"/><Relationship Id="rId2" Type="http://schemas.openxmlformats.org/officeDocument/2006/relationships/notesSlide" Target="../notesSlides/notesSlide44.xml"/><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hyperlink" Target="http://www.legalfornova.com/"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79.gif"/><Relationship Id="rId4" Type="http://schemas.openxmlformats.org/officeDocument/2006/relationships/image" Target="../media/image78.jpeg"/></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1.gif"/></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hyperlink" Target="https://www.myretirementmanager.com/"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myretirementmanager.com/"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pharmacy.nova.edu/home.html"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8" Type="http://schemas.openxmlformats.org/officeDocument/2006/relationships/image" Target="../media/image89.gif"/><Relationship Id="rId3" Type="http://schemas.openxmlformats.org/officeDocument/2006/relationships/image" Target="../media/image2.png"/><Relationship Id="rId7" Type="http://schemas.openxmlformats.org/officeDocument/2006/relationships/hyperlink" Target="http://www.mhnet.com/" TargetMode="External"/><Relationship Id="rId12" Type="http://schemas.openxmlformats.org/officeDocument/2006/relationships/image" Target="../media/image91.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88.png"/><Relationship Id="rId11" Type="http://schemas.openxmlformats.org/officeDocument/2006/relationships/image" Target="../media/image41.png"/><Relationship Id="rId5" Type="http://schemas.openxmlformats.org/officeDocument/2006/relationships/image" Target="../media/image87.png"/><Relationship Id="rId10" Type="http://schemas.openxmlformats.org/officeDocument/2006/relationships/image" Target="../media/image90.png"/><Relationship Id="rId4" Type="http://schemas.openxmlformats.org/officeDocument/2006/relationships/image" Target="../media/image86.png"/><Relationship Id="rId9" Type="http://schemas.openxmlformats.org/officeDocument/2006/relationships/image" Target="../media/image34.jpg"/></Relationships>
</file>

<file path=ppt/slides/_rels/slide54.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1.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5" Type="http://schemas.openxmlformats.org/officeDocument/2006/relationships/image" Target="../media/image104.pn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png"/><Relationship Id="rId14" Type="http://schemas.openxmlformats.org/officeDocument/2006/relationships/image" Target="../media/image103.jpeg"/></Relationships>
</file>

<file path=ppt/slides/_rels/slide5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36.JPG"/><Relationship Id="rId13" Type="http://schemas.openxmlformats.org/officeDocument/2006/relationships/image" Target="../media/image41.png"/><Relationship Id="rId3" Type="http://schemas.openxmlformats.org/officeDocument/2006/relationships/image" Target="../media/image31.jpg"/><Relationship Id="rId7" Type="http://schemas.openxmlformats.org/officeDocument/2006/relationships/image" Target="../media/image35.jpg"/><Relationship Id="rId12" Type="http://schemas.openxmlformats.org/officeDocument/2006/relationships/image" Target="../media/image40.wmf"/><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4.jp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jpe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5.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6.gif"/><Relationship Id="rId7"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cid:image001.png@01CED62D.4F11C4C0" TargetMode="Externa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ctrTitle"/>
          </p:nvPr>
        </p:nvSpPr>
        <p:spPr>
          <a:xfrm>
            <a:off x="4240428" y="2984500"/>
            <a:ext cx="6762503" cy="2527300"/>
          </a:xfrm>
          <a:ln>
            <a:noFill/>
          </a:ln>
        </p:spPr>
        <p:txBody>
          <a:bodyPr>
            <a:normAutofit fontScale="90000"/>
          </a:bodyPr>
          <a:lstStyle/>
          <a:p>
            <a:pPr lvl="0"/>
            <a:r>
              <a:rPr lang="en-US" sz="3600" b="1" dirty="0" smtClean="0">
                <a:latin typeface="Myriad Pro"/>
                <a:ea typeface="Times New Roman" panose="02020603050405020304" pitchFamily="18" charset="0"/>
                <a:cs typeface="Myriad Pro"/>
              </a:rPr>
              <a:t/>
            </a:r>
            <a:br>
              <a:rPr lang="en-US" sz="3600" b="1" dirty="0" smtClean="0">
                <a:latin typeface="Myriad Pro"/>
                <a:ea typeface="Times New Roman" panose="02020603050405020304" pitchFamily="18" charset="0"/>
                <a:cs typeface="Myriad Pro"/>
              </a:rPr>
            </a:br>
            <a:r>
              <a:rPr lang="en-US" sz="3600" b="1" dirty="0" smtClean="0">
                <a:latin typeface="Myriad Pro"/>
                <a:ea typeface="Times New Roman" panose="02020603050405020304" pitchFamily="18" charset="0"/>
                <a:cs typeface="Myriad Pro"/>
              </a:rPr>
              <a:t>New Employee Benefit Orientation</a:t>
            </a:r>
            <a:br>
              <a:rPr lang="en-US" sz="3600" b="1" dirty="0" smtClean="0">
                <a:latin typeface="Myriad Pro"/>
                <a:ea typeface="Times New Roman" panose="02020603050405020304" pitchFamily="18" charset="0"/>
                <a:cs typeface="Myriad Pro"/>
              </a:rPr>
            </a:br>
            <a:r>
              <a:rPr lang="en-US" sz="3600" b="1" dirty="0" smtClean="0">
                <a:latin typeface="Myriad Pro"/>
                <a:ea typeface="Times New Roman" panose="02020603050405020304" pitchFamily="18" charset="0"/>
                <a:cs typeface="Myriad Pro"/>
              </a:rPr>
              <a:t>Plan Year </a:t>
            </a:r>
            <a:r>
              <a:rPr lang="en-US" b="1" dirty="0" smtClean="0">
                <a:latin typeface="Arial" panose="020B0604020202020204" pitchFamily="34" charset="0"/>
                <a:cs typeface="Arial" panose="020B0604020202020204" pitchFamily="34" charset="0"/>
              </a:rPr>
              <a:t/>
            </a:r>
            <a:br>
              <a:rPr lang="en-US" b="1" dirty="0" smtClean="0">
                <a:latin typeface="Arial" panose="020B0604020202020204" pitchFamily="34" charset="0"/>
                <a:cs typeface="Arial" panose="020B0604020202020204" pitchFamily="34" charset="0"/>
              </a:rPr>
            </a:br>
            <a:r>
              <a:rPr lang="en-US" sz="2400" b="1" dirty="0" smtClean="0">
                <a:latin typeface="Myriad Pro"/>
                <a:ea typeface="Times New Roman" panose="02020603050405020304" pitchFamily="18" charset="0"/>
                <a:cs typeface="Myriad Pro"/>
              </a:rPr>
              <a:t>April 1, 2015 - March 31, 2016</a:t>
            </a:r>
            <a:r>
              <a:rPr lang="en-US" b="1" dirty="0" smtClean="0">
                <a:latin typeface="Arial" panose="020B0604020202020204" pitchFamily="34" charset="0"/>
                <a:cs typeface="Arial" panose="020B0604020202020204" pitchFamily="34" charset="0"/>
              </a:rPr>
              <a:t/>
            </a:r>
            <a:br>
              <a:rPr lang="en-US" b="1" dirty="0" smtClean="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p:txBody>
      </p:sp>
      <p:pic>
        <p:nvPicPr>
          <p:cNvPr id="12" name="Picture 11"/>
          <p:cNvPicPr>
            <a:picLocks noChangeAspect="1"/>
          </p:cNvPicPr>
          <p:nvPr/>
        </p:nvPicPr>
        <p:blipFill>
          <a:blip r:embed="rId3"/>
          <a:stretch>
            <a:fillRect/>
          </a:stretch>
        </p:blipFill>
        <p:spPr>
          <a:xfrm>
            <a:off x="0" y="1"/>
            <a:ext cx="12192000" cy="1271024"/>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1026" name="Picture 2" descr="Inline imag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3576" y="1271025"/>
            <a:ext cx="2791993" cy="1981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3"/>
          <a:stretch>
            <a:fillRect/>
          </a:stretch>
        </p:blipFill>
        <p:spPr>
          <a:xfrm>
            <a:off x="0" y="6417105"/>
            <a:ext cx="12221766" cy="440895"/>
          </a:xfrm>
          <a:prstGeom prst="rect">
            <a:avLst/>
          </a:prstGeom>
          <a:ln>
            <a:noFill/>
          </a:ln>
          <a:effectLst/>
          <a:scene3d>
            <a:camera prst="orthographicFront">
              <a:rot lat="0" lon="0" rev="0"/>
            </a:camera>
            <a:lightRig rig="contrasting" dir="t">
              <a:rot lat="0" lon="0" rev="7800000"/>
            </a:lightRig>
          </a:scene3d>
          <a:sp3d>
            <a:bevelT w="139700" h="139700"/>
          </a:sp3d>
        </p:spPr>
      </p:pic>
      <p:sp>
        <p:nvSpPr>
          <p:cNvPr id="11" name="TextBox 10"/>
          <p:cNvSpPr txBox="1"/>
          <p:nvPr/>
        </p:nvSpPr>
        <p:spPr>
          <a:xfrm>
            <a:off x="9020175" y="292294"/>
            <a:ext cx="3171825" cy="461665"/>
          </a:xfrm>
          <a:prstGeom prst="rect">
            <a:avLst/>
          </a:prstGeom>
          <a:solidFill>
            <a:schemeClr val="bg1"/>
          </a:solidFill>
          <a:ln/>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1200" b="1" i="1" dirty="0">
                <a:solidFill>
                  <a:srgbClr val="0070C0"/>
                </a:solidFill>
              </a:rPr>
              <a:t>Celebrating 13 Years of</a:t>
            </a:r>
          </a:p>
          <a:p>
            <a:pPr algn="ctr"/>
            <a:r>
              <a:rPr lang="en-US" sz="1200" b="1" i="1" dirty="0">
                <a:solidFill>
                  <a:srgbClr val="0070C0"/>
                </a:solidFill>
              </a:rPr>
              <a:t> “Better Benefits Through Collaboration”</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373" y="1938243"/>
            <a:ext cx="3848056" cy="2680649"/>
          </a:xfrm>
          <a:prstGeom prst="rect">
            <a:avLst/>
          </a:prstGeom>
        </p:spPr>
      </p:pic>
    </p:spTree>
    <p:extLst>
      <p:ext uri="{BB962C8B-B14F-4D97-AF65-F5344CB8AC3E}">
        <p14:creationId xmlns:p14="http://schemas.microsoft.com/office/powerpoint/2010/main" val="12654137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533398" y="1156996"/>
          <a:ext cx="11428446" cy="5130680"/>
        </p:xfrm>
        <a:graphic>
          <a:graphicData uri="http://schemas.openxmlformats.org/drawingml/2006/table">
            <a:tbl>
              <a:tblPr firstRow="1" bandRow="1">
                <a:tableStyleId>{5C22544A-7EE6-4342-B048-85BDC9FD1C3A}</a:tableStyleId>
              </a:tblPr>
              <a:tblGrid>
                <a:gridCol w="3282822"/>
                <a:gridCol w="2220686"/>
                <a:gridCol w="1912776"/>
                <a:gridCol w="2192694"/>
                <a:gridCol w="1819468"/>
              </a:tblGrid>
              <a:tr h="373086">
                <a:tc>
                  <a:txBody>
                    <a:bodyPr/>
                    <a:lstStyle/>
                    <a:p>
                      <a:pPr marL="0" algn="ctr" defTabSz="914400" rtl="0" eaLnBrk="1" latinLnBrk="0" hangingPunct="1"/>
                      <a:r>
                        <a:rPr lang="en-US" sz="1400" b="1" kern="1200" dirty="0" smtClean="0">
                          <a:solidFill>
                            <a:schemeClr val="bg1"/>
                          </a:solidFill>
                          <a:latin typeface="DINNextLTPro-Light"/>
                          <a:ea typeface="Calibri" panose="020F0502020204030204" pitchFamily="34" charset="0"/>
                          <a:cs typeface="DINNextLTPro-Light"/>
                        </a:rPr>
                        <a:t>2015-2016 Plan Year</a:t>
                      </a:r>
                      <a:endParaRPr lang="en-US" sz="1400" b="1" kern="1200" dirty="0">
                        <a:solidFill>
                          <a:schemeClr val="bg1"/>
                        </a:solidFill>
                        <a:latin typeface="DINNextLTPro-Light"/>
                        <a:ea typeface="Calibri" panose="020F0502020204030204" pitchFamily="34" charset="0"/>
                        <a:cs typeface="DINNextLTPro-Ligh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gridSpan="2">
                  <a:txBody>
                    <a:bodyPr/>
                    <a:lstStyle/>
                    <a:p>
                      <a:pPr marL="0" algn="ctr" defTabSz="914400" rtl="0" eaLnBrk="1" latinLnBrk="0" hangingPunct="1"/>
                      <a:r>
                        <a:rPr lang="en-US" sz="1400" b="1" kern="1200" dirty="0" smtClean="0">
                          <a:solidFill>
                            <a:schemeClr val="bg1"/>
                          </a:solidFill>
                          <a:latin typeface="DINNextLTPro-Light"/>
                          <a:ea typeface="Calibri" panose="020F0502020204030204" pitchFamily="34" charset="0"/>
                          <a:cs typeface="DINNextLTPro-Light"/>
                        </a:rPr>
                        <a:t>PPO 70 Blue Options</a:t>
                      </a:r>
                      <a:endParaRPr lang="en-US" sz="1400" b="1" kern="1200" dirty="0">
                        <a:solidFill>
                          <a:schemeClr val="bg1"/>
                        </a:solidFill>
                        <a:latin typeface="DINNextLTPro-Light"/>
                        <a:ea typeface="Calibri" panose="020F0502020204030204" pitchFamily="34" charset="0"/>
                        <a:cs typeface="DINNextLTPro-Light"/>
                      </a:endParaRPr>
                    </a:p>
                  </a:txBody>
                  <a:tcP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tc>
                <a:tc gridSpan="2">
                  <a:txBody>
                    <a:bodyPr/>
                    <a:lstStyle/>
                    <a:p>
                      <a:pPr marL="0" algn="ctr" defTabSz="914400" rtl="0" eaLnBrk="1" latinLnBrk="0" hangingPunct="1"/>
                      <a:r>
                        <a:rPr lang="en-US" sz="1400" b="1" kern="1200" dirty="0" smtClean="0">
                          <a:solidFill>
                            <a:schemeClr val="bg1"/>
                          </a:solidFill>
                          <a:latin typeface="DINNextLTPro-Light"/>
                          <a:ea typeface="Calibri" panose="020F0502020204030204" pitchFamily="34" charset="0"/>
                          <a:cs typeface="DINNextLTPro-Light"/>
                        </a:rPr>
                        <a:t>Preferred PPO Blue Options</a:t>
                      </a:r>
                      <a:endParaRPr lang="en-US" sz="1400" b="1" kern="1200" dirty="0">
                        <a:solidFill>
                          <a:schemeClr val="bg1"/>
                        </a:solidFill>
                        <a:latin typeface="DINNextLTPro-Light"/>
                        <a:ea typeface="Calibri" panose="020F0502020204030204" pitchFamily="34" charset="0"/>
                        <a:cs typeface="DINNextLTPro-Light"/>
                      </a:endParaRPr>
                    </a:p>
                  </a:txBody>
                  <a:tcP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tcPr>
                </a:tc>
                <a:tc hMerge="1">
                  <a:txBody>
                    <a:bodyPr/>
                    <a:lstStyle/>
                    <a:p>
                      <a:endParaRPr lang="en-US" dirty="0"/>
                    </a:p>
                  </a:txBody>
                  <a:tcPr/>
                </a:tc>
              </a:tr>
              <a:tr h="298469">
                <a:tc>
                  <a:txBody>
                    <a:bodyPr/>
                    <a:lstStyle/>
                    <a:p>
                      <a:endParaRPr lang="en-US" sz="1400"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1400" b="1" kern="1200" dirty="0" smtClean="0">
                          <a:solidFill>
                            <a:schemeClr val="tx1"/>
                          </a:solidFill>
                          <a:latin typeface="DINNextLTPro-Light"/>
                          <a:ea typeface="Calibri" panose="020F0502020204030204" pitchFamily="34" charset="0"/>
                          <a:cs typeface="DINNextLTPro-Light"/>
                        </a:rPr>
                        <a:t>Network</a:t>
                      </a:r>
                      <a:endParaRPr lang="en-US" sz="1400" b="1" kern="1200" dirty="0">
                        <a:solidFill>
                          <a:schemeClr val="tx1"/>
                        </a:solidFill>
                        <a:latin typeface="DINNextLTPro-Light"/>
                        <a:ea typeface="Calibri" panose="020F0502020204030204" pitchFamily="34" charset="0"/>
                        <a:cs typeface="DINNextLTPro-Light"/>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1400" b="1" kern="1200" dirty="0" smtClean="0">
                          <a:solidFill>
                            <a:schemeClr val="tx1"/>
                          </a:solidFill>
                          <a:latin typeface="DINNextLTPro-Light"/>
                          <a:ea typeface="Calibri" panose="020F0502020204030204" pitchFamily="34" charset="0"/>
                          <a:cs typeface="DINNextLTPro-Light"/>
                        </a:rPr>
                        <a:t>Non Network</a:t>
                      </a:r>
                      <a:endParaRPr lang="en-US" sz="1400" b="1" kern="1200" dirty="0">
                        <a:solidFill>
                          <a:schemeClr val="tx1"/>
                        </a:solidFill>
                        <a:latin typeface="DINNextLTPro-Light"/>
                        <a:ea typeface="Calibri" panose="020F0502020204030204" pitchFamily="34" charset="0"/>
                        <a:cs typeface="DINNextLTPro-Light"/>
                      </a:endParaRPr>
                    </a:p>
                  </a:txBody>
                  <a:tcPr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1400" b="1" kern="1200" dirty="0" smtClean="0">
                          <a:solidFill>
                            <a:schemeClr val="tx1"/>
                          </a:solidFill>
                          <a:latin typeface="DINNextLTPro-Light"/>
                          <a:ea typeface="Calibri" panose="020F0502020204030204" pitchFamily="34" charset="0"/>
                          <a:cs typeface="DINNextLTPro-Light"/>
                        </a:rPr>
                        <a:t>Network</a:t>
                      </a:r>
                      <a:endParaRPr lang="en-US" sz="1400" b="1" kern="1200" dirty="0">
                        <a:solidFill>
                          <a:schemeClr val="tx1"/>
                        </a:solidFill>
                        <a:latin typeface="DINNextLTPro-Light"/>
                        <a:ea typeface="Calibri" panose="020F0502020204030204" pitchFamily="34" charset="0"/>
                        <a:cs typeface="DINNextLTPro-Light"/>
                      </a:endParaRPr>
                    </a:p>
                  </a:txBody>
                  <a:tcPr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1400" b="1" kern="1200" dirty="0" smtClean="0">
                          <a:solidFill>
                            <a:schemeClr val="tx1"/>
                          </a:solidFill>
                          <a:latin typeface="DINNextLTPro-Light"/>
                          <a:ea typeface="Calibri" panose="020F0502020204030204" pitchFamily="34" charset="0"/>
                          <a:cs typeface="DINNextLTPro-Light"/>
                        </a:rPr>
                        <a:t>Non Network</a:t>
                      </a:r>
                      <a:endParaRPr lang="en-US" sz="1400" b="1" kern="1200" dirty="0">
                        <a:solidFill>
                          <a:schemeClr val="tx1"/>
                        </a:solidFill>
                        <a:latin typeface="DINNextLTPro-Light"/>
                        <a:ea typeface="Calibri" panose="020F0502020204030204" pitchFamily="34" charset="0"/>
                        <a:cs typeface="DINNextLTPro-Light"/>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tcPr>
                </a:tc>
              </a:tr>
              <a:tr h="596938">
                <a:tc>
                  <a:txBody>
                    <a:bodyPr/>
                    <a:lstStyle/>
                    <a:p>
                      <a:pPr algn="l"/>
                      <a:r>
                        <a:rPr lang="en-US" sz="1400" b="1" kern="1200" dirty="0" smtClean="0">
                          <a:solidFill>
                            <a:schemeClr val="tx1"/>
                          </a:solidFill>
                          <a:latin typeface="DINNextLTPro-Light"/>
                          <a:ea typeface="Calibri" panose="020F0502020204030204" pitchFamily="34" charset="0"/>
                          <a:cs typeface="DINNextLTPro-Light"/>
                        </a:rPr>
                        <a:t>Deductible Individual/Family</a:t>
                      </a:r>
                      <a:endParaRPr lang="en-US" sz="1400" b="1" kern="1200" dirty="0">
                        <a:solidFill>
                          <a:schemeClr val="tx1"/>
                        </a:solidFill>
                        <a:latin typeface="DINNextLTPro-Light"/>
                        <a:ea typeface="Calibri" panose="020F0502020204030204" pitchFamily="34" charset="0"/>
                        <a:cs typeface="DINNextLTPro-Ligh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1400" b="0" kern="1200" dirty="0" smtClean="0">
                          <a:solidFill>
                            <a:schemeClr val="tx1"/>
                          </a:solidFill>
                          <a:latin typeface="DINNextLTPro-Light"/>
                          <a:ea typeface="Calibri" panose="020F0502020204030204" pitchFamily="34" charset="0"/>
                          <a:cs typeface="DINNextLTPro-Light"/>
                        </a:rPr>
                        <a:t>$1,000/$2,500</a:t>
                      </a:r>
                      <a:endParaRPr lang="en-US" sz="1400" b="0" kern="1200" dirty="0">
                        <a:solidFill>
                          <a:schemeClr val="tx1"/>
                        </a:solidFill>
                        <a:latin typeface="DINNextLTPro-Light"/>
                        <a:ea typeface="Calibri" panose="020F0502020204030204" pitchFamily="34" charset="0"/>
                        <a:cs typeface="DINNextLTPro-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1400" b="0" kern="1200" dirty="0" smtClean="0">
                          <a:solidFill>
                            <a:schemeClr val="tx1"/>
                          </a:solidFill>
                          <a:latin typeface="DINNextLTPro-Light"/>
                          <a:ea typeface="Calibri" panose="020F0502020204030204" pitchFamily="34" charset="0"/>
                          <a:cs typeface="DINNextLTPro-Light"/>
                        </a:rPr>
                        <a:t>$1,500/$4,000</a:t>
                      </a:r>
                      <a:endParaRPr lang="en-US" sz="1400" b="0" kern="1200" dirty="0">
                        <a:solidFill>
                          <a:schemeClr val="tx1"/>
                        </a:solidFill>
                        <a:latin typeface="DINNextLTPro-Light"/>
                        <a:ea typeface="Calibri" panose="020F0502020204030204" pitchFamily="34" charset="0"/>
                        <a:cs typeface="DINNextLTPro-Light"/>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1400" b="0" kern="1200" dirty="0" smtClean="0">
                          <a:solidFill>
                            <a:schemeClr val="tx1"/>
                          </a:solidFill>
                          <a:latin typeface="DINNextLTPro-Light"/>
                          <a:ea typeface="Calibri" panose="020F0502020204030204" pitchFamily="34" charset="0"/>
                          <a:cs typeface="DINNextLTPro-Light"/>
                        </a:rPr>
                        <a:t>$2,000/$4,000</a:t>
                      </a:r>
                      <a:endParaRPr lang="en-US" sz="1400" b="0" kern="1200" dirty="0">
                        <a:solidFill>
                          <a:schemeClr val="tx1"/>
                        </a:solidFill>
                        <a:latin typeface="DINNextLTPro-Light"/>
                        <a:ea typeface="Calibri" panose="020F0502020204030204" pitchFamily="34" charset="0"/>
                        <a:cs typeface="DINNextLTPro-Light"/>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1400" b="0" kern="1200" dirty="0" smtClean="0">
                          <a:solidFill>
                            <a:schemeClr val="tx1"/>
                          </a:solidFill>
                          <a:latin typeface="DINNextLTPro-Light"/>
                          <a:ea typeface="Calibri" panose="020F0502020204030204" pitchFamily="34" charset="0"/>
                          <a:cs typeface="DINNextLTPro-Light"/>
                        </a:rPr>
                        <a:t>$3,500/$9,750</a:t>
                      </a:r>
                      <a:endParaRPr lang="en-US" sz="1400" b="0" kern="1200" dirty="0">
                        <a:solidFill>
                          <a:schemeClr val="tx1"/>
                        </a:solidFill>
                        <a:latin typeface="DINNextLTPro-Light"/>
                        <a:ea typeface="Calibri" panose="020F0502020204030204" pitchFamily="34" charset="0"/>
                        <a:cs typeface="DINNextLTPro-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671555">
                <a:tc>
                  <a:txBody>
                    <a:bodyPr/>
                    <a:lstStyle/>
                    <a:p>
                      <a:pPr algn="l"/>
                      <a:r>
                        <a:rPr lang="en-US" sz="1400" b="1" kern="1200" dirty="0" smtClean="0">
                          <a:solidFill>
                            <a:schemeClr val="tx1"/>
                          </a:solidFill>
                          <a:latin typeface="DINNextLTPro-Light"/>
                          <a:ea typeface="Calibri" panose="020F0502020204030204" pitchFamily="34" charset="0"/>
                          <a:cs typeface="DINNextLTPro-Light"/>
                        </a:rPr>
                        <a:t>Coinsurance</a:t>
                      </a:r>
                      <a:endParaRPr lang="en-US" sz="1400" b="1" kern="1200" dirty="0">
                        <a:solidFill>
                          <a:schemeClr val="tx1"/>
                        </a:solidFill>
                        <a:latin typeface="DINNextLTPro-Light"/>
                        <a:ea typeface="Calibri" panose="020F0502020204030204" pitchFamily="34" charset="0"/>
                        <a:cs typeface="DINNextLTPro-Ligh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1400" b="0" kern="1200" dirty="0" smtClean="0">
                          <a:solidFill>
                            <a:schemeClr val="tx1"/>
                          </a:solidFill>
                          <a:latin typeface="DINNextLTPro-Light"/>
                          <a:ea typeface="Calibri" panose="020F0502020204030204" pitchFamily="34" charset="0"/>
                          <a:cs typeface="DINNextLTPro-Light"/>
                        </a:rPr>
                        <a:t>30% after deductible</a:t>
                      </a:r>
                      <a:endParaRPr lang="en-US" sz="1400" b="0" kern="1200" dirty="0">
                        <a:solidFill>
                          <a:schemeClr val="tx1"/>
                        </a:solidFill>
                        <a:latin typeface="DINNextLTPro-Light"/>
                        <a:ea typeface="Calibri" panose="020F0502020204030204" pitchFamily="34" charset="0"/>
                        <a:cs typeface="DINNextLTPro-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1400" b="0" kern="1200" dirty="0" smtClean="0">
                          <a:solidFill>
                            <a:schemeClr val="tx1"/>
                          </a:solidFill>
                          <a:latin typeface="DINNextLTPro-Light"/>
                          <a:ea typeface="Calibri" panose="020F0502020204030204" pitchFamily="34" charset="0"/>
                          <a:cs typeface="DINNextLTPro-Light"/>
                        </a:rPr>
                        <a:t>50% after deductible</a:t>
                      </a:r>
                      <a:endParaRPr lang="en-US" sz="1400" b="0" kern="1200" dirty="0">
                        <a:solidFill>
                          <a:schemeClr val="tx1"/>
                        </a:solidFill>
                        <a:latin typeface="DINNextLTPro-Light"/>
                        <a:ea typeface="Calibri" panose="020F0502020204030204" pitchFamily="34" charset="0"/>
                        <a:cs typeface="DINNextLTPro-Light"/>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1400" b="0" kern="1200" dirty="0" smtClean="0">
                          <a:solidFill>
                            <a:schemeClr val="tx1"/>
                          </a:solidFill>
                          <a:latin typeface="DINNextLTPro-Light"/>
                          <a:ea typeface="Calibri" panose="020F0502020204030204" pitchFamily="34" charset="0"/>
                          <a:cs typeface="DINNextLTPro-Light"/>
                        </a:rPr>
                        <a:t>20% after deductible</a:t>
                      </a:r>
                      <a:endParaRPr lang="en-US" sz="1400" b="0" kern="1200" dirty="0">
                        <a:solidFill>
                          <a:schemeClr val="tx1"/>
                        </a:solidFill>
                        <a:latin typeface="DINNextLTPro-Light"/>
                        <a:ea typeface="Calibri" panose="020F0502020204030204" pitchFamily="34" charset="0"/>
                        <a:cs typeface="DINNextLTPro-Light"/>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1400" b="0" kern="1200" dirty="0" smtClean="0">
                          <a:solidFill>
                            <a:schemeClr val="tx1"/>
                          </a:solidFill>
                          <a:latin typeface="DINNextLTPro-Light"/>
                          <a:ea typeface="Calibri" panose="020F0502020204030204" pitchFamily="34" charset="0"/>
                          <a:cs typeface="DINNextLTPro-Light"/>
                        </a:rPr>
                        <a:t>40% after deductible</a:t>
                      </a:r>
                      <a:endParaRPr lang="en-US" sz="1400" b="0" kern="1200" dirty="0">
                        <a:solidFill>
                          <a:schemeClr val="tx1"/>
                        </a:solidFill>
                        <a:latin typeface="DINNextLTPro-Light"/>
                        <a:ea typeface="Calibri" panose="020F0502020204030204" pitchFamily="34" charset="0"/>
                        <a:cs typeface="DINNextLTPro-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6715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dirty="0" smtClean="0">
                          <a:solidFill>
                            <a:schemeClr val="tx1"/>
                          </a:solidFill>
                          <a:latin typeface="DINNextLTPro-Light"/>
                          <a:ea typeface="Calibri" panose="020F0502020204030204" pitchFamily="34" charset="0"/>
                          <a:cs typeface="DINNextLTPro-Light"/>
                        </a:rPr>
                        <a:t>Out of Pocket Maximum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DINNextLTPro-Light"/>
                          <a:ea typeface="Calibri" panose="020F0502020204030204" pitchFamily="34" charset="0"/>
                          <a:cs typeface="DINNextLTPro-Light"/>
                        </a:rPr>
                        <a:t>(includes all medical co-pays, deductibles, and coinsurance)</a:t>
                      </a:r>
                      <a:endParaRPr lang="en-US" sz="1200" b="1" kern="1200" dirty="0">
                        <a:solidFill>
                          <a:schemeClr val="tx1"/>
                        </a:solidFill>
                        <a:latin typeface="DINNextLTPro-Light"/>
                        <a:ea typeface="Calibri" panose="020F0502020204030204" pitchFamily="34" charset="0"/>
                        <a:cs typeface="DINNextLTPro-Ligh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1400" b="0" kern="1200" dirty="0" smtClean="0">
                          <a:solidFill>
                            <a:schemeClr val="tx1"/>
                          </a:solidFill>
                          <a:latin typeface="DINNextLTPro-Light"/>
                          <a:ea typeface="Calibri" panose="020F0502020204030204" pitchFamily="34" charset="0"/>
                          <a:cs typeface="DINNextLTPro-Light"/>
                        </a:rPr>
                        <a:t>$3,000/$6,000</a:t>
                      </a:r>
                      <a:endParaRPr lang="en-US" sz="1400" b="0" kern="1200" dirty="0">
                        <a:solidFill>
                          <a:schemeClr val="tx1"/>
                        </a:solidFill>
                        <a:latin typeface="DINNextLTPro-Light"/>
                        <a:ea typeface="Calibri" panose="020F0502020204030204" pitchFamily="34" charset="0"/>
                        <a:cs typeface="DINNextLTPro-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1400" b="0" kern="1200" dirty="0" smtClean="0">
                          <a:solidFill>
                            <a:schemeClr val="tx1"/>
                          </a:solidFill>
                          <a:latin typeface="DINNextLTPro-Light"/>
                          <a:ea typeface="Calibri" panose="020F0502020204030204" pitchFamily="34" charset="0"/>
                          <a:cs typeface="DINNextLTPro-Light"/>
                        </a:rPr>
                        <a:t>$6,000/$12,000</a:t>
                      </a:r>
                      <a:endParaRPr lang="en-US" sz="1400" b="0" kern="1200" dirty="0">
                        <a:solidFill>
                          <a:schemeClr val="tx1"/>
                        </a:solidFill>
                        <a:latin typeface="DINNextLTPro-Light"/>
                        <a:ea typeface="Calibri" panose="020F0502020204030204" pitchFamily="34" charset="0"/>
                        <a:cs typeface="DINNextLTPro-Light"/>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1400" b="0" kern="1200" dirty="0" smtClean="0">
                          <a:solidFill>
                            <a:schemeClr val="tx1"/>
                          </a:solidFill>
                          <a:latin typeface="DINNextLTPro-Light"/>
                          <a:ea typeface="Calibri" panose="020F0502020204030204" pitchFamily="34" charset="0"/>
                          <a:cs typeface="DINNextLTPro-Light"/>
                        </a:rPr>
                        <a:t>$3,500/$7,000</a:t>
                      </a:r>
                      <a:endParaRPr lang="en-US" sz="1400" b="0" kern="1200" dirty="0">
                        <a:solidFill>
                          <a:schemeClr val="tx1"/>
                        </a:solidFill>
                        <a:latin typeface="DINNextLTPro-Light"/>
                        <a:ea typeface="Calibri" panose="020F0502020204030204" pitchFamily="34" charset="0"/>
                        <a:cs typeface="DINNextLTPro-Light"/>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1400" b="0" kern="1200" dirty="0" smtClean="0">
                          <a:solidFill>
                            <a:schemeClr val="tx1"/>
                          </a:solidFill>
                          <a:latin typeface="DINNextLTPro-Light"/>
                          <a:ea typeface="Calibri" panose="020F0502020204030204" pitchFamily="34" charset="0"/>
                          <a:cs typeface="DINNextLTPro-Light"/>
                        </a:rPr>
                        <a:t>$7,000/$14,000</a:t>
                      </a:r>
                      <a:endParaRPr lang="en-US" sz="1400" b="0" kern="1200" dirty="0">
                        <a:solidFill>
                          <a:schemeClr val="tx1"/>
                        </a:solidFill>
                        <a:latin typeface="DINNextLTPro-Light"/>
                        <a:ea typeface="Calibri" panose="020F0502020204030204" pitchFamily="34" charset="0"/>
                        <a:cs typeface="DINNextLTPro-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805866">
                <a:tc>
                  <a:txBody>
                    <a:bodyPr/>
                    <a:lstStyle/>
                    <a:p>
                      <a:pPr marL="0" marR="0" indent="0" algn="l" defTabSz="823509" rtl="0" eaLnBrk="1" fontAlgn="auto" latinLnBrk="0" hangingPunct="1">
                        <a:lnSpc>
                          <a:spcPct val="100000"/>
                        </a:lnSpc>
                        <a:spcBef>
                          <a:spcPts val="0"/>
                        </a:spcBef>
                        <a:spcAft>
                          <a:spcPts val="0"/>
                        </a:spcAft>
                        <a:buClrTx/>
                        <a:buSzTx/>
                        <a:buFontTx/>
                        <a:buNone/>
                        <a:tabLst/>
                        <a:defRPr/>
                      </a:pPr>
                      <a:r>
                        <a:rPr lang="en-US" sz="1400" b="1" kern="1200" dirty="0" smtClean="0">
                          <a:solidFill>
                            <a:schemeClr val="tx1"/>
                          </a:solidFill>
                          <a:latin typeface="DINNextLTPro-Light"/>
                          <a:ea typeface="Calibri" panose="020F0502020204030204" pitchFamily="34" charset="0"/>
                          <a:cs typeface="DINNextLTPro-Light"/>
                        </a:rPr>
                        <a:t>Blue Recognition Office Visits </a:t>
                      </a:r>
                    </a:p>
                    <a:p>
                      <a:pPr marL="0" marR="0" indent="0" algn="l" defTabSz="823509"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DINNextLTPro-Light"/>
                          <a:ea typeface="Calibri" panose="020F0502020204030204" pitchFamily="34" charset="0"/>
                          <a:cs typeface="DINNextLTPro-Light"/>
                        </a:rPr>
                        <a:t>(includes Family Practice, Internal Medicine, and Pediatrics)</a:t>
                      </a:r>
                      <a:endParaRPr lang="en-US" sz="1200" b="1" kern="1200" dirty="0">
                        <a:solidFill>
                          <a:schemeClr val="tx1"/>
                        </a:solidFill>
                        <a:latin typeface="DINNextLTPro-Light"/>
                        <a:ea typeface="Calibri" panose="020F0502020204030204" pitchFamily="34" charset="0"/>
                        <a:cs typeface="DINNextLTPro-Ligh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1400" b="0" kern="1200" dirty="0" smtClean="0">
                          <a:solidFill>
                            <a:schemeClr val="tx1"/>
                          </a:solidFill>
                          <a:latin typeface="DINNextLTPro-Light"/>
                          <a:ea typeface="Calibri" panose="020F0502020204030204" pitchFamily="34" charset="0"/>
                          <a:cs typeface="DINNextLTPro-Light"/>
                        </a:rPr>
                        <a:t>$0</a:t>
                      </a:r>
                      <a:endParaRPr lang="en-US" sz="1400" b="0" kern="1200" dirty="0">
                        <a:solidFill>
                          <a:schemeClr val="tx1"/>
                        </a:solidFill>
                        <a:latin typeface="DINNextLTPro-Light"/>
                        <a:ea typeface="Calibri" panose="020F0502020204030204" pitchFamily="34" charset="0"/>
                        <a:cs typeface="DINNextLTPro-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1400" b="0" kern="1200" dirty="0" smtClean="0">
                          <a:solidFill>
                            <a:schemeClr val="tx1"/>
                          </a:solidFill>
                          <a:latin typeface="DINNextLTPro-Light"/>
                          <a:ea typeface="Calibri" panose="020F0502020204030204" pitchFamily="34" charset="0"/>
                          <a:cs typeface="DINNextLTPro-Light"/>
                        </a:rPr>
                        <a:t>N/A</a:t>
                      </a:r>
                      <a:endParaRPr lang="en-US" sz="1400" b="0" kern="1200" dirty="0">
                        <a:solidFill>
                          <a:schemeClr val="tx1"/>
                        </a:solidFill>
                        <a:latin typeface="DINNextLTPro-Light"/>
                        <a:ea typeface="Calibri" panose="020F0502020204030204" pitchFamily="34" charset="0"/>
                        <a:cs typeface="DINNextLTPro-Light"/>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1400" b="0" kern="1200" dirty="0" smtClean="0">
                          <a:solidFill>
                            <a:schemeClr val="tx1"/>
                          </a:solidFill>
                          <a:latin typeface="DINNextLTPro-Light"/>
                          <a:ea typeface="Calibri" panose="020F0502020204030204" pitchFamily="34" charset="0"/>
                          <a:cs typeface="DINNextLTPro-Light"/>
                        </a:rPr>
                        <a:t>$0</a:t>
                      </a:r>
                      <a:endParaRPr lang="en-US" sz="1400" b="0" kern="1200" dirty="0">
                        <a:solidFill>
                          <a:schemeClr val="tx1"/>
                        </a:solidFill>
                        <a:latin typeface="DINNextLTPro-Light"/>
                        <a:ea typeface="Calibri" panose="020F0502020204030204" pitchFamily="34" charset="0"/>
                        <a:cs typeface="DINNextLTPro-Light"/>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1400" b="0" kern="1200" dirty="0" smtClean="0">
                          <a:solidFill>
                            <a:schemeClr val="tx1"/>
                          </a:solidFill>
                          <a:latin typeface="DINNextLTPro-Light"/>
                          <a:ea typeface="Calibri" panose="020F0502020204030204" pitchFamily="34" charset="0"/>
                          <a:cs typeface="DINNextLTPro-Light"/>
                        </a:rPr>
                        <a:t>N/A</a:t>
                      </a:r>
                      <a:endParaRPr lang="en-US" sz="1400" b="0" kern="1200" dirty="0">
                        <a:solidFill>
                          <a:schemeClr val="tx1"/>
                        </a:solidFill>
                        <a:latin typeface="DINNextLTPro-Light"/>
                        <a:ea typeface="Calibri" panose="020F0502020204030204" pitchFamily="34" charset="0"/>
                        <a:cs typeface="DINNextLTPro-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805866">
                <a:tc>
                  <a:txBody>
                    <a:bodyPr/>
                    <a:lstStyle/>
                    <a:p>
                      <a:pPr algn="l"/>
                      <a:r>
                        <a:rPr lang="en-US" sz="1400" b="1" kern="1200" dirty="0" smtClean="0">
                          <a:solidFill>
                            <a:schemeClr val="tx1"/>
                          </a:solidFill>
                          <a:latin typeface="DINNextLTPro-Light"/>
                          <a:ea typeface="Calibri" panose="020F0502020204030204" pitchFamily="34" charset="0"/>
                          <a:cs typeface="DINNextLTPro-Light"/>
                        </a:rPr>
                        <a:t>Physicians Office Visit</a:t>
                      </a:r>
                    </a:p>
                    <a:p>
                      <a:pPr algn="l"/>
                      <a:r>
                        <a:rPr lang="en-US" sz="1200" b="1" kern="1200" dirty="0" smtClean="0">
                          <a:solidFill>
                            <a:schemeClr val="tx1"/>
                          </a:solidFill>
                          <a:latin typeface="DINNextLTPro-Light"/>
                          <a:ea typeface="Calibri" panose="020F0502020204030204" pitchFamily="34" charset="0"/>
                          <a:cs typeface="DINNextLTPro-Light"/>
                        </a:rPr>
                        <a:t>(includes General Practice, Internal Medicine, Family Practice, Pediatrics, and OB/GYN)</a:t>
                      </a:r>
                      <a:endParaRPr lang="en-US" sz="1200" b="1" kern="1200" dirty="0">
                        <a:solidFill>
                          <a:schemeClr val="tx1"/>
                        </a:solidFill>
                        <a:latin typeface="DINNextLTPro-Light"/>
                        <a:ea typeface="Calibri" panose="020F0502020204030204" pitchFamily="34" charset="0"/>
                        <a:cs typeface="DINNextLTPro-Light"/>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1400" b="0" kern="1200" dirty="0" smtClean="0">
                          <a:solidFill>
                            <a:schemeClr val="tx1"/>
                          </a:solidFill>
                          <a:latin typeface="DINNextLTPro-Light"/>
                          <a:ea typeface="Calibri" panose="020F0502020204030204" pitchFamily="34" charset="0"/>
                          <a:cs typeface="DINNextLTPro-Light"/>
                        </a:rPr>
                        <a:t>$20 co-pay; </a:t>
                      </a:r>
                    </a:p>
                    <a:p>
                      <a:pPr marL="0" algn="ctr" defTabSz="914400" rtl="0" eaLnBrk="1" latinLnBrk="0" hangingPunct="1"/>
                      <a:r>
                        <a:rPr lang="en-US" sz="1400" b="0" kern="1200" dirty="0" smtClean="0">
                          <a:solidFill>
                            <a:schemeClr val="tx1"/>
                          </a:solidFill>
                          <a:latin typeface="DINNextLTPro-Light"/>
                          <a:ea typeface="Calibri" panose="020F0502020204030204" pitchFamily="34" charset="0"/>
                          <a:cs typeface="DINNextLTPro-Light"/>
                        </a:rPr>
                        <a:t>no deductible</a:t>
                      </a:r>
                      <a:endParaRPr lang="en-US" sz="1400" b="0" kern="1200" dirty="0">
                        <a:solidFill>
                          <a:schemeClr val="tx1"/>
                        </a:solidFill>
                        <a:latin typeface="DINNextLTPro-Light"/>
                        <a:ea typeface="Calibri" panose="020F0502020204030204" pitchFamily="34" charset="0"/>
                        <a:cs typeface="DINNextLTPro-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1400" b="0" kern="1200" dirty="0" smtClean="0">
                          <a:solidFill>
                            <a:schemeClr val="tx1"/>
                          </a:solidFill>
                          <a:latin typeface="DINNextLTPro-Light"/>
                          <a:ea typeface="Calibri" panose="020F0502020204030204" pitchFamily="34" charset="0"/>
                          <a:cs typeface="DINNextLTPro-Light"/>
                        </a:rPr>
                        <a:t>50% after deductible</a:t>
                      </a:r>
                      <a:endParaRPr lang="en-US" sz="1400" b="0" kern="1200" dirty="0">
                        <a:solidFill>
                          <a:schemeClr val="tx1"/>
                        </a:solidFill>
                        <a:latin typeface="DINNextLTPro-Light"/>
                        <a:ea typeface="Calibri" panose="020F0502020204030204" pitchFamily="34" charset="0"/>
                        <a:cs typeface="DINNextLTPro-Light"/>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1400" b="0" kern="1200" dirty="0" smtClean="0">
                          <a:solidFill>
                            <a:schemeClr val="tx1"/>
                          </a:solidFill>
                          <a:latin typeface="DINNextLTPro-Light"/>
                          <a:ea typeface="Calibri" panose="020F0502020204030204" pitchFamily="34" charset="0"/>
                          <a:cs typeface="DINNextLTPro-Light"/>
                        </a:rPr>
                        <a:t>20% no deductible</a:t>
                      </a:r>
                      <a:endParaRPr lang="en-US" sz="1400" b="0" kern="1200" dirty="0">
                        <a:solidFill>
                          <a:schemeClr val="tx1"/>
                        </a:solidFill>
                        <a:latin typeface="DINNextLTPro-Light"/>
                        <a:ea typeface="Calibri" panose="020F0502020204030204" pitchFamily="34" charset="0"/>
                        <a:cs typeface="DINNextLTPro-Light"/>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1400" b="0" kern="1200" dirty="0" smtClean="0">
                          <a:solidFill>
                            <a:schemeClr val="tx1"/>
                          </a:solidFill>
                          <a:latin typeface="DINNextLTPro-Light"/>
                          <a:ea typeface="Calibri" panose="020F0502020204030204" pitchFamily="34" charset="0"/>
                          <a:cs typeface="DINNextLTPro-Light"/>
                        </a:rPr>
                        <a:t>40% after deductible</a:t>
                      </a:r>
                      <a:endParaRPr lang="en-US" sz="1400" b="0" kern="1200" dirty="0">
                        <a:solidFill>
                          <a:schemeClr val="tx1"/>
                        </a:solidFill>
                        <a:latin typeface="DINNextLTPro-Light"/>
                        <a:ea typeface="Calibri" panose="020F0502020204030204" pitchFamily="34" charset="0"/>
                        <a:cs typeface="DINNextLTPro-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805866">
                <a:tc>
                  <a:txBody>
                    <a:bodyPr/>
                    <a:lstStyle/>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400" b="1" kern="1200" dirty="0" smtClean="0">
                          <a:solidFill>
                            <a:schemeClr val="tx1"/>
                          </a:solidFill>
                          <a:latin typeface="DINNextLTPro-Light"/>
                          <a:ea typeface="Calibri" panose="020F0502020204030204" pitchFamily="34" charset="0"/>
                          <a:cs typeface="DINNextLTPro-Light"/>
                        </a:rPr>
                        <a:t>Maternity Office Visits </a:t>
                      </a:r>
                    </a:p>
                    <a:p>
                      <a:pPr marL="0" marR="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200" b="1" kern="1200" dirty="0" smtClean="0">
                          <a:solidFill>
                            <a:schemeClr val="tx1"/>
                          </a:solidFill>
                          <a:latin typeface="DINNextLTPro-Light"/>
                          <a:ea typeface="Calibri" panose="020F0502020204030204" pitchFamily="34" charset="0"/>
                          <a:cs typeface="DINNextLTPro-Light"/>
                        </a:rPr>
                        <a:t>$20 co-pay for initial office visit to confirm pregnancy. Please refer to the maternity flyer.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1400" b="0" kern="1200" dirty="0" smtClean="0">
                          <a:solidFill>
                            <a:schemeClr val="tx1"/>
                          </a:solidFill>
                          <a:latin typeface="DINNextLTPro-Light"/>
                          <a:ea typeface="Calibri" panose="020F0502020204030204" pitchFamily="34" charset="0"/>
                          <a:cs typeface="DINNextLTPro-Light"/>
                        </a:rPr>
                        <a:t>$20 co-pay per plan year; not subject to deductible</a:t>
                      </a:r>
                      <a:endParaRPr lang="en-US" sz="1400" b="0" kern="1200" dirty="0">
                        <a:solidFill>
                          <a:schemeClr val="tx1"/>
                        </a:solidFill>
                        <a:latin typeface="DINNextLTPro-Light"/>
                        <a:ea typeface="Calibri" panose="020F0502020204030204" pitchFamily="34" charset="0"/>
                        <a:cs typeface="DINNextLTPro-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kern="1200" dirty="0" smtClean="0">
                          <a:solidFill>
                            <a:schemeClr val="tx1"/>
                          </a:solidFill>
                          <a:latin typeface="DINNextLTPro-Light"/>
                          <a:ea typeface="Calibri" panose="020F0502020204030204" pitchFamily="34" charset="0"/>
                          <a:cs typeface="DINNextLTPro-Light"/>
                        </a:rPr>
                        <a:t>50% after deductible</a:t>
                      </a:r>
                      <a:endParaRPr lang="en-US" sz="1400" b="0" kern="1200" dirty="0">
                        <a:solidFill>
                          <a:schemeClr val="tx1"/>
                        </a:solidFill>
                        <a:latin typeface="DINNextLTPro-Light"/>
                        <a:ea typeface="Calibri" panose="020F0502020204030204" pitchFamily="34" charset="0"/>
                        <a:cs typeface="DINNextLTPro-Light"/>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algn="ctr" defTabSz="914400" rtl="0" eaLnBrk="1" latinLnBrk="0" hangingPunct="1"/>
                      <a:r>
                        <a:rPr lang="en-US" sz="1400" b="0" kern="1200" dirty="0" smtClean="0">
                          <a:solidFill>
                            <a:schemeClr val="tx1"/>
                          </a:solidFill>
                          <a:latin typeface="DINNextLTPro-Light"/>
                          <a:ea typeface="Calibri" panose="020F0502020204030204" pitchFamily="34" charset="0"/>
                          <a:cs typeface="DINNextLTPro-Light"/>
                        </a:rPr>
                        <a:t>$20 co-pay per plan year; not subject to  deductible</a:t>
                      </a:r>
                      <a:endParaRPr lang="en-US" sz="1400" b="0" kern="1200" dirty="0">
                        <a:solidFill>
                          <a:schemeClr val="tx1"/>
                        </a:solidFill>
                        <a:latin typeface="DINNextLTPro-Light"/>
                        <a:ea typeface="Calibri" panose="020F0502020204030204" pitchFamily="34" charset="0"/>
                        <a:cs typeface="DINNextLTPro-Light"/>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kern="1200" dirty="0" smtClean="0">
                          <a:solidFill>
                            <a:schemeClr val="tx1"/>
                          </a:solidFill>
                          <a:latin typeface="DINNextLTPro-Light"/>
                          <a:ea typeface="Calibri" panose="020F0502020204030204" pitchFamily="34" charset="0"/>
                          <a:cs typeface="DINNextLTPro-Light"/>
                        </a:rPr>
                        <a:t>40% after deductible</a:t>
                      </a:r>
                      <a:endParaRPr lang="en-US" sz="1400" b="0" kern="1200" dirty="0">
                        <a:solidFill>
                          <a:schemeClr val="tx1"/>
                        </a:solidFill>
                        <a:latin typeface="DINNextLTPro-Light"/>
                        <a:ea typeface="Calibri" panose="020F0502020204030204" pitchFamily="34" charset="0"/>
                        <a:cs typeface="DINNextLTPro-Light"/>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
        <p:nvSpPr>
          <p:cNvPr id="8" name="Title 1"/>
          <p:cNvSpPr>
            <a:spLocks noGrp="1"/>
          </p:cNvSpPr>
          <p:nvPr>
            <p:ph type="title"/>
          </p:nvPr>
        </p:nvSpPr>
        <p:spPr>
          <a:xfrm>
            <a:off x="610896" y="141190"/>
            <a:ext cx="10944808" cy="1325563"/>
          </a:xfrm>
        </p:spPr>
        <p:txBody>
          <a:bodyPr/>
          <a:lstStyle/>
          <a:p>
            <a:r>
              <a:rPr lang="en-US" b="1" i="0" u="sng" strike="noStrike" baseline="0" dirty="0" smtClean="0">
                <a:solidFill>
                  <a:srgbClr val="0070C0"/>
                </a:solidFill>
                <a:latin typeface="SourceSansPro-Light"/>
              </a:rPr>
              <a:t>2015-16 Medical Plan Comparison Chart</a:t>
            </a:r>
            <a:endParaRPr lang="en-US" b="1" u="sng" dirty="0">
              <a:solidFill>
                <a:srgbClr val="0070C0"/>
              </a:solidFill>
            </a:endParaRPr>
          </a:p>
        </p:txBody>
      </p:sp>
      <p:sp>
        <p:nvSpPr>
          <p:cNvPr id="2" name="Slide Number Placeholder 1"/>
          <p:cNvSpPr>
            <a:spLocks noGrp="1"/>
          </p:cNvSpPr>
          <p:nvPr>
            <p:ph type="sldNum" sz="quarter" idx="12"/>
          </p:nvPr>
        </p:nvSpPr>
        <p:spPr/>
        <p:txBody>
          <a:bodyPr/>
          <a:lstStyle/>
          <a:p>
            <a:r>
              <a:rPr lang="en-US" sz="1400" b="1" dirty="0" smtClean="0">
                <a:solidFill>
                  <a:schemeClr val="tx1"/>
                </a:solidFill>
              </a:rPr>
              <a:t>10</a:t>
            </a:r>
            <a:endParaRPr lang="en-US" sz="1400" b="1" dirty="0">
              <a:solidFill>
                <a:schemeClr val="tx1"/>
              </a:solidFill>
            </a:endParaRPr>
          </a:p>
        </p:txBody>
      </p:sp>
    </p:spTree>
    <p:extLst>
      <p:ext uri="{BB962C8B-B14F-4D97-AF65-F5344CB8AC3E}">
        <p14:creationId xmlns:p14="http://schemas.microsoft.com/office/powerpoint/2010/main" val="9513763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nvPr>
        </p:nvGraphicFramePr>
        <p:xfrm>
          <a:off x="562170" y="1166324"/>
          <a:ext cx="11067661" cy="5176293"/>
        </p:xfrm>
        <a:graphic>
          <a:graphicData uri="http://schemas.openxmlformats.org/drawingml/2006/table">
            <a:tbl>
              <a:tblPr firstRow="1" bandRow="1">
                <a:tableStyleId>{5C22544A-7EE6-4342-B048-85BDC9FD1C3A}</a:tableStyleId>
              </a:tblPr>
              <a:tblGrid>
                <a:gridCol w="3055193"/>
                <a:gridCol w="2003117"/>
                <a:gridCol w="2003117"/>
                <a:gridCol w="2003117"/>
                <a:gridCol w="2003117"/>
              </a:tblGrid>
              <a:tr h="414780">
                <a:tc>
                  <a:txBody>
                    <a:bodyPr/>
                    <a:lstStyle/>
                    <a:p>
                      <a:pPr algn="ctr"/>
                      <a:r>
                        <a:rPr lang="en-US" sz="1400" kern="1200" dirty="0" smtClean="0">
                          <a:solidFill>
                            <a:schemeClr val="bg1"/>
                          </a:solidFill>
                          <a:latin typeface="DINNextLTPro-Light"/>
                          <a:ea typeface="Calibri" panose="020F0502020204030204" pitchFamily="34" charset="0"/>
                          <a:cs typeface="DINNextLTPro-Light"/>
                        </a:rPr>
                        <a:t>2015-2016 Plan Year</a:t>
                      </a:r>
                      <a:endParaRPr lang="en-US" sz="1400" kern="1200" dirty="0">
                        <a:solidFill>
                          <a:schemeClr val="bg1"/>
                        </a:solidFill>
                        <a:latin typeface="DINNextLTPro-Light"/>
                        <a:ea typeface="Calibri" panose="020F0502020204030204" pitchFamily="34" charset="0"/>
                        <a:cs typeface="DINNextLTPro-Light"/>
                      </a:endParaRPr>
                    </a:p>
                  </a:txBody>
                  <a:tcPr anchor="ctr"/>
                </a:tc>
                <a:tc gridSpan="2">
                  <a:txBody>
                    <a:bodyPr/>
                    <a:lstStyle/>
                    <a:p>
                      <a:pPr algn="ctr"/>
                      <a:r>
                        <a:rPr lang="en-US" sz="1400" kern="1200" dirty="0" smtClean="0">
                          <a:solidFill>
                            <a:schemeClr val="bg1"/>
                          </a:solidFill>
                          <a:latin typeface="DINNextLTPro-Light"/>
                          <a:ea typeface="Calibri" panose="020F0502020204030204" pitchFamily="34" charset="0"/>
                          <a:cs typeface="DINNextLTPro-Light"/>
                        </a:rPr>
                        <a:t>PPO 70 Blue Options</a:t>
                      </a:r>
                      <a:endParaRPr lang="en-US" sz="1400" kern="1200" dirty="0">
                        <a:solidFill>
                          <a:schemeClr val="bg1"/>
                        </a:solidFill>
                        <a:latin typeface="DINNextLTPro-Light"/>
                        <a:ea typeface="Calibri" panose="020F0502020204030204" pitchFamily="34" charset="0"/>
                        <a:cs typeface="DINNextLTPro-Light"/>
                      </a:endParaRPr>
                    </a:p>
                  </a:txBody>
                  <a:tcPr anchor="ctr"/>
                </a:tc>
                <a:tc hMerge="1">
                  <a:txBody>
                    <a:bodyPr/>
                    <a:lstStyle/>
                    <a:p>
                      <a:endParaRPr lang="en-US" dirty="0"/>
                    </a:p>
                  </a:txBody>
                  <a:tcPr/>
                </a:tc>
                <a:tc gridSpan="2">
                  <a:txBody>
                    <a:bodyPr/>
                    <a:lstStyle/>
                    <a:p>
                      <a:pPr algn="ctr"/>
                      <a:r>
                        <a:rPr lang="en-US" sz="1400" kern="1200" dirty="0" smtClean="0">
                          <a:solidFill>
                            <a:schemeClr val="bg1"/>
                          </a:solidFill>
                          <a:latin typeface="DINNextLTPro-Light"/>
                          <a:ea typeface="Calibri" panose="020F0502020204030204" pitchFamily="34" charset="0"/>
                          <a:cs typeface="DINNextLTPro-Light"/>
                        </a:rPr>
                        <a:t>Preferred PPO Blue Options</a:t>
                      </a:r>
                      <a:endParaRPr lang="en-US" sz="1400" kern="1200" dirty="0">
                        <a:solidFill>
                          <a:schemeClr val="bg1"/>
                        </a:solidFill>
                        <a:latin typeface="DINNextLTPro-Light"/>
                        <a:ea typeface="Calibri" panose="020F0502020204030204" pitchFamily="34" charset="0"/>
                        <a:cs typeface="DINNextLTPro-Light"/>
                      </a:endParaRPr>
                    </a:p>
                  </a:txBody>
                  <a:tcPr anchor="ctr"/>
                </a:tc>
                <a:tc hMerge="1">
                  <a:txBody>
                    <a:bodyPr/>
                    <a:lstStyle/>
                    <a:p>
                      <a:endParaRPr lang="en-US" dirty="0"/>
                    </a:p>
                  </a:txBody>
                  <a:tcPr/>
                </a:tc>
              </a:tr>
              <a:tr h="414780">
                <a:tc>
                  <a:txBody>
                    <a:bodyPr/>
                    <a:lstStyle/>
                    <a:p>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b="1" kern="1200" dirty="0" smtClean="0">
                          <a:solidFill>
                            <a:schemeClr val="tx1"/>
                          </a:solidFill>
                          <a:latin typeface="DINNextLTPro-Light"/>
                          <a:ea typeface="Calibri" panose="020F0502020204030204" pitchFamily="34" charset="0"/>
                          <a:cs typeface="DINNextLTPro-Light"/>
                        </a:rPr>
                        <a:t>Network</a:t>
                      </a:r>
                      <a:endParaRPr lang="en-US" sz="1400" b="1"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b="1" kern="1200" dirty="0" smtClean="0">
                          <a:solidFill>
                            <a:schemeClr val="tx1"/>
                          </a:solidFill>
                          <a:latin typeface="DINNextLTPro-Light"/>
                          <a:ea typeface="Calibri" panose="020F0502020204030204" pitchFamily="34" charset="0"/>
                          <a:cs typeface="DINNextLTPro-Light"/>
                        </a:rPr>
                        <a:t>Non Network</a:t>
                      </a:r>
                      <a:endParaRPr lang="en-US" sz="1400" b="1"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b="1" kern="1200" dirty="0" smtClean="0">
                          <a:solidFill>
                            <a:schemeClr val="tx1"/>
                          </a:solidFill>
                          <a:latin typeface="DINNextLTPro-Light"/>
                          <a:ea typeface="Calibri" panose="020F0502020204030204" pitchFamily="34" charset="0"/>
                          <a:cs typeface="DINNextLTPro-Light"/>
                        </a:rPr>
                        <a:t>Network</a:t>
                      </a:r>
                      <a:endParaRPr lang="en-US" sz="1400" b="1" kern="1200" dirty="0">
                        <a:solidFill>
                          <a:schemeClr val="tx1"/>
                        </a:solidFill>
                        <a:latin typeface="DINNextLTPro-Light"/>
                        <a:ea typeface="Calibri" panose="020F0502020204030204" pitchFamily="34" charset="0"/>
                        <a:cs typeface="DINNextLTPro-Light"/>
                      </a:endParaRPr>
                    </a:p>
                  </a:txBody>
                  <a:tcPr anchor="ctr"/>
                </a:tc>
                <a:tc>
                  <a:txBody>
                    <a:bodyPr/>
                    <a:lstStyle/>
                    <a:p>
                      <a:pPr marL="0" algn="ctr" defTabSz="823509" rtl="0" eaLnBrk="1" latinLnBrk="0" hangingPunct="1"/>
                      <a:r>
                        <a:rPr lang="en-US" sz="1400" b="1" kern="1200" dirty="0" smtClean="0">
                          <a:solidFill>
                            <a:schemeClr val="tx1"/>
                          </a:solidFill>
                          <a:latin typeface="DINNextLTPro-Light"/>
                          <a:ea typeface="Calibri" panose="020F0502020204030204" pitchFamily="34" charset="0"/>
                          <a:cs typeface="DINNextLTPro-Light"/>
                        </a:rPr>
                        <a:t>Non Network</a:t>
                      </a:r>
                      <a:endParaRPr lang="en-US" sz="1400" b="1" kern="1200" dirty="0">
                        <a:solidFill>
                          <a:schemeClr val="tx1"/>
                        </a:solidFill>
                        <a:latin typeface="DINNextLTPro-Light"/>
                        <a:ea typeface="Calibri" panose="020F0502020204030204" pitchFamily="34" charset="0"/>
                        <a:cs typeface="DINNextLTPro-Light"/>
                      </a:endParaRPr>
                    </a:p>
                  </a:txBody>
                  <a:tcPr anchor="ctr"/>
                </a:tc>
              </a:tr>
              <a:tr h="579365">
                <a:tc>
                  <a:txBody>
                    <a:bodyPr/>
                    <a:lstStyle/>
                    <a:p>
                      <a:pPr algn="l"/>
                      <a:r>
                        <a:rPr lang="en-US" sz="1400" b="1" kern="1200" dirty="0" smtClean="0">
                          <a:solidFill>
                            <a:schemeClr val="tx1"/>
                          </a:solidFill>
                          <a:latin typeface="DINNextLTPro-Light"/>
                          <a:ea typeface="Calibri" panose="020F0502020204030204" pitchFamily="34" charset="0"/>
                          <a:cs typeface="DINNextLTPro-Light"/>
                        </a:rPr>
                        <a:t>Specialist Office Visit, including Chiropractors and Therapists</a:t>
                      </a:r>
                      <a:endParaRPr lang="en-US" sz="1400" b="1"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$30 co-pay; </a:t>
                      </a:r>
                    </a:p>
                    <a:p>
                      <a:pPr algn="ctr"/>
                      <a:r>
                        <a:rPr lang="en-US" sz="1400" kern="1200" dirty="0" smtClean="0">
                          <a:solidFill>
                            <a:schemeClr val="tx1"/>
                          </a:solidFill>
                          <a:latin typeface="DINNextLTPro-Light"/>
                          <a:ea typeface="Calibri" panose="020F0502020204030204" pitchFamily="34" charset="0"/>
                          <a:cs typeface="DINNextLTPro-Light"/>
                        </a:rPr>
                        <a:t>no deductible</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DINNextLTPro-Light"/>
                          <a:ea typeface="Calibri" panose="020F0502020204030204" pitchFamily="34" charset="0"/>
                          <a:cs typeface="DINNextLTPro-Light"/>
                        </a:rPr>
                        <a:t>50% after deductible</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20% no deductible</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marL="0" algn="ctr" defTabSz="823509" rtl="0" eaLnBrk="1" latinLnBrk="0" hangingPunct="1"/>
                      <a:r>
                        <a:rPr lang="en-US" sz="1400" kern="1200" dirty="0" smtClean="0">
                          <a:solidFill>
                            <a:schemeClr val="tx1"/>
                          </a:solidFill>
                          <a:latin typeface="DINNextLTPro-Light"/>
                          <a:ea typeface="Calibri" panose="020F0502020204030204" pitchFamily="34" charset="0"/>
                          <a:cs typeface="DINNextLTPro-Light"/>
                        </a:rPr>
                        <a:t>40% after deductible</a:t>
                      </a:r>
                      <a:endParaRPr lang="en-US" sz="1400" kern="1200" dirty="0">
                        <a:solidFill>
                          <a:schemeClr val="tx1"/>
                        </a:solidFill>
                        <a:latin typeface="DINNextLTPro-Light"/>
                        <a:ea typeface="Calibri" panose="020F0502020204030204" pitchFamily="34" charset="0"/>
                        <a:cs typeface="DINNextLTPro-Light"/>
                      </a:endParaRPr>
                    </a:p>
                  </a:txBody>
                  <a:tcPr anchor="ctr"/>
                </a:tc>
              </a:tr>
              <a:tr h="475861">
                <a:tc>
                  <a:txBody>
                    <a:bodyPr/>
                    <a:lstStyle/>
                    <a:p>
                      <a:pPr algn="l"/>
                      <a:r>
                        <a:rPr lang="en-US" sz="1400" b="1" kern="1200" dirty="0" smtClean="0">
                          <a:solidFill>
                            <a:schemeClr val="tx1"/>
                          </a:solidFill>
                          <a:latin typeface="DINNextLTPro-Light"/>
                          <a:ea typeface="Calibri" panose="020F0502020204030204" pitchFamily="34" charset="0"/>
                          <a:cs typeface="DINNextLTPro-Light"/>
                        </a:rPr>
                        <a:t>Wellness Exam</a:t>
                      </a:r>
                      <a:endParaRPr lang="en-US" sz="1400" b="1"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$0</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Not Covered</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$0</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marL="0" algn="ctr" defTabSz="823509" rtl="0" eaLnBrk="1" latinLnBrk="0" hangingPunct="1"/>
                      <a:r>
                        <a:rPr lang="en-US" sz="1400" kern="1200" dirty="0" smtClean="0">
                          <a:solidFill>
                            <a:schemeClr val="tx1"/>
                          </a:solidFill>
                          <a:latin typeface="DINNextLTPro-Light"/>
                          <a:ea typeface="Calibri" panose="020F0502020204030204" pitchFamily="34" charset="0"/>
                          <a:cs typeface="DINNextLTPro-Light"/>
                        </a:rPr>
                        <a:t>Not Covered</a:t>
                      </a:r>
                      <a:endParaRPr lang="en-US" sz="1400" kern="1200" dirty="0">
                        <a:solidFill>
                          <a:schemeClr val="tx1"/>
                        </a:solidFill>
                        <a:latin typeface="DINNextLTPro-Light"/>
                        <a:ea typeface="Calibri" panose="020F0502020204030204" pitchFamily="34" charset="0"/>
                        <a:cs typeface="DINNextLTPro-Light"/>
                      </a:endParaRPr>
                    </a:p>
                  </a:txBody>
                  <a:tcPr anchor="ctr"/>
                </a:tc>
              </a:tr>
              <a:tr h="587829">
                <a:tc>
                  <a:txBody>
                    <a:bodyPr/>
                    <a:lstStyle/>
                    <a:p>
                      <a:pPr algn="l"/>
                      <a:r>
                        <a:rPr lang="en-US" sz="1400" b="1" kern="1200" dirty="0" smtClean="0">
                          <a:solidFill>
                            <a:schemeClr val="tx1"/>
                          </a:solidFill>
                          <a:latin typeface="DINNextLTPro-Light"/>
                          <a:ea typeface="Calibri" panose="020F0502020204030204" pitchFamily="34" charset="0"/>
                          <a:cs typeface="DINNextLTPro-Light"/>
                        </a:rPr>
                        <a:t>Outpatient Diagnostic Imaging</a:t>
                      </a:r>
                      <a:endParaRPr lang="en-US" sz="1400" b="1"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$100 co-pay and </a:t>
                      </a:r>
                    </a:p>
                    <a:p>
                      <a:pPr algn="ctr"/>
                      <a:r>
                        <a:rPr lang="en-US" sz="1400" kern="1200" dirty="0" smtClean="0">
                          <a:solidFill>
                            <a:schemeClr val="tx1"/>
                          </a:solidFill>
                          <a:latin typeface="DINNextLTPro-Light"/>
                          <a:ea typeface="Calibri" panose="020F0502020204030204" pitchFamily="34" charset="0"/>
                          <a:cs typeface="DINNextLTPro-Light"/>
                        </a:rPr>
                        <a:t>30% after deductible</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DINNextLTPro-Light"/>
                          <a:ea typeface="Calibri" panose="020F0502020204030204" pitchFamily="34" charset="0"/>
                          <a:cs typeface="DINNextLTPro-Light"/>
                        </a:rPr>
                        <a:t>50% after deductible</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DINNextLTPro-Light"/>
                          <a:ea typeface="Calibri" panose="020F0502020204030204" pitchFamily="34" charset="0"/>
                          <a:cs typeface="DINNextLTPro-Light"/>
                        </a:rPr>
                        <a:t>20% after deductible</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marL="0" algn="ctr" defTabSz="823509" rtl="0" eaLnBrk="1" latinLnBrk="0" hangingPunct="1"/>
                      <a:r>
                        <a:rPr lang="en-US" sz="1400" kern="1200" dirty="0" smtClean="0">
                          <a:solidFill>
                            <a:schemeClr val="tx1"/>
                          </a:solidFill>
                          <a:latin typeface="DINNextLTPro-Light"/>
                          <a:ea typeface="Calibri" panose="020F0502020204030204" pitchFamily="34" charset="0"/>
                          <a:cs typeface="DINNextLTPro-Light"/>
                        </a:rPr>
                        <a:t>40% after deductible</a:t>
                      </a:r>
                      <a:endParaRPr lang="en-US" sz="1400" kern="1200" dirty="0">
                        <a:solidFill>
                          <a:schemeClr val="tx1"/>
                        </a:solidFill>
                        <a:latin typeface="DINNextLTPro-Light"/>
                        <a:ea typeface="Calibri" panose="020F0502020204030204" pitchFamily="34" charset="0"/>
                        <a:cs typeface="DINNextLTPro-Light"/>
                      </a:endParaRPr>
                    </a:p>
                  </a:txBody>
                  <a:tcPr anchor="ctr"/>
                </a:tc>
              </a:tr>
              <a:tr h="578498">
                <a:tc>
                  <a:txBody>
                    <a:bodyPr/>
                    <a:lstStyle/>
                    <a:p>
                      <a:pPr algn="l"/>
                      <a:r>
                        <a:rPr lang="en-US" sz="1400" b="1" kern="1200" dirty="0" smtClean="0">
                          <a:solidFill>
                            <a:schemeClr val="tx1"/>
                          </a:solidFill>
                          <a:latin typeface="DINNextLTPro-Light"/>
                          <a:ea typeface="Calibri" panose="020F0502020204030204" pitchFamily="34" charset="0"/>
                          <a:cs typeface="DINNextLTPro-Light"/>
                        </a:rPr>
                        <a:t>Urgent Care</a:t>
                      </a:r>
                      <a:endParaRPr lang="en-US" sz="1400" b="1"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$30 co-pay; </a:t>
                      </a:r>
                    </a:p>
                    <a:p>
                      <a:pPr algn="ctr"/>
                      <a:r>
                        <a:rPr lang="en-US" sz="1400" kern="1200" dirty="0" smtClean="0">
                          <a:solidFill>
                            <a:schemeClr val="tx1"/>
                          </a:solidFill>
                          <a:latin typeface="DINNextLTPro-Light"/>
                          <a:ea typeface="Calibri" panose="020F0502020204030204" pitchFamily="34" charset="0"/>
                          <a:cs typeface="DINNextLTPro-Light"/>
                        </a:rPr>
                        <a:t>no deductible</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$30 co-pay; </a:t>
                      </a:r>
                    </a:p>
                    <a:p>
                      <a:pPr algn="ctr"/>
                      <a:r>
                        <a:rPr lang="en-US" sz="1400" kern="1200" dirty="0" smtClean="0">
                          <a:solidFill>
                            <a:schemeClr val="tx1"/>
                          </a:solidFill>
                          <a:latin typeface="DINNextLTPro-Light"/>
                          <a:ea typeface="Calibri" panose="020F0502020204030204" pitchFamily="34" charset="0"/>
                          <a:cs typeface="DINNextLTPro-Light"/>
                        </a:rPr>
                        <a:t>no deductible</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20% no deductible</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20% no deductible</a:t>
                      </a:r>
                      <a:endParaRPr lang="en-US" sz="1400" kern="1200" dirty="0">
                        <a:solidFill>
                          <a:schemeClr val="tx1"/>
                        </a:solidFill>
                        <a:latin typeface="DINNextLTPro-Light"/>
                        <a:ea typeface="Calibri" panose="020F0502020204030204" pitchFamily="34" charset="0"/>
                        <a:cs typeface="DINNextLTPro-Light"/>
                      </a:endParaRPr>
                    </a:p>
                  </a:txBody>
                  <a:tcPr anchor="ctr"/>
                </a:tc>
              </a:tr>
              <a:tr h="696830">
                <a:tc>
                  <a:txBody>
                    <a:bodyPr/>
                    <a:lstStyle/>
                    <a:p>
                      <a:pPr algn="l"/>
                      <a:r>
                        <a:rPr lang="en-US" sz="1400" b="1" kern="1200" dirty="0" smtClean="0">
                          <a:solidFill>
                            <a:schemeClr val="tx1"/>
                          </a:solidFill>
                          <a:latin typeface="DINNextLTPro-Light"/>
                          <a:ea typeface="Calibri" panose="020F0502020204030204" pitchFamily="34" charset="0"/>
                          <a:cs typeface="DINNextLTPro-Light"/>
                        </a:rPr>
                        <a:t>Emergency Room Services</a:t>
                      </a:r>
                      <a:endParaRPr lang="en-US" sz="1400" b="1"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$100 co-pay </a:t>
                      </a:r>
                    </a:p>
                    <a:p>
                      <a:pPr algn="ctr"/>
                      <a:r>
                        <a:rPr lang="en-US" sz="1400" kern="1200" dirty="0" smtClean="0">
                          <a:solidFill>
                            <a:schemeClr val="tx1"/>
                          </a:solidFill>
                          <a:latin typeface="DINNextLTPro-Light"/>
                          <a:ea typeface="Calibri" panose="020F0502020204030204" pitchFamily="34" charset="0"/>
                          <a:cs typeface="DINNextLTPro-Light"/>
                        </a:rPr>
                        <a:t>(waived if admitted)    </a:t>
                      </a:r>
                    </a:p>
                    <a:p>
                      <a:pPr algn="ctr"/>
                      <a:r>
                        <a:rPr lang="en-US" sz="1400" kern="1200" dirty="0" smtClean="0">
                          <a:solidFill>
                            <a:schemeClr val="tx1"/>
                          </a:solidFill>
                          <a:latin typeface="DINNextLTPro-Light"/>
                          <a:ea typeface="Calibri" panose="020F0502020204030204" pitchFamily="34" charset="0"/>
                          <a:cs typeface="DINNextLTPro-Light"/>
                        </a:rPr>
                        <a:t>no deductible</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DINNextLTPro-Light"/>
                          <a:ea typeface="Calibri" panose="020F0502020204030204" pitchFamily="34" charset="0"/>
                          <a:cs typeface="DINNextLTPro-Light"/>
                        </a:rPr>
                        <a:t>$100 co-pay</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DINNextLTPro-Light"/>
                          <a:ea typeface="Calibri" panose="020F0502020204030204" pitchFamily="34" charset="0"/>
                          <a:cs typeface="DINNextLTPro-Light"/>
                        </a:rPr>
                        <a:t> (waived if admitted)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DINNextLTPro-Light"/>
                          <a:ea typeface="Calibri" panose="020F0502020204030204" pitchFamily="34" charset="0"/>
                          <a:cs typeface="DINNextLTPro-Light"/>
                        </a:rPr>
                        <a:t>no deductible</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DINNextLTPro-Light"/>
                          <a:ea typeface="Calibri" panose="020F0502020204030204" pitchFamily="34" charset="0"/>
                          <a:cs typeface="DINNextLTPro-Light"/>
                        </a:rPr>
                        <a:t>$100 co-pay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DINNextLTPro-Light"/>
                          <a:ea typeface="Calibri" panose="020F0502020204030204" pitchFamily="34" charset="0"/>
                          <a:cs typeface="DINNextLTPro-Light"/>
                        </a:rPr>
                        <a:t>(waived if admitted)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DINNextLTPro-Light"/>
                          <a:ea typeface="Calibri" panose="020F0502020204030204" pitchFamily="34" charset="0"/>
                          <a:cs typeface="DINNextLTPro-Light"/>
                        </a:rPr>
                        <a:t>no deductible</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marL="0" marR="0" indent="0" algn="ctr" defTabSz="823509"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DINNextLTPro-Light"/>
                          <a:ea typeface="Calibri" panose="020F0502020204030204" pitchFamily="34" charset="0"/>
                          <a:cs typeface="DINNextLTPro-Light"/>
                        </a:rPr>
                        <a:t>$100 co-pay</a:t>
                      </a:r>
                    </a:p>
                    <a:p>
                      <a:pPr marL="0" marR="0" indent="0" algn="ctr" defTabSz="823509"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DINNextLTPro-Light"/>
                          <a:ea typeface="Calibri" panose="020F0502020204030204" pitchFamily="34" charset="0"/>
                          <a:cs typeface="DINNextLTPro-Light"/>
                        </a:rPr>
                        <a:t> (waived if admitted)</a:t>
                      </a:r>
                    </a:p>
                    <a:p>
                      <a:pPr marL="0" marR="0" indent="0" algn="ctr" defTabSz="823509"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DINNextLTPro-Light"/>
                          <a:ea typeface="Calibri" panose="020F0502020204030204" pitchFamily="34" charset="0"/>
                          <a:cs typeface="DINNextLTPro-Light"/>
                        </a:rPr>
                        <a:t> no deductible</a:t>
                      </a:r>
                      <a:endParaRPr lang="en-US" sz="1400" kern="1200" dirty="0">
                        <a:solidFill>
                          <a:schemeClr val="tx1"/>
                        </a:solidFill>
                        <a:latin typeface="DINNextLTPro-Light"/>
                        <a:ea typeface="Calibri" panose="020F0502020204030204" pitchFamily="34" charset="0"/>
                        <a:cs typeface="DINNextLTPro-Light"/>
                      </a:endParaRPr>
                    </a:p>
                  </a:txBody>
                  <a:tcPr anchor="ctr"/>
                </a:tc>
              </a:tr>
              <a:tr h="696830">
                <a:tc>
                  <a:txBody>
                    <a:bodyPr/>
                    <a:lstStyle/>
                    <a:p>
                      <a:pPr algn="l"/>
                      <a:r>
                        <a:rPr lang="en-US" sz="1400" b="1" kern="1200" dirty="0" smtClean="0">
                          <a:solidFill>
                            <a:schemeClr val="tx1"/>
                          </a:solidFill>
                          <a:latin typeface="DINNextLTPro-Light"/>
                          <a:ea typeface="Calibri" panose="020F0502020204030204" pitchFamily="34" charset="0"/>
                          <a:cs typeface="DINNextLTPro-Light"/>
                        </a:rPr>
                        <a:t>Medically Necessary Emergency Transportation</a:t>
                      </a:r>
                      <a:endParaRPr lang="en-US" sz="1400" b="1"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$250 co-pay; </a:t>
                      </a:r>
                    </a:p>
                    <a:p>
                      <a:pPr algn="ctr"/>
                      <a:r>
                        <a:rPr lang="en-US" sz="1400" kern="1200" dirty="0" smtClean="0">
                          <a:solidFill>
                            <a:schemeClr val="tx1"/>
                          </a:solidFill>
                          <a:latin typeface="DINNextLTPro-Light"/>
                          <a:ea typeface="Calibri" panose="020F0502020204030204" pitchFamily="34" charset="0"/>
                          <a:cs typeface="DINNextLTPro-Light"/>
                        </a:rPr>
                        <a:t>no deductible</a:t>
                      </a: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$250 co-pay; </a:t>
                      </a:r>
                    </a:p>
                    <a:p>
                      <a:pPr algn="ctr"/>
                      <a:r>
                        <a:rPr lang="en-US" sz="1400" kern="1200" dirty="0" smtClean="0">
                          <a:solidFill>
                            <a:schemeClr val="tx1"/>
                          </a:solidFill>
                          <a:latin typeface="DINNextLTPro-Light"/>
                          <a:ea typeface="Calibri" panose="020F0502020204030204" pitchFamily="34" charset="0"/>
                          <a:cs typeface="DINNextLTPro-Light"/>
                        </a:rPr>
                        <a:t>no deductible</a:t>
                      </a: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$250 co-pay; </a:t>
                      </a:r>
                    </a:p>
                    <a:p>
                      <a:pPr algn="ctr"/>
                      <a:r>
                        <a:rPr lang="en-US" sz="1400" kern="1200" dirty="0" smtClean="0">
                          <a:solidFill>
                            <a:schemeClr val="tx1"/>
                          </a:solidFill>
                          <a:latin typeface="DINNextLTPro-Light"/>
                          <a:ea typeface="Calibri" panose="020F0502020204030204" pitchFamily="34" charset="0"/>
                          <a:cs typeface="DINNextLTPro-Light"/>
                        </a:rPr>
                        <a:t>no deductible</a:t>
                      </a: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$250 co-pay; </a:t>
                      </a:r>
                    </a:p>
                    <a:p>
                      <a:pPr algn="ctr"/>
                      <a:r>
                        <a:rPr lang="en-US" sz="1400" kern="1200" dirty="0" smtClean="0">
                          <a:solidFill>
                            <a:schemeClr val="tx1"/>
                          </a:solidFill>
                          <a:latin typeface="DINNextLTPro-Light"/>
                          <a:ea typeface="Calibri" panose="020F0502020204030204" pitchFamily="34" charset="0"/>
                          <a:cs typeface="DINNextLTPro-Light"/>
                        </a:rPr>
                        <a:t>no deductible</a:t>
                      </a:r>
                    </a:p>
                  </a:txBody>
                  <a:tcPr anchor="ctr"/>
                </a:tc>
              </a:tr>
              <a:tr h="696830">
                <a:tc>
                  <a:txBody>
                    <a:bodyPr/>
                    <a:lstStyle/>
                    <a:p>
                      <a:pPr algn="l"/>
                      <a:r>
                        <a:rPr lang="en-US" sz="1400" b="1" kern="1200" dirty="0" smtClean="0">
                          <a:solidFill>
                            <a:schemeClr val="tx1"/>
                          </a:solidFill>
                          <a:latin typeface="DINNextLTPro-Light"/>
                          <a:ea typeface="Calibri" panose="020F0502020204030204" pitchFamily="34" charset="0"/>
                          <a:cs typeface="DINNextLTPro-Light"/>
                        </a:rPr>
                        <a:t>Hospital Inpatient</a:t>
                      </a:r>
                      <a:endParaRPr lang="en-US" sz="1400" b="1"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$250 co-pay and </a:t>
                      </a:r>
                    </a:p>
                    <a:p>
                      <a:pPr algn="ctr"/>
                      <a:r>
                        <a:rPr lang="en-US" sz="1400" kern="1200" dirty="0" smtClean="0">
                          <a:solidFill>
                            <a:schemeClr val="tx1"/>
                          </a:solidFill>
                          <a:latin typeface="DINNextLTPro-Light"/>
                          <a:ea typeface="Calibri" panose="020F0502020204030204" pitchFamily="34" charset="0"/>
                          <a:cs typeface="DINNextLTPro-Light"/>
                        </a:rPr>
                        <a:t>30% after deductible</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$500 co-pay and</a:t>
                      </a:r>
                    </a:p>
                    <a:p>
                      <a:pPr algn="ctr"/>
                      <a:r>
                        <a:rPr lang="en-US" sz="1400" kern="1200" dirty="0" smtClean="0">
                          <a:solidFill>
                            <a:schemeClr val="tx1"/>
                          </a:solidFill>
                          <a:latin typeface="DINNextLTPro-Light"/>
                          <a:ea typeface="Calibri" panose="020F0502020204030204" pitchFamily="34" charset="0"/>
                          <a:cs typeface="DINNextLTPro-Light"/>
                        </a:rPr>
                        <a:t> 50% after deductible</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DINNextLTPro-Light"/>
                          <a:ea typeface="Calibri" panose="020F0502020204030204" pitchFamily="34" charset="0"/>
                          <a:cs typeface="DINNextLTPro-Light"/>
                        </a:rPr>
                        <a:t>20% after deductible</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marL="0" algn="ctr" defTabSz="823509" rtl="0" eaLnBrk="1" latinLnBrk="0" hangingPunct="1"/>
                      <a:r>
                        <a:rPr lang="en-US" sz="1400" kern="1200" dirty="0" smtClean="0">
                          <a:solidFill>
                            <a:schemeClr val="tx1"/>
                          </a:solidFill>
                          <a:latin typeface="DINNextLTPro-Light"/>
                          <a:ea typeface="Calibri" panose="020F0502020204030204" pitchFamily="34" charset="0"/>
                          <a:cs typeface="DINNextLTPro-Light"/>
                        </a:rPr>
                        <a:t>40%  after deductible</a:t>
                      </a:r>
                      <a:endParaRPr lang="en-US" sz="1400" kern="1200" dirty="0">
                        <a:solidFill>
                          <a:schemeClr val="tx1"/>
                        </a:solidFill>
                        <a:latin typeface="DINNextLTPro-Light"/>
                        <a:ea typeface="Calibri" panose="020F0502020204030204" pitchFamily="34" charset="0"/>
                        <a:cs typeface="DINNextLTPro-Light"/>
                      </a:endParaRPr>
                    </a:p>
                  </a:txBody>
                  <a:tcPr anchor="ctr"/>
                </a:tc>
              </a:tr>
            </a:tbl>
          </a:graphicData>
        </a:graphic>
      </p:graphicFrame>
      <p:sp>
        <p:nvSpPr>
          <p:cNvPr id="14" name="Title 1"/>
          <p:cNvSpPr txBox="1">
            <a:spLocks/>
          </p:cNvSpPr>
          <p:nvPr/>
        </p:nvSpPr>
        <p:spPr>
          <a:xfrm>
            <a:off x="623596" y="141190"/>
            <a:ext cx="1094480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u="sng" dirty="0" smtClean="0">
                <a:solidFill>
                  <a:srgbClr val="0070C0"/>
                </a:solidFill>
                <a:latin typeface="SourceSansPro-Light"/>
              </a:rPr>
              <a:t>2015-16 Medical Plan Comparison Chart</a:t>
            </a:r>
            <a:endParaRPr lang="en-US" b="1" u="sng" dirty="0">
              <a:solidFill>
                <a:srgbClr val="0070C0"/>
              </a:solidFill>
            </a:endParaRPr>
          </a:p>
        </p:txBody>
      </p:sp>
      <p:sp>
        <p:nvSpPr>
          <p:cNvPr id="2" name="Slide Number Placeholder 1"/>
          <p:cNvSpPr>
            <a:spLocks noGrp="1"/>
          </p:cNvSpPr>
          <p:nvPr>
            <p:ph type="sldNum" sz="quarter" idx="12"/>
          </p:nvPr>
        </p:nvSpPr>
        <p:spPr/>
        <p:txBody>
          <a:bodyPr/>
          <a:lstStyle/>
          <a:p>
            <a:r>
              <a:rPr lang="en-US" sz="1400" b="1" dirty="0" smtClean="0">
                <a:solidFill>
                  <a:schemeClr val="tx1"/>
                </a:solidFill>
              </a:rPr>
              <a:t>11</a:t>
            </a:r>
            <a:endParaRPr lang="en-US" sz="1400" b="1" dirty="0">
              <a:solidFill>
                <a:schemeClr val="tx1"/>
              </a:solidFill>
            </a:endParaRPr>
          </a:p>
        </p:txBody>
      </p:sp>
    </p:spTree>
    <p:extLst>
      <p:ext uri="{BB962C8B-B14F-4D97-AF65-F5344CB8AC3E}">
        <p14:creationId xmlns:p14="http://schemas.microsoft.com/office/powerpoint/2010/main" val="14788991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533525"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p:cNvSpPr>
            <a:spLocks noGrp="1"/>
          </p:cNvSpPr>
          <p:nvPr>
            <p:ph idx="1"/>
          </p:nvPr>
        </p:nvSpPr>
        <p:spPr>
          <a:xfrm>
            <a:off x="304801" y="1567543"/>
            <a:ext cx="11413672" cy="4953000"/>
          </a:xfrm>
          <a:noFill/>
        </p:spPr>
        <p:txBody>
          <a:bodyPr>
            <a:noAutofit/>
          </a:bodyPr>
          <a:lstStyle/>
          <a:p>
            <a:pPr algn="just">
              <a:buClr>
                <a:srgbClr val="0070C0"/>
              </a:buClr>
              <a:buSzPct val="130000"/>
              <a:buFont typeface="Wingdings" panose="05000000000000000000" pitchFamily="2" charset="2"/>
              <a:buChar char="§"/>
            </a:pPr>
            <a:r>
              <a:rPr lang="en-US" sz="2000" dirty="0">
                <a:solidFill>
                  <a:srgbClr val="0070C0"/>
                </a:solidFill>
                <a:latin typeface="DINNextLTPro-Light"/>
                <a:ea typeface="Calibri" panose="020F0502020204030204" pitchFamily="34" charset="0"/>
                <a:cs typeface="DINNextLTPro-Light"/>
              </a:rPr>
              <a:t>If you are going in for your wellness visit, make sure you have a discussion with your doctor/office staff to have the visit filed as a wellness claim</a:t>
            </a:r>
            <a:r>
              <a:rPr lang="en-US" sz="2000" dirty="0" smtClean="0">
                <a:solidFill>
                  <a:srgbClr val="0070C0"/>
                </a:solidFill>
                <a:latin typeface="DINNextLTPro-Light"/>
                <a:ea typeface="Calibri" panose="020F0502020204030204" pitchFamily="34" charset="0"/>
                <a:cs typeface="DINNextLTPro-Light"/>
              </a:rPr>
              <a:t>.</a:t>
            </a:r>
          </a:p>
          <a:p>
            <a:pPr algn="just">
              <a:lnSpc>
                <a:spcPct val="100000"/>
              </a:lnSpc>
              <a:spcBef>
                <a:spcPts val="0"/>
              </a:spcBef>
              <a:buClr>
                <a:srgbClr val="0070C0"/>
              </a:buClr>
              <a:buSzPct val="130000"/>
              <a:buFont typeface="Wingdings" panose="05000000000000000000" pitchFamily="2" charset="2"/>
              <a:buChar char="§"/>
            </a:pPr>
            <a:endParaRPr lang="en-US" sz="800" dirty="0">
              <a:solidFill>
                <a:srgbClr val="0070C0"/>
              </a:solidFill>
              <a:latin typeface="DINNextLTPro-Light"/>
              <a:ea typeface="Calibri" panose="020F0502020204030204" pitchFamily="34" charset="0"/>
              <a:cs typeface="DINNextLTPro-Light"/>
            </a:endParaRPr>
          </a:p>
          <a:p>
            <a:pPr algn="just">
              <a:buClr>
                <a:srgbClr val="0070C0"/>
              </a:buClr>
              <a:buSzPct val="130000"/>
              <a:buFont typeface="Wingdings" panose="05000000000000000000" pitchFamily="2" charset="2"/>
              <a:buChar char="§"/>
            </a:pPr>
            <a:r>
              <a:rPr lang="en-US" sz="2000" dirty="0" smtClean="0">
                <a:solidFill>
                  <a:srgbClr val="0070C0"/>
                </a:solidFill>
                <a:latin typeface="DINNextLTPro-Light"/>
                <a:ea typeface="Calibri" panose="020F0502020204030204" pitchFamily="34" charset="0"/>
                <a:cs typeface="DINNextLTPro-Light"/>
              </a:rPr>
              <a:t>If </a:t>
            </a:r>
            <a:r>
              <a:rPr lang="en-US" sz="2000" dirty="0">
                <a:solidFill>
                  <a:srgbClr val="0070C0"/>
                </a:solidFill>
                <a:latin typeface="DINNextLTPro-Light"/>
                <a:ea typeface="Calibri" panose="020F0502020204030204" pitchFamily="34" charset="0"/>
                <a:cs typeface="DINNextLTPro-Light"/>
              </a:rPr>
              <a:t>you are using a </a:t>
            </a:r>
            <a:r>
              <a:rPr lang="en-US" sz="2000" b="1" dirty="0">
                <a:solidFill>
                  <a:srgbClr val="0070C0"/>
                </a:solidFill>
                <a:latin typeface="DINNextLTPro-Light"/>
                <a:ea typeface="Calibri" panose="020F0502020204030204" pitchFamily="34" charset="0"/>
                <a:cs typeface="DINNextLTPro-Light"/>
              </a:rPr>
              <a:t>Blue Physician Recognition™ </a:t>
            </a:r>
            <a:r>
              <a:rPr lang="en-US" sz="2000" dirty="0">
                <a:solidFill>
                  <a:srgbClr val="0070C0"/>
                </a:solidFill>
                <a:latin typeface="DINNextLTPro-Light"/>
                <a:ea typeface="Calibri" panose="020F0502020204030204" pitchFamily="34" charset="0"/>
                <a:cs typeface="DINNextLTPro-Light"/>
              </a:rPr>
              <a:t>provider, All office visits are </a:t>
            </a:r>
            <a:r>
              <a:rPr lang="en-US" sz="2000" b="1" dirty="0">
                <a:solidFill>
                  <a:srgbClr val="0070C0"/>
                </a:solidFill>
                <a:latin typeface="DINNextLTPro-Light"/>
                <a:ea typeface="Calibri" panose="020F0502020204030204" pitchFamily="34" charset="0"/>
                <a:cs typeface="DINNextLTPro-Light"/>
              </a:rPr>
              <a:t>FREE</a:t>
            </a:r>
            <a:r>
              <a:rPr lang="en-US" sz="2000" dirty="0">
                <a:solidFill>
                  <a:srgbClr val="0070C0"/>
                </a:solidFill>
                <a:latin typeface="DINNextLTPro-Light"/>
                <a:ea typeface="Calibri" panose="020F0502020204030204" pitchFamily="34" charset="0"/>
                <a:cs typeface="DINNextLTPro-Light"/>
              </a:rPr>
              <a:t> and your doctor should not collect a </a:t>
            </a:r>
            <a:r>
              <a:rPr lang="en-US" sz="2000" dirty="0" smtClean="0">
                <a:solidFill>
                  <a:srgbClr val="0070C0"/>
                </a:solidFill>
                <a:latin typeface="DINNextLTPro-Light"/>
                <a:ea typeface="Calibri" panose="020F0502020204030204" pitchFamily="34" charset="0"/>
                <a:cs typeface="DINNextLTPro-Light"/>
              </a:rPr>
              <a:t>payment.</a:t>
            </a:r>
          </a:p>
          <a:p>
            <a:pPr algn="just">
              <a:lnSpc>
                <a:spcPct val="100000"/>
              </a:lnSpc>
              <a:spcBef>
                <a:spcPts val="0"/>
              </a:spcBef>
              <a:buClr>
                <a:srgbClr val="0070C0"/>
              </a:buClr>
              <a:buSzPct val="130000"/>
              <a:buFont typeface="Wingdings" panose="05000000000000000000" pitchFamily="2" charset="2"/>
              <a:buChar char="§"/>
            </a:pPr>
            <a:endParaRPr lang="en-US" sz="800" dirty="0">
              <a:solidFill>
                <a:srgbClr val="0070C0"/>
              </a:solidFill>
              <a:latin typeface="DINNextLTPro-Light"/>
              <a:ea typeface="Calibri" panose="020F0502020204030204" pitchFamily="34" charset="0"/>
              <a:cs typeface="DINNextLTPro-Light"/>
            </a:endParaRPr>
          </a:p>
          <a:p>
            <a:pPr algn="just">
              <a:buClr>
                <a:srgbClr val="0070C0"/>
              </a:buClr>
              <a:buSzPct val="130000"/>
              <a:buFont typeface="Wingdings" panose="05000000000000000000" pitchFamily="2" charset="2"/>
              <a:buChar char="§"/>
            </a:pPr>
            <a:r>
              <a:rPr lang="en-US" sz="2000" dirty="0">
                <a:solidFill>
                  <a:srgbClr val="0070C0"/>
                </a:solidFill>
                <a:latin typeface="DINNextLTPro-Light"/>
                <a:ea typeface="Calibri" panose="020F0502020204030204" pitchFamily="34" charset="0"/>
                <a:cs typeface="DINNextLTPro-Light"/>
              </a:rPr>
              <a:t>All In-Network Maternity office visits are </a:t>
            </a:r>
            <a:r>
              <a:rPr lang="en-US" sz="2000" b="1" cap="all" dirty="0">
                <a:solidFill>
                  <a:srgbClr val="0070C0"/>
                </a:solidFill>
                <a:latin typeface="DINNextLTPro-Light"/>
                <a:ea typeface="Calibri" panose="020F0502020204030204" pitchFamily="34" charset="0"/>
                <a:cs typeface="DINNextLTPro-Light"/>
              </a:rPr>
              <a:t>free</a:t>
            </a:r>
            <a:r>
              <a:rPr lang="en-US" sz="2000" dirty="0">
                <a:solidFill>
                  <a:srgbClr val="0070C0"/>
                </a:solidFill>
                <a:latin typeface="DINNextLTPro-Light"/>
                <a:ea typeface="Calibri" panose="020F0502020204030204" pitchFamily="34" charset="0"/>
                <a:cs typeface="DINNextLTPro-Light"/>
              </a:rPr>
              <a:t> after the initial office visit co-payment per plan </a:t>
            </a:r>
            <a:r>
              <a:rPr lang="en-US" sz="2000" dirty="0" smtClean="0">
                <a:solidFill>
                  <a:srgbClr val="0070C0"/>
                </a:solidFill>
                <a:latin typeface="DINNextLTPro-Light"/>
                <a:ea typeface="Calibri" panose="020F0502020204030204" pitchFamily="34" charset="0"/>
                <a:cs typeface="DINNextLTPro-Light"/>
              </a:rPr>
              <a:t>year for </a:t>
            </a:r>
            <a:r>
              <a:rPr lang="en-US" sz="2000" dirty="0">
                <a:solidFill>
                  <a:srgbClr val="0070C0"/>
                </a:solidFill>
                <a:latin typeface="DINNextLTPro-Light"/>
                <a:ea typeface="Calibri" panose="020F0502020204030204" pitchFamily="34" charset="0"/>
                <a:cs typeface="DINNextLTPro-Light"/>
              </a:rPr>
              <a:t>a normal pregnancy. Care Consultants will advocate on your behalf. Remember to enroll with Healthy </a:t>
            </a:r>
            <a:r>
              <a:rPr lang="en-US" sz="2000" dirty="0" smtClean="0">
                <a:solidFill>
                  <a:srgbClr val="0070C0"/>
                </a:solidFill>
                <a:latin typeface="DINNextLTPro-Light"/>
                <a:ea typeface="Calibri" panose="020F0502020204030204" pitchFamily="34" charset="0"/>
                <a:cs typeface="DINNextLTPro-Light"/>
              </a:rPr>
              <a:t>Additions and review the maternity flyer. </a:t>
            </a:r>
          </a:p>
          <a:p>
            <a:pPr algn="just">
              <a:lnSpc>
                <a:spcPct val="100000"/>
              </a:lnSpc>
              <a:spcBef>
                <a:spcPts val="0"/>
              </a:spcBef>
              <a:buClr>
                <a:srgbClr val="0070C0"/>
              </a:buClr>
              <a:buSzPct val="130000"/>
              <a:buFont typeface="Wingdings" panose="05000000000000000000" pitchFamily="2" charset="2"/>
              <a:buChar char="§"/>
            </a:pPr>
            <a:endParaRPr lang="en-US" sz="800" dirty="0">
              <a:solidFill>
                <a:srgbClr val="0070C0"/>
              </a:solidFill>
              <a:latin typeface="DINNextLTPro-Light"/>
              <a:ea typeface="Calibri" panose="020F0502020204030204" pitchFamily="34" charset="0"/>
              <a:cs typeface="DINNextLTPro-Light"/>
            </a:endParaRPr>
          </a:p>
          <a:p>
            <a:pPr algn="just">
              <a:buClr>
                <a:srgbClr val="0070C0"/>
              </a:buClr>
              <a:buSzPct val="130000"/>
              <a:buFont typeface="Wingdings" panose="05000000000000000000" pitchFamily="2" charset="2"/>
              <a:buChar char="§"/>
            </a:pPr>
            <a:r>
              <a:rPr lang="en-US" sz="2000" dirty="0">
                <a:solidFill>
                  <a:srgbClr val="0070C0"/>
                </a:solidFill>
                <a:latin typeface="DINNextLTPro-Light"/>
                <a:ea typeface="Calibri" panose="020F0502020204030204" pitchFamily="34" charset="0"/>
                <a:cs typeface="DINNextLTPro-Light"/>
              </a:rPr>
              <a:t>If you are billed for a facility fee for an office visit or are billed for an annual physical or annual gynecological exam, please advocate on your behalf and contact </a:t>
            </a:r>
            <a:r>
              <a:rPr lang="en-US" sz="2000" b="1" dirty="0">
                <a:solidFill>
                  <a:srgbClr val="0070C0"/>
                </a:solidFill>
                <a:latin typeface="DINNextLTPro-Light"/>
                <a:ea typeface="Calibri" panose="020F0502020204030204" pitchFamily="34" charset="0"/>
                <a:cs typeface="DINNextLTPro-Light"/>
              </a:rPr>
              <a:t>Florida Blue™ Customer Service at 1 (800) 664-5295 </a:t>
            </a:r>
            <a:r>
              <a:rPr lang="en-US" sz="2000" dirty="0">
                <a:solidFill>
                  <a:srgbClr val="0070C0"/>
                </a:solidFill>
                <a:latin typeface="DINNextLTPro-Light"/>
                <a:ea typeface="Calibri" panose="020F0502020204030204" pitchFamily="34" charset="0"/>
                <a:cs typeface="DINNextLTPro-Light"/>
              </a:rPr>
              <a:t>and have </a:t>
            </a:r>
            <a:r>
              <a:rPr lang="en-US" sz="2000" dirty="0" smtClean="0">
                <a:solidFill>
                  <a:srgbClr val="0070C0"/>
                </a:solidFill>
                <a:latin typeface="DINNextLTPro-Light"/>
                <a:ea typeface="Calibri" panose="020F0502020204030204" pitchFamily="34" charset="0"/>
                <a:cs typeface="DINNextLTPro-Light"/>
              </a:rPr>
              <a:t>your </a:t>
            </a:r>
            <a:r>
              <a:rPr lang="en-US" sz="2000" dirty="0">
                <a:solidFill>
                  <a:srgbClr val="0070C0"/>
                </a:solidFill>
                <a:latin typeface="DINNextLTPro-Light"/>
                <a:ea typeface="Calibri" panose="020F0502020204030204" pitchFamily="34" charset="0"/>
                <a:cs typeface="DINNextLTPro-Light"/>
              </a:rPr>
              <a:t>claims properly adjusted</a:t>
            </a:r>
            <a:r>
              <a:rPr lang="en-US" sz="2000" dirty="0" smtClean="0">
                <a:solidFill>
                  <a:srgbClr val="0070C0"/>
                </a:solidFill>
                <a:latin typeface="DINNextLTPro-Light"/>
                <a:ea typeface="Calibri" panose="020F0502020204030204" pitchFamily="34" charset="0"/>
                <a:cs typeface="DINNextLTPro-Light"/>
              </a:rPr>
              <a:t>.</a:t>
            </a:r>
          </a:p>
          <a:p>
            <a:pPr algn="just">
              <a:lnSpc>
                <a:spcPct val="100000"/>
              </a:lnSpc>
              <a:spcBef>
                <a:spcPts val="0"/>
              </a:spcBef>
              <a:buClr>
                <a:srgbClr val="0070C0"/>
              </a:buClr>
              <a:buSzPct val="130000"/>
              <a:buFont typeface="Wingdings" panose="05000000000000000000" pitchFamily="2" charset="2"/>
              <a:buChar char="§"/>
            </a:pPr>
            <a:endParaRPr lang="en-US" sz="800" dirty="0">
              <a:solidFill>
                <a:srgbClr val="0070C0"/>
              </a:solidFill>
              <a:latin typeface="DINNextLTPro-Light"/>
              <a:ea typeface="Calibri" panose="020F0502020204030204" pitchFamily="34" charset="0"/>
              <a:cs typeface="DINNextLTPro-Light"/>
            </a:endParaRPr>
          </a:p>
          <a:p>
            <a:pPr algn="just">
              <a:buClr>
                <a:srgbClr val="0070C0"/>
              </a:buClr>
              <a:buSzPct val="130000"/>
              <a:buFont typeface="Wingdings" panose="05000000000000000000" pitchFamily="2" charset="2"/>
              <a:buChar char="§"/>
            </a:pPr>
            <a:r>
              <a:rPr lang="en-US" sz="2000" dirty="0">
                <a:solidFill>
                  <a:srgbClr val="0070C0"/>
                </a:solidFill>
                <a:latin typeface="DINNextLTPro-Light"/>
                <a:ea typeface="Calibri" panose="020F0502020204030204" pitchFamily="34" charset="0"/>
                <a:cs typeface="DINNextLTPro-Light"/>
              </a:rPr>
              <a:t>Always pay your provider based on the Member Health Statements available to you as a registered </a:t>
            </a:r>
            <a:r>
              <a:rPr lang="en-US" sz="2000" dirty="0" smtClean="0">
                <a:solidFill>
                  <a:srgbClr val="0070C0"/>
                </a:solidFill>
                <a:latin typeface="DINNextLTPro-Light"/>
                <a:ea typeface="Calibri" panose="020F0502020204030204" pitchFamily="34" charset="0"/>
                <a:cs typeface="DINNextLTPro-Light"/>
              </a:rPr>
              <a:t>member at </a:t>
            </a:r>
            <a:r>
              <a:rPr lang="en-US" sz="2000" b="1" dirty="0">
                <a:solidFill>
                  <a:srgbClr val="0070C0"/>
                </a:solidFill>
                <a:latin typeface="DINNextLTPro-Light"/>
                <a:ea typeface="Calibri" panose="020F0502020204030204" pitchFamily="34" charset="0"/>
                <a:cs typeface="DINNextLTPro-Light"/>
              </a:rPr>
              <a:t>www.floridablue.com</a:t>
            </a:r>
            <a:r>
              <a:rPr lang="en-US" sz="2000" dirty="0">
                <a:solidFill>
                  <a:srgbClr val="0070C0"/>
                </a:solidFill>
                <a:latin typeface="DINNextLTPro-Light"/>
                <a:ea typeface="Calibri" panose="020F0502020204030204" pitchFamily="34" charset="0"/>
                <a:cs typeface="DINNextLTPro-Light"/>
              </a:rPr>
              <a:t>. </a:t>
            </a:r>
          </a:p>
        </p:txBody>
      </p:sp>
      <p:sp>
        <p:nvSpPr>
          <p:cNvPr id="9" name="Title 1"/>
          <p:cNvSpPr txBox="1">
            <a:spLocks/>
          </p:cNvSpPr>
          <p:nvPr/>
        </p:nvSpPr>
        <p:spPr>
          <a:xfrm>
            <a:off x="0" y="-16670"/>
            <a:ext cx="12192000" cy="1325563"/>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solidFill>
                <a:schemeClr val="bg1"/>
              </a:solidFill>
            </a:endParaRPr>
          </a:p>
        </p:txBody>
      </p:sp>
      <p:sp>
        <p:nvSpPr>
          <p:cNvPr id="10" name="Title 15"/>
          <p:cNvSpPr>
            <a:spLocks noGrp="1"/>
          </p:cNvSpPr>
          <p:nvPr>
            <p:ph type="title"/>
          </p:nvPr>
        </p:nvSpPr>
        <p:spPr>
          <a:xfrm>
            <a:off x="577623" y="135876"/>
            <a:ext cx="11363325" cy="1006983"/>
          </a:xfrm>
        </p:spPr>
        <p:txBody>
          <a:bodyPr>
            <a:noAutofit/>
          </a:bodyPr>
          <a:lstStyle/>
          <a:p>
            <a:pPr algn="ctr"/>
            <a:r>
              <a:rPr lang="en-US" b="1" u="sng" dirty="0">
                <a:solidFill>
                  <a:schemeClr val="bg1"/>
                </a:solidFill>
                <a:latin typeface="SourceSansPro-Light"/>
                <a:ea typeface="+mn-ea"/>
                <a:cs typeface="+mn-cs"/>
              </a:rPr>
              <a:t>Pay Only the Proper Amount of Your </a:t>
            </a:r>
            <a:br>
              <a:rPr lang="en-US" b="1" u="sng" dirty="0">
                <a:solidFill>
                  <a:schemeClr val="bg1"/>
                </a:solidFill>
                <a:latin typeface="SourceSansPro-Light"/>
                <a:ea typeface="+mn-ea"/>
                <a:cs typeface="+mn-cs"/>
              </a:rPr>
            </a:br>
            <a:r>
              <a:rPr lang="en-US" b="1" u="sng" dirty="0">
                <a:solidFill>
                  <a:schemeClr val="bg1"/>
                </a:solidFill>
                <a:latin typeface="SourceSansPro-Light"/>
                <a:ea typeface="+mn-ea"/>
                <a:cs typeface="+mn-cs"/>
              </a:rPr>
              <a:t>Out-of-Pocket Expenses</a:t>
            </a:r>
          </a:p>
        </p:txBody>
      </p:sp>
      <p:sp>
        <p:nvSpPr>
          <p:cNvPr id="2" name="Slide Number Placeholder 1"/>
          <p:cNvSpPr>
            <a:spLocks noGrp="1"/>
          </p:cNvSpPr>
          <p:nvPr>
            <p:ph type="sldNum" sz="quarter" idx="12"/>
          </p:nvPr>
        </p:nvSpPr>
        <p:spPr/>
        <p:txBody>
          <a:bodyPr/>
          <a:lstStyle/>
          <a:p>
            <a:r>
              <a:rPr lang="en-US" sz="1400" b="1" dirty="0" smtClean="0">
                <a:solidFill>
                  <a:schemeClr val="tx1"/>
                </a:solidFill>
              </a:rPr>
              <a:t>12</a:t>
            </a:r>
            <a:endParaRPr lang="en-US" sz="1400" b="1" dirty="0">
              <a:solidFill>
                <a:schemeClr val="tx1"/>
              </a:solidFill>
            </a:endParaRPr>
          </a:p>
        </p:txBody>
      </p:sp>
    </p:spTree>
    <p:extLst>
      <p:ext uri="{BB962C8B-B14F-4D97-AF65-F5344CB8AC3E}">
        <p14:creationId xmlns:p14="http://schemas.microsoft.com/office/powerpoint/2010/main" val="4068741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6670"/>
            <a:ext cx="12192000" cy="1067889"/>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solidFill>
                <a:schemeClr val="bg1"/>
              </a:solidFill>
            </a:endParaRPr>
          </a:p>
        </p:txBody>
      </p:sp>
      <p:sp>
        <p:nvSpPr>
          <p:cNvPr id="3" name="Content Placeholder 3"/>
          <p:cNvSpPr txBox="1">
            <a:spLocks/>
          </p:cNvSpPr>
          <p:nvPr/>
        </p:nvSpPr>
        <p:spPr>
          <a:xfrm>
            <a:off x="239486" y="1181100"/>
            <a:ext cx="11622152" cy="551827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buClr>
                <a:srgbClr val="0070C0"/>
              </a:buClr>
              <a:buSzPct val="130000"/>
              <a:buFont typeface="Wingdings" panose="05000000000000000000" pitchFamily="2" charset="2"/>
              <a:buChar char="§"/>
            </a:pPr>
            <a:r>
              <a:rPr lang="en-US" sz="1600" b="1" u="sng" dirty="0">
                <a:solidFill>
                  <a:srgbClr val="0070C0"/>
                </a:solidFill>
                <a:latin typeface="DINNextLTPro-Light"/>
                <a:ea typeface="Calibri" panose="020F0502020204030204" pitchFamily="34" charset="0"/>
                <a:cs typeface="DINNextLTPro-Light"/>
              </a:rPr>
              <a:t>Blue Physician Recognition™ (BPR):</a:t>
            </a:r>
            <a:r>
              <a:rPr lang="en-US" sz="1600" b="1" dirty="0">
                <a:solidFill>
                  <a:srgbClr val="0070C0"/>
                </a:solidFill>
                <a:latin typeface="DINNextLTPro-Light"/>
                <a:ea typeface="Calibri" panose="020F0502020204030204" pitchFamily="34" charset="0"/>
                <a:cs typeface="DINNextLTPro-Light"/>
              </a:rPr>
              <a:t> </a:t>
            </a:r>
            <a:r>
              <a:rPr lang="en-US" sz="1600" dirty="0">
                <a:latin typeface="DINNextLTPro-Light"/>
                <a:ea typeface="Calibri" panose="020F0502020204030204" pitchFamily="34" charset="0"/>
                <a:cs typeface="DINNextLTPro-Light"/>
              </a:rPr>
              <a:t>Personal physician (Family </a:t>
            </a:r>
            <a:r>
              <a:rPr lang="en-US" sz="1600" dirty="0" smtClean="0">
                <a:latin typeface="DINNextLTPro-Light"/>
                <a:ea typeface="Calibri" panose="020F0502020204030204" pitchFamily="34" charset="0"/>
                <a:cs typeface="DINNextLTPro-Light"/>
              </a:rPr>
              <a:t>Practice, Internal </a:t>
            </a:r>
            <a:r>
              <a:rPr lang="en-US" sz="1600" dirty="0">
                <a:latin typeface="DINNextLTPro-Light"/>
                <a:ea typeface="Calibri" panose="020F0502020204030204" pitchFamily="34" charset="0"/>
                <a:cs typeface="DINNextLTPro-Light"/>
              </a:rPr>
              <a:t>Medicine, and Pediatrics) who coordinates all aspects of patient care and who meets The National Committee for Quality Assurance (NCQA) quality measures and is designated as a participating Blue Physician Recognition™ provider by Florida Blue</a:t>
            </a:r>
            <a:r>
              <a:rPr lang="en-US" sz="1600" dirty="0" smtClean="0">
                <a:latin typeface="DINNextLTPro-Light"/>
                <a:ea typeface="Calibri" panose="020F0502020204030204" pitchFamily="34" charset="0"/>
                <a:cs typeface="DINNextLTPro-Light"/>
              </a:rPr>
              <a:t>.</a:t>
            </a:r>
          </a:p>
          <a:p>
            <a:pPr marL="0" indent="0" algn="just">
              <a:lnSpc>
                <a:spcPct val="100000"/>
              </a:lnSpc>
              <a:spcBef>
                <a:spcPts val="0"/>
              </a:spcBef>
              <a:buClr>
                <a:srgbClr val="0070C0"/>
              </a:buClr>
              <a:buSzPct val="130000"/>
              <a:buNone/>
            </a:pPr>
            <a:endParaRPr lang="en-US" sz="800" dirty="0" smtClean="0">
              <a:solidFill>
                <a:srgbClr val="0070C0"/>
              </a:solidFill>
              <a:latin typeface="MyriadPro-Regular"/>
            </a:endParaRPr>
          </a:p>
          <a:p>
            <a:pPr algn="just">
              <a:lnSpc>
                <a:spcPct val="100000"/>
              </a:lnSpc>
              <a:spcBef>
                <a:spcPts val="0"/>
              </a:spcBef>
              <a:buClr>
                <a:srgbClr val="0070C0"/>
              </a:buClr>
              <a:buSzPct val="130000"/>
              <a:buFont typeface="Wingdings" panose="05000000000000000000" pitchFamily="2" charset="2"/>
              <a:buChar char="§"/>
            </a:pPr>
            <a:r>
              <a:rPr lang="en-US" sz="1600" b="1" u="sng" dirty="0">
                <a:solidFill>
                  <a:srgbClr val="0070C0"/>
                </a:solidFill>
                <a:latin typeface="DINNextLTPro-Light"/>
                <a:ea typeface="Calibri" panose="020F0502020204030204" pitchFamily="34" charset="0"/>
                <a:cs typeface="DINNextLTPro-Light"/>
              </a:rPr>
              <a:t>Deductibles:</a:t>
            </a:r>
            <a:r>
              <a:rPr lang="en-US" sz="1600" dirty="0">
                <a:latin typeface="DINNextLTPro-Light"/>
                <a:ea typeface="Calibri" panose="020F0502020204030204" pitchFamily="34" charset="0"/>
                <a:cs typeface="DINNextLTPro-Light"/>
              </a:rPr>
              <a:t> The cumulative amount that you must pay in the Plan Year before benefits will be paid by the Plan. </a:t>
            </a:r>
            <a:r>
              <a:rPr lang="en-US" sz="1600" b="1" u="sng" dirty="0" smtClean="0">
                <a:solidFill>
                  <a:srgbClr val="0070C0"/>
                </a:solidFill>
                <a:latin typeface="DINNextLTPro-Light"/>
                <a:ea typeface="Calibri" panose="020F0502020204030204" pitchFamily="34" charset="0"/>
                <a:cs typeface="DINNextLTPro-Light"/>
              </a:rPr>
              <a:t>Physician </a:t>
            </a:r>
            <a:r>
              <a:rPr lang="en-US" sz="1600" b="1" u="sng" dirty="0">
                <a:solidFill>
                  <a:srgbClr val="0070C0"/>
                </a:solidFill>
                <a:latin typeface="DINNextLTPro-Light"/>
                <a:ea typeface="Calibri" panose="020F0502020204030204" pitchFamily="34" charset="0"/>
                <a:cs typeface="DINNextLTPro-Light"/>
              </a:rPr>
              <a:t>office visits, Therapy office visits, Urgent Care visits, Emergency Room </a:t>
            </a:r>
            <a:r>
              <a:rPr lang="en-US" sz="1600" b="1" u="sng" dirty="0" smtClean="0">
                <a:solidFill>
                  <a:srgbClr val="0070C0"/>
                </a:solidFill>
                <a:latin typeface="DINNextLTPro-Light"/>
                <a:ea typeface="Calibri" panose="020F0502020204030204" pitchFamily="34" charset="0"/>
                <a:cs typeface="DINNextLTPro-Light"/>
              </a:rPr>
              <a:t>visits, Emergency Transportation Services. And Prescription Drugs DO NOT apply to the deductible.</a:t>
            </a:r>
          </a:p>
          <a:p>
            <a:pPr algn="just">
              <a:lnSpc>
                <a:spcPct val="100000"/>
              </a:lnSpc>
              <a:spcBef>
                <a:spcPts val="0"/>
              </a:spcBef>
              <a:buClr>
                <a:srgbClr val="0070C0"/>
              </a:buClr>
              <a:buSzPct val="130000"/>
              <a:buFont typeface="Wingdings" panose="05000000000000000000" pitchFamily="2" charset="2"/>
              <a:buChar char="§"/>
            </a:pPr>
            <a:endParaRPr lang="en-US" sz="800" b="1" dirty="0" smtClean="0">
              <a:solidFill>
                <a:srgbClr val="0070C0"/>
              </a:solidFill>
              <a:latin typeface="MyriadPro-Regular"/>
            </a:endParaRPr>
          </a:p>
          <a:p>
            <a:pPr algn="just">
              <a:lnSpc>
                <a:spcPct val="100000"/>
              </a:lnSpc>
              <a:spcBef>
                <a:spcPts val="0"/>
              </a:spcBef>
              <a:buClr>
                <a:srgbClr val="0070C0"/>
              </a:buClr>
              <a:buSzPct val="130000"/>
              <a:buFont typeface="Wingdings" panose="05000000000000000000" pitchFamily="2" charset="2"/>
              <a:buChar char="§"/>
            </a:pPr>
            <a:r>
              <a:rPr lang="en-US" sz="1600" b="1" u="sng" dirty="0">
                <a:solidFill>
                  <a:srgbClr val="0070C0"/>
                </a:solidFill>
                <a:latin typeface="DINNextLTPro-Light"/>
                <a:ea typeface="Calibri" panose="020F0502020204030204" pitchFamily="34" charset="0"/>
                <a:cs typeface="DINNextLTPro-Light"/>
              </a:rPr>
              <a:t>Coinsurance:</a:t>
            </a:r>
            <a:r>
              <a:rPr lang="en-US" sz="1600" b="1" dirty="0">
                <a:solidFill>
                  <a:srgbClr val="0070C0"/>
                </a:solidFill>
                <a:latin typeface="DINNextLTPro-Light"/>
                <a:ea typeface="Calibri" panose="020F0502020204030204" pitchFamily="34" charset="0"/>
                <a:cs typeface="DINNextLTPro-Light"/>
              </a:rPr>
              <a:t> </a:t>
            </a:r>
            <a:r>
              <a:rPr lang="en-US" sz="1600" dirty="0">
                <a:latin typeface="DINNextLTPro-Light"/>
                <a:ea typeface="Calibri" panose="020F0502020204030204" pitchFamily="34" charset="0"/>
                <a:cs typeface="DINNextLTPro-Light"/>
              </a:rPr>
              <a:t>The percentage of a covered expense that you pay after the satisfaction of any applicable deductible. For example, the plan may pay for 70% of covered services and you pay 30</a:t>
            </a:r>
            <a:r>
              <a:rPr lang="en-US" sz="1600" dirty="0" smtClean="0">
                <a:latin typeface="DINNextLTPro-Light"/>
                <a:ea typeface="Calibri" panose="020F0502020204030204" pitchFamily="34" charset="0"/>
                <a:cs typeface="DINNextLTPro-Light"/>
              </a:rPr>
              <a:t>%.</a:t>
            </a:r>
          </a:p>
          <a:p>
            <a:pPr algn="just">
              <a:lnSpc>
                <a:spcPct val="100000"/>
              </a:lnSpc>
              <a:spcBef>
                <a:spcPts val="0"/>
              </a:spcBef>
              <a:buClr>
                <a:srgbClr val="0070C0"/>
              </a:buClr>
              <a:buSzPct val="130000"/>
              <a:buFont typeface="Wingdings" panose="05000000000000000000" pitchFamily="2" charset="2"/>
              <a:buChar char="§"/>
            </a:pPr>
            <a:endParaRPr lang="en-US" sz="800" dirty="0" smtClean="0">
              <a:solidFill>
                <a:srgbClr val="0070C0"/>
              </a:solidFill>
              <a:latin typeface="MyriadPro-Regular"/>
            </a:endParaRPr>
          </a:p>
          <a:p>
            <a:pPr algn="just">
              <a:lnSpc>
                <a:spcPct val="100000"/>
              </a:lnSpc>
              <a:spcBef>
                <a:spcPts val="0"/>
              </a:spcBef>
              <a:buClr>
                <a:srgbClr val="0070C0"/>
              </a:buClr>
              <a:buSzPct val="130000"/>
              <a:buFont typeface="Wingdings" panose="05000000000000000000" pitchFamily="2" charset="2"/>
              <a:buChar char="§"/>
            </a:pPr>
            <a:r>
              <a:rPr lang="en-US" sz="1600" b="1" u="sng" dirty="0">
                <a:solidFill>
                  <a:srgbClr val="0070C0"/>
                </a:solidFill>
                <a:latin typeface="DINNextLTPro-Light"/>
                <a:ea typeface="Calibri" panose="020F0502020204030204" pitchFamily="34" charset="0"/>
                <a:cs typeface="DINNextLTPro-Light"/>
              </a:rPr>
              <a:t>Copays (Co-payments):</a:t>
            </a:r>
            <a:r>
              <a:rPr lang="en-US" sz="1600" b="1" dirty="0">
                <a:solidFill>
                  <a:srgbClr val="0070C0"/>
                </a:solidFill>
                <a:latin typeface="DINNextLTPro-Light"/>
                <a:ea typeface="Calibri" panose="020F0502020204030204" pitchFamily="34" charset="0"/>
                <a:cs typeface="DINNextLTPro-Light"/>
              </a:rPr>
              <a:t> </a:t>
            </a:r>
            <a:r>
              <a:rPr lang="en-US" sz="1600" dirty="0">
                <a:latin typeface="DINNextLTPro-Light"/>
                <a:ea typeface="Calibri" panose="020F0502020204030204" pitchFamily="34" charset="0"/>
                <a:cs typeface="DINNextLTPro-Light"/>
              </a:rPr>
              <a:t>The fixed dollar amount you are required to pay each time a particular service is used.  The copay does apply to out-of-pocket but does not reduce amounts applied to the deductible or co-insurance. </a:t>
            </a:r>
            <a:endParaRPr lang="en-US" sz="1600" dirty="0" smtClean="0">
              <a:latin typeface="DINNextLTPro-Light"/>
              <a:ea typeface="Calibri" panose="020F0502020204030204" pitchFamily="34" charset="0"/>
              <a:cs typeface="DINNextLTPro-Light"/>
            </a:endParaRPr>
          </a:p>
          <a:p>
            <a:pPr marL="0" indent="0" algn="just">
              <a:lnSpc>
                <a:spcPct val="100000"/>
              </a:lnSpc>
              <a:spcBef>
                <a:spcPts val="0"/>
              </a:spcBef>
              <a:buClr>
                <a:srgbClr val="0070C0"/>
              </a:buClr>
              <a:buSzPct val="130000"/>
              <a:buNone/>
            </a:pPr>
            <a:r>
              <a:rPr lang="en-US" sz="800" dirty="0" smtClean="0">
                <a:latin typeface="DINNextLTPro-Light"/>
                <a:ea typeface="Calibri" panose="020F0502020204030204" pitchFamily="34" charset="0"/>
                <a:cs typeface="DINNextLTPro-Light"/>
              </a:rPr>
              <a:t> </a:t>
            </a:r>
          </a:p>
          <a:p>
            <a:pPr algn="just">
              <a:lnSpc>
                <a:spcPct val="100000"/>
              </a:lnSpc>
              <a:spcBef>
                <a:spcPts val="0"/>
              </a:spcBef>
              <a:buClr>
                <a:srgbClr val="0070C0"/>
              </a:buClr>
              <a:buSzPct val="130000"/>
              <a:buFont typeface="Wingdings" panose="05000000000000000000" pitchFamily="2" charset="2"/>
              <a:buChar char="§"/>
            </a:pPr>
            <a:r>
              <a:rPr lang="en-US" sz="1600" b="1" u="sng" dirty="0" smtClean="0">
                <a:solidFill>
                  <a:srgbClr val="0070C0"/>
                </a:solidFill>
                <a:latin typeface="DINNextLTPro-Light"/>
                <a:ea typeface="Calibri" panose="020F0502020204030204" pitchFamily="34" charset="0"/>
                <a:cs typeface="DINNextLTPro-Light"/>
              </a:rPr>
              <a:t>Plan </a:t>
            </a:r>
            <a:r>
              <a:rPr lang="en-US" sz="1600" b="1" u="sng" dirty="0">
                <a:solidFill>
                  <a:srgbClr val="0070C0"/>
                </a:solidFill>
                <a:latin typeface="DINNextLTPro-Light"/>
                <a:ea typeface="Calibri" panose="020F0502020204030204" pitchFamily="34" charset="0"/>
                <a:cs typeface="DINNextLTPro-Light"/>
              </a:rPr>
              <a:t>Year: </a:t>
            </a:r>
            <a:r>
              <a:rPr lang="en-US" sz="1600" dirty="0">
                <a:latin typeface="DINNextLTPro-Light"/>
                <a:ea typeface="Calibri" panose="020F0502020204030204" pitchFamily="34" charset="0"/>
                <a:cs typeface="DINNextLTPro-Light"/>
              </a:rPr>
              <a:t>The plan year runs from April 1, </a:t>
            </a:r>
            <a:r>
              <a:rPr lang="en-US" sz="1600" dirty="0" smtClean="0">
                <a:latin typeface="DINNextLTPro-Light"/>
                <a:ea typeface="Calibri" panose="020F0502020204030204" pitchFamily="34" charset="0"/>
                <a:cs typeface="DINNextLTPro-Light"/>
              </a:rPr>
              <a:t>2015 </a:t>
            </a:r>
            <a:r>
              <a:rPr lang="en-US" sz="1600" dirty="0">
                <a:latin typeface="DINNextLTPro-Light"/>
                <a:ea typeface="Calibri" panose="020F0502020204030204" pitchFamily="34" charset="0"/>
                <a:cs typeface="DINNextLTPro-Light"/>
              </a:rPr>
              <a:t>through March 31, </a:t>
            </a:r>
            <a:r>
              <a:rPr lang="en-US" sz="1600" dirty="0" smtClean="0">
                <a:latin typeface="DINNextLTPro-Light"/>
                <a:ea typeface="Calibri" panose="020F0502020204030204" pitchFamily="34" charset="0"/>
                <a:cs typeface="DINNextLTPro-Light"/>
              </a:rPr>
              <a:t>2016.</a:t>
            </a:r>
          </a:p>
          <a:p>
            <a:pPr algn="just">
              <a:lnSpc>
                <a:spcPct val="100000"/>
              </a:lnSpc>
              <a:spcBef>
                <a:spcPts val="0"/>
              </a:spcBef>
              <a:buClr>
                <a:srgbClr val="0070C0"/>
              </a:buClr>
              <a:buSzPct val="130000"/>
              <a:buFont typeface="Wingdings" panose="05000000000000000000" pitchFamily="2" charset="2"/>
              <a:buChar char="§"/>
            </a:pPr>
            <a:endParaRPr lang="en-US" sz="500" dirty="0" smtClean="0">
              <a:solidFill>
                <a:srgbClr val="0070C0"/>
              </a:solidFill>
              <a:latin typeface="MyriadPro-Regular"/>
            </a:endParaRPr>
          </a:p>
          <a:p>
            <a:pPr algn="just">
              <a:buClr>
                <a:srgbClr val="0070C0"/>
              </a:buClr>
              <a:buSzPct val="130000"/>
              <a:buFont typeface="Wingdings" panose="05000000000000000000" pitchFamily="2" charset="2"/>
              <a:buChar char="§"/>
            </a:pPr>
            <a:r>
              <a:rPr lang="en-US" sz="1600" b="1" u="sng" dirty="0">
                <a:solidFill>
                  <a:srgbClr val="0070C0"/>
                </a:solidFill>
                <a:latin typeface="DINNextLTPro-Light"/>
                <a:ea typeface="Calibri" panose="020F0502020204030204" pitchFamily="34" charset="0"/>
                <a:cs typeface="DINNextLTPro-Light"/>
              </a:rPr>
              <a:t>Annual Out-of-Pocket Maximum:</a:t>
            </a:r>
            <a:r>
              <a:rPr lang="en-US" sz="1600" b="1" dirty="0">
                <a:solidFill>
                  <a:srgbClr val="0070C0"/>
                </a:solidFill>
                <a:latin typeface="DINNextLTPro-Light"/>
                <a:ea typeface="Calibri" panose="020F0502020204030204" pitchFamily="34" charset="0"/>
                <a:cs typeface="DINNextLTPro-Light"/>
              </a:rPr>
              <a:t> </a:t>
            </a:r>
            <a:r>
              <a:rPr lang="en-US" sz="1600" dirty="0">
                <a:latin typeface="DINNextLTPro-Light"/>
                <a:ea typeface="Calibri" panose="020F0502020204030204" pitchFamily="34" charset="0"/>
                <a:cs typeface="DINNextLTPro-Light"/>
              </a:rPr>
              <a:t>The maximum amount of deductible, co-insurance and co-payments during any Plan Year that you pay before the Plan begins to pay 100% of Covered Expenses for the balance of the Plan Year</a:t>
            </a:r>
            <a:r>
              <a:rPr lang="en-US" sz="1600" dirty="0" smtClean="0">
                <a:latin typeface="DINNextLTPro-Light"/>
                <a:ea typeface="Calibri" panose="020F0502020204030204" pitchFamily="34" charset="0"/>
                <a:cs typeface="DINNextLTPro-Light"/>
              </a:rPr>
              <a:t>.</a:t>
            </a:r>
          </a:p>
          <a:p>
            <a:pPr algn="just">
              <a:lnSpc>
                <a:spcPct val="100000"/>
              </a:lnSpc>
              <a:spcBef>
                <a:spcPts val="0"/>
              </a:spcBef>
              <a:buClr>
                <a:srgbClr val="0070C0"/>
              </a:buClr>
              <a:buSzPct val="130000"/>
              <a:buFont typeface="Wingdings" panose="05000000000000000000" pitchFamily="2" charset="2"/>
              <a:buChar char="§"/>
            </a:pPr>
            <a:endParaRPr lang="en-US" sz="800" dirty="0" smtClean="0">
              <a:solidFill>
                <a:srgbClr val="0070C0"/>
              </a:solidFill>
              <a:latin typeface="MyriadPro-Regular"/>
            </a:endParaRPr>
          </a:p>
          <a:p>
            <a:pPr algn="just">
              <a:lnSpc>
                <a:spcPct val="100000"/>
              </a:lnSpc>
              <a:spcBef>
                <a:spcPts val="0"/>
              </a:spcBef>
              <a:buClr>
                <a:srgbClr val="0070C0"/>
              </a:buClr>
              <a:buSzPct val="130000"/>
              <a:buFont typeface="Wingdings" panose="05000000000000000000" pitchFamily="2" charset="2"/>
              <a:buChar char="§"/>
            </a:pPr>
            <a:r>
              <a:rPr lang="en-US" sz="1600" b="1" u="sng" dirty="0">
                <a:solidFill>
                  <a:srgbClr val="0070C0"/>
                </a:solidFill>
                <a:latin typeface="DINNextLTPro-Light"/>
                <a:ea typeface="Calibri" panose="020F0502020204030204" pitchFamily="34" charset="0"/>
                <a:cs typeface="DINNextLTPro-Light"/>
              </a:rPr>
              <a:t>Flexible Spending Account:</a:t>
            </a:r>
            <a:r>
              <a:rPr lang="en-US" sz="1600" b="1" dirty="0">
                <a:solidFill>
                  <a:srgbClr val="0070C0"/>
                </a:solidFill>
                <a:latin typeface="DINNextLTPro-Light"/>
                <a:ea typeface="Calibri" panose="020F0502020204030204" pitchFamily="34" charset="0"/>
                <a:cs typeface="DINNextLTPro-Light"/>
              </a:rPr>
              <a:t> </a:t>
            </a:r>
            <a:r>
              <a:rPr lang="en-US" sz="1600" dirty="0">
                <a:latin typeface="DINNextLTPro-Light"/>
                <a:ea typeface="Calibri" panose="020F0502020204030204" pitchFamily="34" charset="0"/>
                <a:cs typeface="DINNextLTPro-Light"/>
              </a:rPr>
              <a:t>A Health Care or Dependent Care Spending </a:t>
            </a:r>
            <a:r>
              <a:rPr lang="en-US" sz="1600" dirty="0" smtClean="0">
                <a:latin typeface="DINNextLTPro-Light"/>
                <a:ea typeface="Calibri" panose="020F0502020204030204" pitchFamily="34" charset="0"/>
                <a:cs typeface="DINNextLTPro-Light"/>
              </a:rPr>
              <a:t>Account </a:t>
            </a:r>
            <a:r>
              <a:rPr lang="en-US" sz="1600" dirty="0">
                <a:latin typeface="DINNextLTPro-Light"/>
                <a:ea typeface="Calibri" panose="020F0502020204030204" pitchFamily="34" charset="0"/>
                <a:cs typeface="DINNextLTPro-Light"/>
              </a:rPr>
              <a:t>in which you put aside pre-tax dollars to pay for eligible expenses</a:t>
            </a:r>
            <a:r>
              <a:rPr lang="en-US" sz="1600" dirty="0" smtClean="0">
                <a:latin typeface="DINNextLTPro-Light"/>
                <a:ea typeface="Calibri" panose="020F0502020204030204" pitchFamily="34" charset="0"/>
                <a:cs typeface="DINNextLTPro-Light"/>
              </a:rPr>
              <a:t>.</a:t>
            </a:r>
          </a:p>
          <a:p>
            <a:pPr algn="just">
              <a:lnSpc>
                <a:spcPct val="100000"/>
              </a:lnSpc>
              <a:spcBef>
                <a:spcPts val="0"/>
              </a:spcBef>
              <a:buClr>
                <a:srgbClr val="0070C0"/>
              </a:buClr>
              <a:buSzPct val="130000"/>
              <a:buFont typeface="Wingdings" panose="05000000000000000000" pitchFamily="2" charset="2"/>
              <a:buChar char="§"/>
            </a:pPr>
            <a:endParaRPr lang="en-US" sz="800" dirty="0" smtClean="0">
              <a:solidFill>
                <a:srgbClr val="0070C0"/>
              </a:solidFill>
              <a:latin typeface="MyriadPro-Regular"/>
            </a:endParaRPr>
          </a:p>
          <a:p>
            <a:pPr algn="just">
              <a:lnSpc>
                <a:spcPct val="100000"/>
              </a:lnSpc>
              <a:spcBef>
                <a:spcPts val="0"/>
              </a:spcBef>
              <a:buClr>
                <a:srgbClr val="0070C0"/>
              </a:buClr>
              <a:buSzPct val="130000"/>
              <a:buFont typeface="Wingdings" panose="05000000000000000000" pitchFamily="2" charset="2"/>
              <a:buChar char="§"/>
            </a:pPr>
            <a:r>
              <a:rPr lang="en-US" sz="1600" b="1" u="sng" dirty="0">
                <a:solidFill>
                  <a:srgbClr val="0070C0"/>
                </a:solidFill>
                <a:latin typeface="Arial" pitchFamily="34" charset="0"/>
                <a:cs typeface="Arial" pitchFamily="34" charset="0"/>
              </a:rPr>
              <a:t>Member Health Statement (MHS</a:t>
            </a:r>
            <a:r>
              <a:rPr lang="en-US" sz="1600" b="1" u="sng" dirty="0">
                <a:solidFill>
                  <a:schemeClr val="accent1">
                    <a:lumMod val="50000"/>
                  </a:schemeClr>
                </a:solidFill>
                <a:latin typeface="Arial" pitchFamily="34" charset="0"/>
                <a:cs typeface="Arial" pitchFamily="34" charset="0"/>
              </a:rPr>
              <a:t>)</a:t>
            </a:r>
            <a:r>
              <a:rPr lang="en-US" sz="1600" dirty="0">
                <a:solidFill>
                  <a:schemeClr val="accent1">
                    <a:lumMod val="50000"/>
                  </a:schemeClr>
                </a:solidFill>
                <a:latin typeface="Arial" pitchFamily="34" charset="0"/>
                <a:cs typeface="Arial" pitchFamily="34" charset="0"/>
              </a:rPr>
              <a:t>:  Comprehensive monthly statement of claim activity in  last 28 days, explanation of benefits (EOB) paid sent by insurance companies to enrollees. MHS provides necessary information about claim payment  information and patient responsibility amounts, deductible and out-of-pocket accumulation, and tips to live healthier</a:t>
            </a:r>
          </a:p>
          <a:p>
            <a:pPr marL="0" indent="0" algn="just">
              <a:lnSpc>
                <a:spcPct val="100000"/>
              </a:lnSpc>
              <a:spcBef>
                <a:spcPts val="0"/>
              </a:spcBef>
              <a:buClr>
                <a:srgbClr val="0070C0"/>
              </a:buClr>
              <a:buSzPct val="130000"/>
              <a:buNone/>
            </a:pPr>
            <a:r>
              <a:rPr lang="en-US" sz="1600" dirty="0" smtClean="0">
                <a:latin typeface="DINNextLTPro-Light"/>
                <a:ea typeface="Calibri" panose="020F0502020204030204" pitchFamily="34" charset="0"/>
                <a:cs typeface="DINNextLTPro-Light"/>
              </a:rPr>
              <a:t>.</a:t>
            </a:r>
            <a:endParaRPr lang="en-US" sz="1600" dirty="0">
              <a:latin typeface="DINNextLTPro-Light"/>
              <a:ea typeface="Calibri" panose="020F0502020204030204" pitchFamily="34" charset="0"/>
              <a:cs typeface="DINNextLTPro-Light"/>
            </a:endParaRPr>
          </a:p>
        </p:txBody>
      </p:sp>
      <p:sp>
        <p:nvSpPr>
          <p:cNvPr id="5" name="Title 15"/>
          <p:cNvSpPr txBox="1">
            <a:spLocks/>
          </p:cNvSpPr>
          <p:nvPr/>
        </p:nvSpPr>
        <p:spPr>
          <a:xfrm>
            <a:off x="498313" y="44236"/>
            <a:ext cx="11363325" cy="10069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u="sng" dirty="0" smtClean="0">
                <a:solidFill>
                  <a:schemeClr val="bg1"/>
                </a:solidFill>
                <a:latin typeface="SourceSansPro-Light"/>
                <a:ea typeface="+mn-ea"/>
                <a:cs typeface="+mn-cs"/>
              </a:rPr>
              <a:t>Definitions</a:t>
            </a:r>
            <a:endParaRPr lang="en-US" b="1" u="sng" dirty="0">
              <a:solidFill>
                <a:schemeClr val="bg1"/>
              </a:solidFill>
              <a:latin typeface="SourceSansPro-Light"/>
              <a:ea typeface="+mn-ea"/>
              <a:cs typeface="+mn-cs"/>
            </a:endParaRPr>
          </a:p>
        </p:txBody>
      </p:sp>
      <p:sp>
        <p:nvSpPr>
          <p:cNvPr id="2" name="Slide Number Placeholder 1"/>
          <p:cNvSpPr>
            <a:spLocks noGrp="1"/>
          </p:cNvSpPr>
          <p:nvPr>
            <p:ph type="sldNum" sz="quarter" idx="12"/>
          </p:nvPr>
        </p:nvSpPr>
        <p:spPr/>
        <p:txBody>
          <a:bodyPr/>
          <a:lstStyle/>
          <a:p>
            <a:r>
              <a:rPr lang="en-US" sz="1400" b="1" dirty="0" smtClean="0">
                <a:solidFill>
                  <a:schemeClr val="tx1"/>
                </a:solidFill>
              </a:rPr>
              <a:t>13</a:t>
            </a:r>
          </a:p>
        </p:txBody>
      </p:sp>
    </p:spTree>
    <p:extLst>
      <p:ext uri="{BB962C8B-B14F-4D97-AF65-F5344CB8AC3E}">
        <p14:creationId xmlns:p14="http://schemas.microsoft.com/office/powerpoint/2010/main" val="340594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76200"/>
            <a:ext cx="10972800" cy="1143000"/>
          </a:xfrm>
        </p:spPr>
        <p:txBody>
          <a:bodyPr/>
          <a:lstStyle/>
          <a:p>
            <a:r>
              <a:rPr lang="en-US" b="1" dirty="0" smtClean="0">
                <a:solidFill>
                  <a:schemeClr val="accent1">
                    <a:lumMod val="50000"/>
                  </a:schemeClr>
                </a:solidFill>
                <a:latin typeface="Arial" pitchFamily="34" charset="0"/>
                <a:cs typeface="Arial" pitchFamily="34" charset="0"/>
              </a:rPr>
              <a:t>Member Health Statement</a:t>
            </a:r>
            <a:endParaRPr lang="en-US" b="1" dirty="0">
              <a:solidFill>
                <a:schemeClr val="accent1">
                  <a:lumMod val="50000"/>
                </a:schemeClr>
              </a:solidFill>
              <a:latin typeface="Arial" pitchFamily="34" charset="0"/>
              <a:cs typeface="Arial" pitchFamily="34" charset="0"/>
            </a:endParaRPr>
          </a:p>
        </p:txBody>
      </p:sp>
      <p:pic>
        <p:nvPicPr>
          <p:cNvPr id="8" name="Picture 7" descr="Member Health Statement sample.pdf - Adobe Reader"/>
          <p:cNvPicPr>
            <a:picLocks noChangeAspect="1"/>
          </p:cNvPicPr>
          <p:nvPr/>
        </p:nvPicPr>
        <p:blipFill rotWithShape="1">
          <a:blip r:embed="rId3" cstate="print">
            <a:extLst>
              <a:ext uri="{28A0092B-C50C-407E-A947-70E740481C1C}">
                <a14:useLocalDpi xmlns:a14="http://schemas.microsoft.com/office/drawing/2010/main" val="0"/>
              </a:ext>
            </a:extLst>
          </a:blip>
          <a:srcRect l="23986" t="36735" r="22027" b="10476"/>
          <a:stretch/>
        </p:blipFill>
        <p:spPr>
          <a:xfrm>
            <a:off x="5994400" y="1066801"/>
            <a:ext cx="5994400" cy="2825393"/>
          </a:xfrm>
          <a:prstGeom prst="rect">
            <a:avLst/>
          </a:prstGeom>
          <a:ln>
            <a:noFill/>
          </a:ln>
          <a:effectLst>
            <a:outerShdw blurRad="292100" dist="139700" dir="2700000" algn="tl" rotWithShape="0">
              <a:srgbClr val="333333">
                <a:alpha val="65000"/>
              </a:srgbClr>
            </a:outerShdw>
          </a:effectLst>
        </p:spPr>
        <p:style>
          <a:lnRef idx="2">
            <a:schemeClr val="accent1"/>
          </a:lnRef>
          <a:fillRef idx="1">
            <a:schemeClr val="lt1"/>
          </a:fillRef>
          <a:effectRef idx="0">
            <a:schemeClr val="accent1"/>
          </a:effectRef>
          <a:fontRef idx="minor">
            <a:schemeClr val="dk1"/>
          </a:fontRef>
        </p:style>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4400" y="4114800"/>
            <a:ext cx="6002216" cy="2516650"/>
          </a:xfrm>
          <a:prstGeom prst="rect">
            <a:avLst/>
          </a:prstGeom>
          <a:ln>
            <a:noFill/>
          </a:ln>
          <a:effectLst>
            <a:outerShdw blurRad="292100" dist="139700" dir="2700000" algn="tl" rotWithShape="0">
              <a:srgbClr val="333333">
                <a:alpha val="65000"/>
              </a:srgbClr>
            </a:outerShdw>
          </a:effectLst>
          <a:extLst/>
        </p:spPr>
        <p:style>
          <a:lnRef idx="2">
            <a:schemeClr val="accent1"/>
          </a:lnRef>
          <a:fillRef idx="1">
            <a:schemeClr val="lt1"/>
          </a:fillRef>
          <a:effectRef idx="0">
            <a:schemeClr val="accent1"/>
          </a:effectRef>
          <a:fontRef idx="minor">
            <a:schemeClr val="dk1"/>
          </a:fontRef>
        </p:style>
      </p:pic>
      <p:pic>
        <p:nvPicPr>
          <p:cNvPr id="7" name="Picture 6" descr="Member Health Statement sample.pdf - Adobe Reader"/>
          <p:cNvPicPr>
            <a:picLocks noChangeAspect="1"/>
          </p:cNvPicPr>
          <p:nvPr/>
        </p:nvPicPr>
        <p:blipFill rotWithShape="1">
          <a:blip r:embed="rId5" cstate="print">
            <a:extLst>
              <a:ext uri="{28A0092B-C50C-407E-A947-70E740481C1C}">
                <a14:useLocalDpi xmlns:a14="http://schemas.microsoft.com/office/drawing/2010/main" val="0"/>
              </a:ext>
            </a:extLst>
          </a:blip>
          <a:srcRect l="24991" t="13605" r="23402" b="7234"/>
          <a:stretch/>
        </p:blipFill>
        <p:spPr>
          <a:xfrm>
            <a:off x="101600" y="1447801"/>
            <a:ext cx="5734072" cy="4800600"/>
          </a:xfrm>
          <a:prstGeom prst="rect">
            <a:avLst/>
          </a:prstGeom>
          <a:ln>
            <a:noFill/>
          </a:ln>
          <a:effectLst>
            <a:outerShdw blurRad="292100" dist="139700" dir="2700000" algn="tl" rotWithShape="0">
              <a:srgbClr val="333333">
                <a:alpha val="65000"/>
              </a:srgbClr>
            </a:outerShdw>
          </a:effectLst>
        </p:spPr>
        <p:style>
          <a:lnRef idx="2">
            <a:schemeClr val="accent1"/>
          </a:lnRef>
          <a:fillRef idx="1">
            <a:schemeClr val="lt1"/>
          </a:fillRef>
          <a:effectRef idx="0">
            <a:schemeClr val="accent1"/>
          </a:effectRef>
          <a:fontRef idx="minor">
            <a:schemeClr val="dk1"/>
          </a:fontRef>
        </p:style>
      </p:pic>
      <p:sp>
        <p:nvSpPr>
          <p:cNvPr id="2" name="Slide Number Placeholder 1"/>
          <p:cNvSpPr>
            <a:spLocks noGrp="1"/>
          </p:cNvSpPr>
          <p:nvPr>
            <p:ph type="sldNum" sz="quarter" idx="12"/>
          </p:nvPr>
        </p:nvSpPr>
        <p:spPr/>
        <p:txBody>
          <a:bodyPr/>
          <a:lstStyle/>
          <a:p>
            <a:fld id="{5D7E0B00-4FDE-D040-8275-1F4B80113D68}" type="slidenum">
              <a:rPr lang="en-US" b="1" smtClean="0">
                <a:solidFill>
                  <a:schemeClr val="tx1"/>
                </a:solidFill>
              </a:rPr>
              <a:pPr/>
              <a:t>14</a:t>
            </a:fld>
            <a:endParaRPr lang="en-US" b="1" dirty="0">
              <a:solidFill>
                <a:schemeClr val="tx1"/>
              </a:solidFill>
            </a:endParaRPr>
          </a:p>
        </p:txBody>
      </p:sp>
      <p:sp>
        <p:nvSpPr>
          <p:cNvPr id="9" name="Down Arrow 8"/>
          <p:cNvSpPr/>
          <p:nvPr/>
        </p:nvSpPr>
        <p:spPr bwMode="auto">
          <a:xfrm>
            <a:off x="9753971" y="2362200"/>
            <a:ext cx="406029" cy="763524"/>
          </a:xfrm>
          <a:prstGeom prst="downArrow">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0000"/>
              </a:solidFill>
              <a:effectLst/>
              <a:latin typeface="Arial" charset="0"/>
              <a:ea typeface="ＭＳ Ｐゴシック" charset="-128"/>
              <a:cs typeface="ＭＳ Ｐゴシック" charset="-128"/>
            </a:endParaRPr>
          </a:p>
        </p:txBody>
      </p:sp>
      <p:sp>
        <p:nvSpPr>
          <p:cNvPr id="10" name="Title 1"/>
          <p:cNvSpPr txBox="1">
            <a:spLocks/>
          </p:cNvSpPr>
          <p:nvPr/>
        </p:nvSpPr>
        <p:spPr>
          <a:xfrm>
            <a:off x="0" y="-44165"/>
            <a:ext cx="12192000" cy="895065"/>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dirty="0" smtClean="0">
                <a:solidFill>
                  <a:schemeClr val="bg1"/>
                </a:solidFill>
              </a:rPr>
              <a:t>Member Health Statement</a:t>
            </a:r>
            <a:endParaRPr lang="en-US" dirty="0">
              <a:solidFill>
                <a:schemeClr val="bg1"/>
              </a:solidFill>
            </a:endParaRPr>
          </a:p>
        </p:txBody>
      </p:sp>
    </p:spTree>
    <p:extLst>
      <p:ext uri="{BB962C8B-B14F-4D97-AF65-F5344CB8AC3E}">
        <p14:creationId xmlns:p14="http://schemas.microsoft.com/office/powerpoint/2010/main" val="41064026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16670"/>
            <a:ext cx="12192000" cy="1325563"/>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solidFill>
                <a:schemeClr val="bg1"/>
              </a:solidFill>
            </a:endParaRPr>
          </a:p>
        </p:txBody>
      </p:sp>
      <p:sp>
        <p:nvSpPr>
          <p:cNvPr id="16" name="Title 15"/>
          <p:cNvSpPr>
            <a:spLocks noGrp="1"/>
          </p:cNvSpPr>
          <p:nvPr>
            <p:ph type="title"/>
          </p:nvPr>
        </p:nvSpPr>
        <p:spPr>
          <a:xfrm>
            <a:off x="1838280" y="44236"/>
            <a:ext cx="10023358" cy="1006983"/>
          </a:xfrm>
        </p:spPr>
        <p:txBody>
          <a:bodyPr>
            <a:noAutofit/>
          </a:bodyPr>
          <a:lstStyle/>
          <a:p>
            <a:pPr algn="ctr"/>
            <a:r>
              <a:rPr lang="en-US" sz="3600" b="1" u="sng" dirty="0">
                <a:solidFill>
                  <a:schemeClr val="bg1"/>
                </a:solidFill>
                <a:latin typeface="SourceSansPro-Light"/>
                <a:ea typeface="+mn-ea"/>
                <a:cs typeface="+mn-cs"/>
              </a:rPr>
              <a:t>Blue Physician Recognition Program</a:t>
            </a:r>
          </a:p>
        </p:txBody>
      </p:sp>
      <p:sp>
        <p:nvSpPr>
          <p:cNvPr id="10" name="TextBox 9"/>
          <p:cNvSpPr txBox="1"/>
          <p:nvPr/>
        </p:nvSpPr>
        <p:spPr>
          <a:xfrm>
            <a:off x="1873367" y="825149"/>
            <a:ext cx="9887430" cy="400110"/>
          </a:xfrm>
          <a:prstGeom prst="rect">
            <a:avLst/>
          </a:prstGeom>
          <a:noFill/>
        </p:spPr>
        <p:txBody>
          <a:bodyPr wrap="square" rtlCol="0">
            <a:spAutoFit/>
          </a:bodyPr>
          <a:lstStyle/>
          <a:p>
            <a:pPr algn="ctr"/>
            <a:r>
              <a:rPr lang="en-US" sz="2000" b="1" dirty="0">
                <a:solidFill>
                  <a:schemeClr val="bg1"/>
                </a:solidFill>
                <a:latin typeface="Times New Roman" pitchFamily="18" charset="0"/>
                <a:cs typeface="Times New Roman" pitchFamily="18" charset="0"/>
              </a:rPr>
              <a:t>FREE OFFICE VISITS FOR ALL </a:t>
            </a:r>
            <a:r>
              <a:rPr lang="en-US" sz="2000" b="1" dirty="0" smtClean="0">
                <a:solidFill>
                  <a:schemeClr val="bg1"/>
                </a:solidFill>
                <a:latin typeface="Times New Roman" pitchFamily="18" charset="0"/>
                <a:cs typeface="Times New Roman" pitchFamily="18" charset="0"/>
              </a:rPr>
              <a:t>TYPES OF CARE</a:t>
            </a:r>
            <a:endParaRPr lang="en-US" sz="2000" b="1" dirty="0">
              <a:solidFill>
                <a:schemeClr val="bg1"/>
              </a:solidFill>
              <a:latin typeface="Times New Roman" pitchFamily="18" charset="0"/>
              <a:cs typeface="Times New Roman" pitchFamily="18" charset="0"/>
            </a:endParaRPr>
          </a:p>
        </p:txBody>
      </p:sp>
      <p:pic>
        <p:nvPicPr>
          <p:cNvPr id="15" name="Picture 14"/>
          <p:cNvPicPr>
            <a:picLocks noChangeAspect="1"/>
          </p:cNvPicPr>
          <p:nvPr/>
        </p:nvPicPr>
        <p:blipFill>
          <a:blip r:embed="rId3"/>
          <a:stretch>
            <a:fillRect/>
          </a:stretch>
        </p:blipFill>
        <p:spPr>
          <a:xfrm>
            <a:off x="515897" y="257908"/>
            <a:ext cx="2164644" cy="765244"/>
          </a:xfrm>
          <a:prstGeom prst="rect">
            <a:avLst/>
          </a:prstGeom>
        </p:spPr>
      </p:pic>
      <p:sp>
        <p:nvSpPr>
          <p:cNvPr id="4" name="Rectangle 3"/>
          <p:cNvSpPr/>
          <p:nvPr/>
        </p:nvSpPr>
        <p:spPr>
          <a:xfrm>
            <a:off x="323303" y="1514408"/>
            <a:ext cx="11214690" cy="584775"/>
          </a:xfrm>
          <a:prstGeom prst="rect">
            <a:avLst/>
          </a:prstGeom>
        </p:spPr>
        <p:txBody>
          <a:bodyPr wrap="square">
            <a:spAutoFit/>
          </a:bodyPr>
          <a:lstStyle/>
          <a:p>
            <a:r>
              <a:rPr lang="en-US" b="1" dirty="0">
                <a:solidFill>
                  <a:srgbClr val="0070C0"/>
                </a:solidFill>
                <a:latin typeface="DINNextLTPro-Light"/>
                <a:ea typeface="Calibri" panose="020F0502020204030204" pitchFamily="34" charset="0"/>
                <a:cs typeface="DINNextLTPro-Light"/>
              </a:rPr>
              <a:t>Free Office Visits</a:t>
            </a:r>
          </a:p>
          <a:p>
            <a:r>
              <a:rPr lang="en-US" sz="1400" dirty="0">
                <a:solidFill>
                  <a:srgbClr val="0070C0"/>
                </a:solidFill>
                <a:latin typeface="DINNextLTPro-Light"/>
                <a:ea typeface="Calibri" panose="020F0502020204030204" pitchFamily="34" charset="0"/>
                <a:cs typeface="DINNextLTPro-Light"/>
              </a:rPr>
              <a:t>When you are using a Blue Physician Recognition™ provider, all office visits are </a:t>
            </a:r>
            <a:r>
              <a:rPr lang="en-US" sz="1400" b="1" dirty="0">
                <a:solidFill>
                  <a:srgbClr val="0070C0"/>
                </a:solidFill>
                <a:latin typeface="DINNextLTPro-Light"/>
                <a:ea typeface="Calibri" panose="020F0502020204030204" pitchFamily="34" charset="0"/>
                <a:cs typeface="DINNextLTPro-Light"/>
              </a:rPr>
              <a:t>FREE</a:t>
            </a:r>
            <a:r>
              <a:rPr lang="en-US" sz="1400" dirty="0">
                <a:solidFill>
                  <a:srgbClr val="0070C0"/>
                </a:solidFill>
                <a:latin typeface="DINNextLTPro-Light"/>
                <a:ea typeface="Calibri" panose="020F0502020204030204" pitchFamily="34" charset="0"/>
                <a:cs typeface="DINNextLTPro-Light"/>
              </a:rPr>
              <a:t>. Your doctor should not collect a co-payment</a:t>
            </a:r>
          </a:p>
        </p:txBody>
      </p:sp>
      <p:sp>
        <p:nvSpPr>
          <p:cNvPr id="14" name="Rectangle 13"/>
          <p:cNvSpPr/>
          <p:nvPr/>
        </p:nvSpPr>
        <p:spPr>
          <a:xfrm>
            <a:off x="182626" y="2258710"/>
            <a:ext cx="3855973" cy="3170099"/>
          </a:xfrm>
          <a:prstGeom prst="rect">
            <a:avLst/>
          </a:prstGeom>
        </p:spPr>
        <p:txBody>
          <a:bodyPr wrap="square">
            <a:spAutoFit/>
          </a:bodyPr>
          <a:lstStyle/>
          <a:p>
            <a:r>
              <a:rPr lang="en-US" sz="1600" dirty="0" smtClean="0">
                <a:solidFill>
                  <a:srgbClr val="0070C0"/>
                </a:solidFill>
                <a:latin typeface="DINNextLTPro-Light"/>
                <a:ea typeface="Calibri" panose="020F0502020204030204" pitchFamily="34" charset="0"/>
                <a:cs typeface="DINNextLTPro-Light"/>
              </a:rPr>
              <a:t>How </a:t>
            </a:r>
            <a:r>
              <a:rPr lang="en-US" sz="1600" dirty="0">
                <a:solidFill>
                  <a:srgbClr val="0070C0"/>
                </a:solidFill>
                <a:latin typeface="DINNextLTPro-Light"/>
                <a:ea typeface="Calibri" panose="020F0502020204030204" pitchFamily="34" charset="0"/>
                <a:cs typeface="DINNextLTPro-Light"/>
              </a:rPr>
              <a:t>to find </a:t>
            </a:r>
            <a:r>
              <a:rPr lang="en-US" sz="1600" b="1" dirty="0">
                <a:solidFill>
                  <a:srgbClr val="0070C0"/>
                </a:solidFill>
                <a:latin typeface="DINNextLTPro-Light"/>
                <a:ea typeface="Calibri" panose="020F0502020204030204" pitchFamily="34" charset="0"/>
                <a:cs typeface="DINNextLTPro-Light"/>
              </a:rPr>
              <a:t>BPR doctors </a:t>
            </a:r>
          </a:p>
          <a:p>
            <a:r>
              <a:rPr lang="en-US" sz="1600" dirty="0">
                <a:solidFill>
                  <a:srgbClr val="0070C0"/>
                </a:solidFill>
                <a:latin typeface="DINNextLTPro-Light"/>
                <a:ea typeface="Calibri" panose="020F0502020204030204" pitchFamily="34" charset="0"/>
                <a:cs typeface="DINNextLTPro-Light"/>
              </a:rPr>
              <a:t>Visit </a:t>
            </a:r>
            <a:r>
              <a:rPr lang="en-US" sz="1600" b="1" dirty="0" smtClean="0">
                <a:solidFill>
                  <a:srgbClr val="0070C0"/>
                </a:solidFill>
                <a:latin typeface="DINNextLTPro-Light"/>
                <a:ea typeface="Calibri" panose="020F0502020204030204" pitchFamily="34" charset="0"/>
                <a:cs typeface="DINNextLTPro-Light"/>
              </a:rPr>
              <a:t>www.FloridaBlue.com</a:t>
            </a:r>
            <a:r>
              <a:rPr lang="en-US" sz="1600" dirty="0" smtClean="0">
                <a:solidFill>
                  <a:srgbClr val="0070C0"/>
                </a:solidFill>
                <a:latin typeface="DINNextLTPro-Light"/>
                <a:ea typeface="Calibri" panose="020F0502020204030204" pitchFamily="34" charset="0"/>
                <a:cs typeface="DINNextLTPro-Light"/>
              </a:rPr>
              <a:t> </a:t>
            </a:r>
            <a:r>
              <a:rPr lang="en-US" sz="1600" dirty="0">
                <a:solidFill>
                  <a:srgbClr val="0070C0"/>
                </a:solidFill>
                <a:latin typeface="DINNextLTPro-Light"/>
                <a:ea typeface="Calibri" panose="020F0502020204030204" pitchFamily="34" charset="0"/>
                <a:cs typeface="DINNextLTPro-Light"/>
              </a:rPr>
              <a:t>and select</a:t>
            </a:r>
          </a:p>
          <a:p>
            <a:r>
              <a:rPr lang="en-US" sz="1600" b="1" dirty="0">
                <a:solidFill>
                  <a:srgbClr val="0070C0"/>
                </a:solidFill>
                <a:latin typeface="DINNextLTPro-Light"/>
                <a:ea typeface="Calibri" panose="020F0502020204030204" pitchFamily="34" charset="0"/>
                <a:cs typeface="DINNextLTPro-Light"/>
              </a:rPr>
              <a:t>Find a Doctor </a:t>
            </a:r>
            <a:r>
              <a:rPr lang="en-US" sz="1600" dirty="0">
                <a:solidFill>
                  <a:srgbClr val="0070C0"/>
                </a:solidFill>
                <a:latin typeface="DINNextLTPro-Light"/>
                <a:ea typeface="Calibri" panose="020F0502020204030204" pitchFamily="34" charset="0"/>
                <a:cs typeface="DINNextLTPro-Light"/>
              </a:rPr>
              <a:t>or log </a:t>
            </a:r>
            <a:r>
              <a:rPr lang="en-US" sz="1600" dirty="0" smtClean="0">
                <a:solidFill>
                  <a:srgbClr val="0070C0"/>
                </a:solidFill>
                <a:latin typeface="DINNextLTPro-Light"/>
                <a:ea typeface="Calibri" panose="020F0502020204030204" pitchFamily="34" charset="0"/>
                <a:cs typeface="DINNextLTPro-Light"/>
              </a:rPr>
              <a:t>in.</a:t>
            </a:r>
          </a:p>
          <a:p>
            <a:endParaRPr lang="en-US" sz="1000" dirty="0">
              <a:solidFill>
                <a:srgbClr val="0070C0"/>
              </a:solidFill>
              <a:latin typeface="DINNextLTPro-Light"/>
              <a:ea typeface="Calibri" panose="020F0502020204030204" pitchFamily="34" charset="0"/>
              <a:cs typeface="DINNextLTPro-Light"/>
            </a:endParaRPr>
          </a:p>
          <a:p>
            <a:pPr marL="347663" indent="-173038">
              <a:buFont typeface="Wingdings" panose="05000000000000000000" pitchFamily="2" charset="2"/>
              <a:buChar char="§"/>
            </a:pPr>
            <a:r>
              <a:rPr lang="en-US" sz="1400" dirty="0" smtClean="0">
                <a:solidFill>
                  <a:srgbClr val="0070C0"/>
                </a:solidFill>
                <a:latin typeface="DINNextLTPro-Light"/>
                <a:ea typeface="Calibri" panose="020F0502020204030204" pitchFamily="34" charset="0"/>
                <a:cs typeface="DINNextLTPro-Light"/>
              </a:rPr>
              <a:t>Enter </a:t>
            </a:r>
            <a:r>
              <a:rPr lang="en-US" sz="1400" dirty="0">
                <a:solidFill>
                  <a:srgbClr val="0070C0"/>
                </a:solidFill>
                <a:latin typeface="DINNextLTPro-Light"/>
                <a:ea typeface="Calibri" panose="020F0502020204030204" pitchFamily="34" charset="0"/>
                <a:cs typeface="DINNextLTPro-Light"/>
              </a:rPr>
              <a:t>your plan name </a:t>
            </a:r>
            <a:endParaRPr lang="en-US" sz="1400" dirty="0" smtClean="0">
              <a:solidFill>
                <a:srgbClr val="0070C0"/>
              </a:solidFill>
              <a:latin typeface="DINNextLTPro-Light"/>
              <a:ea typeface="Calibri" panose="020F0502020204030204" pitchFamily="34" charset="0"/>
              <a:cs typeface="DINNextLTPro-Light"/>
            </a:endParaRPr>
          </a:p>
          <a:p>
            <a:pPr marL="347663" indent="-173038">
              <a:buFont typeface="Wingdings" panose="05000000000000000000" pitchFamily="2" charset="2"/>
              <a:buChar char="§"/>
            </a:pPr>
            <a:r>
              <a:rPr lang="en-US" sz="1400" dirty="0" smtClean="0">
                <a:solidFill>
                  <a:srgbClr val="0070C0"/>
                </a:solidFill>
                <a:latin typeface="DINNextLTPro-Light"/>
                <a:ea typeface="Calibri" panose="020F0502020204030204" pitchFamily="34" charset="0"/>
                <a:cs typeface="DINNextLTPro-Light"/>
              </a:rPr>
              <a:t>When </a:t>
            </a:r>
            <a:r>
              <a:rPr lang="en-US" sz="1400" dirty="0">
                <a:solidFill>
                  <a:srgbClr val="0070C0"/>
                </a:solidFill>
                <a:latin typeface="DINNextLTPro-Light"/>
                <a:ea typeface="Calibri" panose="020F0502020204030204" pitchFamily="34" charset="0"/>
                <a:cs typeface="DINNextLTPro-Light"/>
              </a:rPr>
              <a:t>you log in, this step is done for you.</a:t>
            </a:r>
          </a:p>
          <a:p>
            <a:pPr marL="347663" indent="-173038">
              <a:buFont typeface="Wingdings" panose="05000000000000000000" pitchFamily="2" charset="2"/>
              <a:buChar char="§"/>
            </a:pPr>
            <a:r>
              <a:rPr lang="en-US" sz="1400" dirty="0">
                <a:solidFill>
                  <a:srgbClr val="0070C0"/>
                </a:solidFill>
                <a:latin typeface="DINNextLTPro-Light"/>
                <a:ea typeface="Calibri" panose="020F0502020204030204" pitchFamily="34" charset="0"/>
                <a:cs typeface="DINNextLTPro-Light"/>
              </a:rPr>
              <a:t>Enter the type of doctor your looking for.</a:t>
            </a:r>
          </a:p>
          <a:p>
            <a:pPr marL="347663" indent="-173038">
              <a:buFont typeface="Wingdings" panose="05000000000000000000" pitchFamily="2" charset="2"/>
              <a:buChar char="§"/>
            </a:pPr>
            <a:r>
              <a:rPr lang="en-US" sz="1400" dirty="0">
                <a:solidFill>
                  <a:srgbClr val="0070C0"/>
                </a:solidFill>
                <a:latin typeface="DINNextLTPro-Light"/>
                <a:ea typeface="Calibri" panose="020F0502020204030204" pitchFamily="34" charset="0"/>
                <a:cs typeface="DINNextLTPro-Light"/>
              </a:rPr>
              <a:t>Enter location.</a:t>
            </a:r>
          </a:p>
          <a:p>
            <a:pPr marL="347663" indent="-173038">
              <a:buFont typeface="Wingdings" panose="05000000000000000000" pitchFamily="2" charset="2"/>
              <a:buChar char="§"/>
            </a:pPr>
            <a:r>
              <a:rPr lang="en-US" sz="1400" dirty="0">
                <a:solidFill>
                  <a:srgbClr val="0070C0"/>
                </a:solidFill>
                <a:latin typeface="DINNextLTPro-Light"/>
                <a:ea typeface="Calibri" panose="020F0502020204030204" pitchFamily="34" charset="0"/>
                <a:cs typeface="DINNextLTPro-Light"/>
              </a:rPr>
              <a:t>Under Search Criteria select Programs and then Blue Physician Recognition.</a:t>
            </a:r>
          </a:p>
          <a:p>
            <a:endParaRPr lang="en-US" sz="1000" dirty="0">
              <a:solidFill>
                <a:srgbClr val="0070C0"/>
              </a:solidFill>
              <a:latin typeface="DINNextLTPro-Light"/>
              <a:ea typeface="Calibri" panose="020F0502020204030204" pitchFamily="34" charset="0"/>
              <a:cs typeface="DINNextLTPro-Light"/>
            </a:endParaRPr>
          </a:p>
          <a:p>
            <a:r>
              <a:rPr lang="en-US" sz="1400" dirty="0">
                <a:solidFill>
                  <a:srgbClr val="0070C0"/>
                </a:solidFill>
                <a:latin typeface="DINNextLTPro-Light"/>
                <a:ea typeface="Calibri" panose="020F0502020204030204" pitchFamily="34" charset="0"/>
                <a:cs typeface="DINNextLTPro-Light"/>
              </a:rPr>
              <a:t>When Blue Physician Recognition is shown under Programs, you’ll know that this </a:t>
            </a:r>
            <a:r>
              <a:rPr lang="en-US" sz="1400" dirty="0" smtClean="0">
                <a:solidFill>
                  <a:srgbClr val="0070C0"/>
                </a:solidFill>
                <a:latin typeface="DINNextLTPro-Light"/>
                <a:ea typeface="Calibri" panose="020F0502020204030204" pitchFamily="34" charset="0"/>
                <a:cs typeface="DINNextLTPro-Light"/>
              </a:rPr>
              <a:t>doctor  </a:t>
            </a:r>
            <a:r>
              <a:rPr lang="en-US" sz="1400" dirty="0">
                <a:solidFill>
                  <a:srgbClr val="0070C0"/>
                </a:solidFill>
                <a:latin typeface="DINNextLTPro-Light"/>
                <a:ea typeface="Calibri" panose="020F0502020204030204" pitchFamily="34" charset="0"/>
                <a:cs typeface="DINNextLTPro-Light"/>
              </a:rPr>
              <a:t>is participating.</a:t>
            </a:r>
          </a:p>
        </p:txBody>
      </p:sp>
      <p:sp>
        <p:nvSpPr>
          <p:cNvPr id="2" name="Slide Number Placeholder 1"/>
          <p:cNvSpPr>
            <a:spLocks noGrp="1"/>
          </p:cNvSpPr>
          <p:nvPr>
            <p:ph type="sldNum" sz="quarter" idx="12"/>
          </p:nvPr>
        </p:nvSpPr>
        <p:spPr/>
        <p:txBody>
          <a:bodyPr/>
          <a:lstStyle/>
          <a:p>
            <a:r>
              <a:rPr lang="en-US" sz="1400" b="1" dirty="0" smtClean="0">
                <a:solidFill>
                  <a:schemeClr val="tx1"/>
                </a:solidFill>
              </a:rPr>
              <a:t>15</a:t>
            </a:r>
            <a:endParaRPr lang="en-US" sz="1400" b="1" dirty="0">
              <a:solidFill>
                <a:schemeClr val="tx1"/>
              </a:solidFill>
            </a:endParaRPr>
          </a:p>
        </p:txBody>
      </p:sp>
      <p:sp>
        <p:nvSpPr>
          <p:cNvPr id="6" name="TextBox 5"/>
          <p:cNvSpPr txBox="1"/>
          <p:nvPr/>
        </p:nvSpPr>
        <p:spPr>
          <a:xfrm>
            <a:off x="323303" y="5554148"/>
            <a:ext cx="4002512" cy="1384995"/>
          </a:xfrm>
          <a:prstGeom prst="rect">
            <a:avLst/>
          </a:prstGeom>
          <a:noFill/>
        </p:spPr>
        <p:txBody>
          <a:bodyPr wrap="square" rtlCol="0">
            <a:spAutoFit/>
          </a:bodyPr>
          <a:lstStyle/>
          <a:p>
            <a:pPr algn="ctr"/>
            <a:r>
              <a:rPr lang="en-US" sz="2800" b="1" dirty="0" smtClean="0"/>
              <a:t>Try It For Yourself:</a:t>
            </a:r>
          </a:p>
          <a:p>
            <a:pPr algn="ctr"/>
            <a:r>
              <a:rPr lang="en-US" sz="2800" b="1" dirty="0" smtClean="0">
                <a:hlinkClick r:id="rId4"/>
              </a:rPr>
              <a:t>www.floridablue.com</a:t>
            </a:r>
            <a:endParaRPr lang="en-US" sz="2800" b="1" dirty="0" smtClean="0"/>
          </a:p>
          <a:p>
            <a:pPr algn="ctr"/>
            <a:endParaRPr lang="en-US" sz="2800" b="1" dirty="0"/>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941" t="6434" r="10903"/>
          <a:stretch/>
        </p:blipFill>
        <p:spPr bwMode="auto">
          <a:xfrm>
            <a:off x="5498122" y="2239106"/>
            <a:ext cx="4695318" cy="433070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cxnSp>
        <p:nvCxnSpPr>
          <p:cNvPr id="13" name="Elbow Connector 12"/>
          <p:cNvCxnSpPr/>
          <p:nvPr/>
        </p:nvCxnSpPr>
        <p:spPr>
          <a:xfrm>
            <a:off x="3786554" y="4404458"/>
            <a:ext cx="1981200" cy="1410188"/>
          </a:xfrm>
          <a:prstGeom prst="bentConnector3">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01709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670"/>
            <a:ext cx="12192000" cy="1325563"/>
          </a:xfrm>
        </p:spPr>
        <p:style>
          <a:lnRef idx="0">
            <a:schemeClr val="accent5"/>
          </a:lnRef>
          <a:fillRef idx="3">
            <a:schemeClr val="accent5"/>
          </a:fillRef>
          <a:effectRef idx="3">
            <a:schemeClr val="accent5"/>
          </a:effectRef>
          <a:fontRef idx="minor">
            <a:schemeClr val="lt1"/>
          </a:fontRef>
        </p:style>
        <p:txBody>
          <a:bodyPr>
            <a:normAutofit/>
          </a:bodyPr>
          <a:lstStyle/>
          <a:p>
            <a:pPr algn="ctr"/>
            <a:r>
              <a:rPr lang="en-US" b="1" dirty="0" smtClean="0">
                <a:solidFill>
                  <a:schemeClr val="bg1"/>
                </a:solidFill>
                <a:latin typeface="Arial" charset="0"/>
              </a:rPr>
              <a:t>A </a:t>
            </a:r>
            <a:r>
              <a:rPr lang="en-US" b="1" dirty="0">
                <a:solidFill>
                  <a:schemeClr val="bg1"/>
                </a:solidFill>
                <a:latin typeface="Arial" charset="0"/>
              </a:rPr>
              <a:t>convenient way to verify the </a:t>
            </a:r>
            <a:r>
              <a:rPr lang="en-US" b="1" dirty="0" smtClean="0">
                <a:solidFill>
                  <a:schemeClr val="bg1"/>
                </a:solidFill>
                <a:latin typeface="Arial" charset="0"/>
              </a:rPr>
              <a:t/>
            </a:r>
            <a:br>
              <a:rPr lang="en-US" b="1" dirty="0" smtClean="0">
                <a:solidFill>
                  <a:schemeClr val="bg1"/>
                </a:solidFill>
                <a:latin typeface="Arial" charset="0"/>
              </a:rPr>
            </a:br>
            <a:r>
              <a:rPr lang="en-US" b="1" dirty="0" smtClean="0">
                <a:solidFill>
                  <a:schemeClr val="bg1"/>
                </a:solidFill>
                <a:latin typeface="Arial" charset="0"/>
              </a:rPr>
              <a:t>cost </a:t>
            </a:r>
            <a:r>
              <a:rPr lang="en-US" b="1" dirty="0">
                <a:solidFill>
                  <a:schemeClr val="bg1"/>
                </a:solidFill>
                <a:latin typeface="Arial" charset="0"/>
              </a:rPr>
              <a:t>of an office visit or procedure. </a:t>
            </a:r>
            <a:endParaRPr lang="en-US" dirty="0">
              <a:solidFill>
                <a:schemeClr val="bg1"/>
              </a:solidFill>
            </a:endParaRPr>
          </a:p>
        </p:txBody>
      </p:sp>
      <p:sp>
        <p:nvSpPr>
          <p:cNvPr id="20482" name="AutoShape 2" descr="data:image/jpeg;base64,/9j/4AAQSkZJRgABAQAAAQABAAD/2wCEAAkGBggGBQkIBwgKCQkWGSIODRcYGRofHhwWHyEhHh8mKiUdJyknIyQkICYlJC8hKC8pQDgsJCo9PzQuOjItLCwBCQoKDQsNGQ4OGTUkHiQ1NTU1KzE1NTU1NTU1NTUuNTU1NTU1NTU1NTU1NTU2NDU1LjAyNTUyNDUqNSwsNC8pKf/AABEIAFAAUAMBIgACEQEDEQH/xAAbAAACAgMBAAAAAAAAAAAAAAAABAUGAgMHAf/EADcQAAEDAwMDAQYEAwkAAAAAAAECAwQABREGEiETMUFRFCIyYXGBFZGh0RYjQgckNFJTYoKxwf/EABkBAAMBAQEAAAAAAAAAAAAAAAIDBAEABf/EACgRAAEDAwMCBgMAAAAAAAAAAAEAAhEDITESQVEiYQQykbHB8IGi0f/aAAwDAQACEQMRAD8A6rq69O2K3RJDTjbaVPtMulXYNqUAr6ceaVtl6uN6Mu6MBMezpQRECk+86Rn3+eyPQee9MaxtD16t0KOyyl9IkNOupOMdNKwVd+/HikYtmuen5DtugJMyyOJUGgVDcwog8c/E2fHkUwRp7pZnV2RobWLt+hNRrs2mPcygPpA7ONHstP8A0R4NIW3Vt5vbMS328RhcV9R591QO1tlLikJ90fEokcDNNxtIPv6JtEdahCvMdAVHcGDscHcHHdKuyh6VG2TTV/sMWDdI8Zh24JStiYwVgBaFOFYKVcgEE+fFH03IQ9VgU5dLlqjT+yNJkw5vWyzEdS3tKX8FSUqTkgpXjaCD3r29a0lu6WtcmwNIcuMgFxCCM4S2nc7+WNv1Ipkw7zqa8QHrpARa7ewv2gIKwtbjoBCfh4SkZz5ya909pFdp1bc57it0Y8QU/wCQOHe7x4yv9Kzp3yt6tltd1Qu4uWBqzqRuk/3hwkZ2sJGV/ckhP1z6VZqquk9IrsN6ukl1W5knpQBn4GCeoR8vfUeP9oq1Ut0TZG2d0UUUUKJV/W8h6Lp7fHeWwvqJTlJwcE80jEeftupoUSHdnbmw4D1kqIVsA7HI7U1/aBt/hn3/AIeojP0zULIftSpkP+FG3Ez94ztCgNnndnxV9Fs0sc7Wxudl5fiH6a2cad75OBvKZiMqud1uvtV7lxAh0obSHABj71tvu6M/ZIYu8huOreHHd4BI4IJPb5VGsLsCL1d/xxCVOdY9PIV2+3zp+4NW+dcdNtxWkrgErCU4OMYHr86MiHiRaOLeVLBlhAImeTPmGRsnPbo+nrNMlx7o5dVe6lIUsKwo5A+Htnz9KyY07cpjHXuN5mNSSM7WyEpT8secVtvemGHbDIYtcdth4kOJxxkp5A/U/nWEbW9vEcC4lyHKHDiClXf5UkS5s0xJm9rqghrX6axgRa5jeb+nwk1XW4QWLpap7/UkIaL0d0cFSf3H70i3MlWyBbJse7Pyn3ClLjKlBWQe+PIrc+l68fit7WytmMGSzGCuCoeT9P3rBmyCBYLffLWyBLQkOOp7haf6u/Y48injQM5PpMY7KZxebtmBMGTMTnv+cjlPXsuSdZNQ13KRCj9Ledq9vOT68VNWSGiG06G7i9PBPdagrH5VU7pcLRcNTxJlwwuEpjIzn4snjjyKsum3rM4y+ixpSlAILgAV3Pbv9KRVaW0xY+nyqaD2uquuM83xwphSQoYUARWtxohhaY5Q04R7pxkA+OOM/SttFRr0FRl6xl9P8KVCYRqQK6boIPTS2OS9n/T28gZznit9uuOptQwkXC1ItkSEf8MHUrKnE9tx2nCAruAMkCn3bO/I17IluskwVxPZSrI+IrJI9fh80haHdQaXtqLQqyOXRtv+XGdbcbSFI/p3BZBSQODjNOtFkq83WTGtJUh61x1xURpZlG3z0HnaQ2peUn0OAQfQ1KX64rg3mxsIaZWl50suFQyQkIUrj0ORVfVpe8NRGrsW2H7z7V+JOshWElOwt7Ao+UoPxetPlu7aj1HapEm0uWuHHUp9RcWgqWspKAAEE8ckkk1hDchdJ3UrqW+Ks0NhEeP7XNeWI8VvOAVnJ5PhIAJJpaCnVTEtlVwctDsQn+cEBxJQPkTkHHzxWerLRMntQZtq6Znx3PaGUqOErGClSSfGQeD61BzI13v2obXJ/BJ9uUhxPtSlPp2FoA5ASlXvZJ74FYAIWkmUxDuV/wBSsmfZGrZDtuSIxdSpSnADjcduNqSe3c1L6YvS7qzKZlxUw7gyvoykA5GcZBB8pUORURZzfdJW8WgWVy6xmyUxHW1tjKM5AUFkEEdiRmpPStomQ1T7jdg2ifIWHXEJOQhKRtSnPnA7n1Na6IK5s2U/RRRSkxFRUbVNnmTREjz2nHydoAz3FStU7XEFi3Jt12jMNNLbeBcKUgEhXfOO/IFMptDjpKVVc5jdQ2Uhf5Rt89DnTUsqAU2c9ig5UP8Akk9qFaljtzit2a2yyFls7sBIQOM5Pkr4FVK4aivF8m3ByFMXEYbcLMZKEgk9P4lHIOSTgc4AB8moyJfYNyVZjd2m2W0uOLmnB2LU2P5YA7DJVnb6/akvoVKfXNimUqzPFVRRbkTPddeZfakNhxlxDiD2III/Ss65NIkRLTc4UrTq3eoGlSXQVcErUENIUlJxwSePkK6s1v6SOpjfj3sevmtElsp1Zgpv0g7T7/xZ0UUVqUiiiiuXIqG1hD9u0nPbAyoI6ifqn3v/ACpmvFJCkkKAI7GtadJlC5ocCDuuRx2vaH41wtTN1bWcOPJAaLS3ANpUAtQwTjP1qxWuTKtloTb4Wm2SzkrV1ZDXvKJySQBjmkYulkP64kQn9Phu1jO1Q3gAAZSQrODk8bfFN6s0bBtloD1ms5kP7glXxrKU85O0HnwPvVrixxDfvuoGNqMBePv6rK2aZkzLszINrtdujBwPP9Je4rKMlI447nPir5UHpC0tWyyNOCCIMhwBb6Mk4V9ycfSpypHkTAwrmao1OMkoooooEa//2Q=="/>
          <p:cNvSpPr>
            <a:spLocks noChangeAspect="1" noChangeArrowheads="1"/>
          </p:cNvSpPr>
          <p:nvPr/>
        </p:nvSpPr>
        <p:spPr bwMode="auto">
          <a:xfrm>
            <a:off x="1587500" y="-153988"/>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9" name="Rectangle 18"/>
          <p:cNvSpPr/>
          <p:nvPr/>
        </p:nvSpPr>
        <p:spPr>
          <a:xfrm>
            <a:off x="2915830" y="1865902"/>
            <a:ext cx="9574750" cy="584775"/>
          </a:xfrm>
          <a:prstGeom prst="rect">
            <a:avLst/>
          </a:prstGeom>
        </p:spPr>
        <p:txBody>
          <a:bodyPr wrap="square">
            <a:spAutoFit/>
          </a:bodyPr>
          <a:lstStyle/>
          <a:p>
            <a:pPr algn="ctr"/>
            <a:r>
              <a:rPr lang="en-US" sz="3200" b="1" u="sng" dirty="0"/>
              <a:t>Members have a choice when accessing the tool:</a:t>
            </a:r>
          </a:p>
        </p:txBody>
      </p:sp>
      <p:pic>
        <p:nvPicPr>
          <p:cNvPr id="21505" name="Picture 1"/>
          <p:cNvPicPr>
            <a:picLocks noChangeAspect="1" noChangeArrowheads="1"/>
          </p:cNvPicPr>
          <p:nvPr/>
        </p:nvPicPr>
        <p:blipFill>
          <a:blip r:embed="rId3" cstate="print"/>
          <a:srcRect/>
          <a:stretch>
            <a:fillRect/>
          </a:stretch>
        </p:blipFill>
        <p:spPr bwMode="auto">
          <a:xfrm>
            <a:off x="383463" y="1672744"/>
            <a:ext cx="2790423" cy="1369921"/>
          </a:xfrm>
          <a:prstGeom prst="rect">
            <a:avLst/>
          </a:prstGeom>
          <a:noFill/>
          <a:ln w="9525">
            <a:noFill/>
            <a:miter lim="800000"/>
            <a:headEnd/>
            <a:tailEnd/>
          </a:ln>
        </p:spPr>
      </p:pic>
      <p:sp>
        <p:nvSpPr>
          <p:cNvPr id="5" name="Content Placeholder 1"/>
          <p:cNvSpPr txBox="1">
            <a:spLocks/>
          </p:cNvSpPr>
          <p:nvPr/>
        </p:nvSpPr>
        <p:spPr bwMode="auto">
          <a:xfrm>
            <a:off x="4301414" y="3042665"/>
            <a:ext cx="7417835" cy="34723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a:bodyPr>
          <a:lstStyle/>
          <a:p>
            <a:pPr>
              <a:spcBef>
                <a:spcPct val="20000"/>
              </a:spcBef>
              <a:buClr>
                <a:schemeClr val="tx1"/>
              </a:buClr>
              <a:defRPr/>
            </a:pPr>
            <a:r>
              <a:rPr lang="en-US" sz="2400" b="1" kern="0" dirty="0">
                <a:solidFill>
                  <a:srgbClr val="0070C0"/>
                </a:solidFill>
                <a:latin typeface="Calibri"/>
                <a:cs typeface="Calibri"/>
              </a:rPr>
              <a:t>Call: </a:t>
            </a:r>
            <a:r>
              <a:rPr lang="en-US" sz="2400" kern="0" dirty="0">
                <a:solidFill>
                  <a:srgbClr val="0070C0"/>
                </a:solidFill>
                <a:latin typeface="Calibri"/>
                <a:cs typeface="Calibri"/>
              </a:rPr>
              <a:t>The Care Consultant Team at 1 (888) 476-2227</a:t>
            </a:r>
          </a:p>
          <a:p>
            <a:pPr>
              <a:spcBef>
                <a:spcPct val="20000"/>
              </a:spcBef>
              <a:buClr>
                <a:schemeClr val="tx1"/>
              </a:buClr>
              <a:defRPr/>
            </a:pPr>
            <a:endParaRPr lang="en-US" sz="1100" kern="0" dirty="0">
              <a:solidFill>
                <a:srgbClr val="0070C0"/>
              </a:solidFill>
              <a:latin typeface="Calibri"/>
              <a:cs typeface="Calibri"/>
            </a:endParaRPr>
          </a:p>
          <a:p>
            <a:pPr>
              <a:spcBef>
                <a:spcPct val="20000"/>
              </a:spcBef>
              <a:buClr>
                <a:schemeClr val="tx1"/>
              </a:buClr>
              <a:defRPr/>
            </a:pPr>
            <a:r>
              <a:rPr lang="en-US" sz="2400" b="1" kern="0" dirty="0">
                <a:solidFill>
                  <a:srgbClr val="0070C0"/>
                </a:solidFill>
                <a:latin typeface="Calibri"/>
                <a:cs typeface="Calibri"/>
              </a:rPr>
              <a:t>Click: </a:t>
            </a:r>
            <a:r>
              <a:rPr lang="en-US" sz="2400" kern="0" dirty="0">
                <a:solidFill>
                  <a:srgbClr val="0070C0"/>
                </a:solidFill>
                <a:latin typeface="Calibri"/>
                <a:cs typeface="Calibri"/>
              </a:rPr>
              <a:t>Visit </a:t>
            </a:r>
            <a:r>
              <a:rPr lang="en-US" sz="2400" b="1" u="sng" dirty="0">
                <a:solidFill>
                  <a:srgbClr val="0070C0"/>
                </a:solidFill>
                <a:latin typeface="Calibri" pitchFamily="34" charset="0"/>
                <a:cs typeface="Calibri" pitchFamily="34" charset="0"/>
              </a:rPr>
              <a:t>www.floridablue.com</a:t>
            </a:r>
            <a:r>
              <a:rPr lang="en-US" sz="2400" dirty="0">
                <a:solidFill>
                  <a:srgbClr val="0070C0"/>
                </a:solidFill>
                <a:latin typeface="+mn-lt"/>
              </a:rPr>
              <a:t> </a:t>
            </a:r>
            <a:r>
              <a:rPr lang="en-US" sz="2400" kern="0" dirty="0">
                <a:solidFill>
                  <a:srgbClr val="0070C0"/>
                </a:solidFill>
                <a:latin typeface="Calibri"/>
                <a:cs typeface="Calibri"/>
              </a:rPr>
              <a:t>and click on Members, login with your user name and password, then select compare medical costs</a:t>
            </a:r>
          </a:p>
          <a:p>
            <a:pPr>
              <a:spcBef>
                <a:spcPct val="20000"/>
              </a:spcBef>
              <a:buClr>
                <a:schemeClr val="tx1"/>
              </a:buClr>
              <a:defRPr/>
            </a:pPr>
            <a:endParaRPr lang="en-US" sz="1800" kern="0" dirty="0">
              <a:solidFill>
                <a:srgbClr val="0070C0"/>
              </a:solidFill>
              <a:latin typeface="Calibri"/>
              <a:cs typeface="Calibri"/>
            </a:endParaRPr>
          </a:p>
          <a:p>
            <a:pPr>
              <a:lnSpc>
                <a:spcPct val="110000"/>
              </a:lnSpc>
              <a:spcBef>
                <a:spcPts val="0"/>
              </a:spcBef>
              <a:buClr>
                <a:schemeClr val="tx1"/>
              </a:buClr>
              <a:defRPr/>
            </a:pPr>
            <a:r>
              <a:rPr lang="en-US" sz="2400" b="1" kern="0" dirty="0">
                <a:solidFill>
                  <a:srgbClr val="0070C0"/>
                </a:solidFill>
                <a:latin typeface="Calibri"/>
                <a:cs typeface="Calibri"/>
              </a:rPr>
              <a:t>Visit: </a:t>
            </a:r>
            <a:r>
              <a:rPr lang="en-US" sz="2400" kern="0" dirty="0">
                <a:solidFill>
                  <a:srgbClr val="0070C0"/>
                </a:solidFill>
                <a:latin typeface="Calibri"/>
                <a:cs typeface="Calibri"/>
              </a:rPr>
              <a:t>A Florida Blue Center </a:t>
            </a:r>
          </a:p>
          <a:p>
            <a:pPr>
              <a:lnSpc>
                <a:spcPct val="110000"/>
              </a:lnSpc>
              <a:spcBef>
                <a:spcPts val="0"/>
              </a:spcBef>
              <a:buClr>
                <a:schemeClr val="tx1"/>
              </a:buClr>
              <a:defRPr/>
            </a:pPr>
            <a:r>
              <a:rPr lang="en-US" sz="2400" kern="0" dirty="0">
                <a:solidFill>
                  <a:srgbClr val="0070C0"/>
                </a:solidFill>
                <a:latin typeface="Calibri"/>
                <a:cs typeface="Calibri"/>
              </a:rPr>
              <a:t>Call 1 (877) 352-5830 for a </a:t>
            </a:r>
            <a:r>
              <a:rPr lang="en-US" sz="2400" kern="0" dirty="0" smtClean="0">
                <a:solidFill>
                  <a:srgbClr val="0070C0"/>
                </a:solidFill>
                <a:latin typeface="Calibri"/>
                <a:cs typeface="Calibri"/>
              </a:rPr>
              <a:t>location near </a:t>
            </a:r>
            <a:r>
              <a:rPr lang="en-US" sz="2400" kern="0" dirty="0">
                <a:solidFill>
                  <a:srgbClr val="0070C0"/>
                </a:solidFill>
                <a:latin typeface="Calibri"/>
                <a:cs typeface="Calibri"/>
              </a:rPr>
              <a:t>you</a:t>
            </a:r>
          </a:p>
        </p:txBody>
      </p:sp>
      <p:pic>
        <p:nvPicPr>
          <p:cNvPr id="20485" name="Picture 5"/>
          <p:cNvPicPr>
            <a:picLocks noChangeAspect="1" noChangeArrowheads="1"/>
          </p:cNvPicPr>
          <p:nvPr/>
        </p:nvPicPr>
        <p:blipFill>
          <a:blip r:embed="rId4" cstate="print"/>
          <a:srcRect/>
          <a:stretch>
            <a:fillRect/>
          </a:stretch>
        </p:blipFill>
        <p:spPr bwMode="auto">
          <a:xfrm>
            <a:off x="3615613" y="3042665"/>
            <a:ext cx="568960" cy="533400"/>
          </a:xfrm>
          <a:prstGeom prst="rect">
            <a:avLst/>
          </a:prstGeom>
          <a:noFill/>
          <a:ln w="9525">
            <a:noFill/>
            <a:miter lim="800000"/>
            <a:headEnd/>
            <a:tailEnd/>
          </a:ln>
        </p:spPr>
      </p:pic>
      <p:pic>
        <p:nvPicPr>
          <p:cNvPr id="20487" name="Picture 7"/>
          <p:cNvPicPr>
            <a:picLocks noChangeAspect="1" noChangeArrowheads="1"/>
          </p:cNvPicPr>
          <p:nvPr/>
        </p:nvPicPr>
        <p:blipFill>
          <a:blip r:embed="rId5" cstate="print"/>
          <a:srcRect/>
          <a:stretch>
            <a:fillRect/>
          </a:stretch>
        </p:blipFill>
        <p:spPr bwMode="auto">
          <a:xfrm>
            <a:off x="3615613" y="3733757"/>
            <a:ext cx="559850" cy="533400"/>
          </a:xfrm>
          <a:prstGeom prst="rect">
            <a:avLst/>
          </a:prstGeom>
          <a:noFill/>
          <a:ln w="9525">
            <a:noFill/>
            <a:miter lim="800000"/>
            <a:headEnd/>
            <a:tailEnd/>
          </a:ln>
        </p:spPr>
      </p:pic>
      <p:pic>
        <p:nvPicPr>
          <p:cNvPr id="20489" name="Picture 9"/>
          <p:cNvPicPr>
            <a:picLocks noChangeAspect="1" noChangeArrowheads="1"/>
          </p:cNvPicPr>
          <p:nvPr/>
        </p:nvPicPr>
        <p:blipFill>
          <a:blip r:embed="rId6" cstate="print"/>
          <a:srcRect/>
          <a:stretch>
            <a:fillRect/>
          </a:stretch>
        </p:blipFill>
        <p:spPr bwMode="auto">
          <a:xfrm>
            <a:off x="3615614" y="5143457"/>
            <a:ext cx="566225" cy="533400"/>
          </a:xfrm>
          <a:prstGeom prst="rect">
            <a:avLst/>
          </a:prstGeom>
          <a:noFill/>
          <a:ln w="9525">
            <a:noFill/>
            <a:miter lim="800000"/>
            <a:headEnd/>
            <a:tailEnd/>
          </a:ln>
        </p:spPr>
      </p:pic>
      <p:pic>
        <p:nvPicPr>
          <p:cNvPr id="205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95464" y="4497209"/>
            <a:ext cx="3025775" cy="563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https://encrypted-tbn0.gstatic.com/images?q=tbn:ANd9GcQPSFhCjCQeb2MfxOJaSk8T3J2JrbmyYOmKHHeXau9298Q6E2zdPQ"/>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6890" y="3908603"/>
            <a:ext cx="3143570" cy="2091904"/>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p:cNvPicPr>
            <a:picLocks noChangeAspect="1" noChangeArrowheads="1"/>
          </p:cNvPicPr>
          <p:nvPr/>
        </p:nvPicPr>
        <p:blipFill>
          <a:blip r:embed="rId9" cstate="print"/>
          <a:srcRect/>
          <a:stretch>
            <a:fillRect/>
          </a:stretch>
        </p:blipFill>
        <p:spPr bwMode="auto">
          <a:xfrm>
            <a:off x="2703050" y="5750063"/>
            <a:ext cx="822317" cy="473455"/>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r>
              <a:rPr lang="en-US" sz="1400" b="1" dirty="0" smtClean="0">
                <a:solidFill>
                  <a:schemeClr val="tx1"/>
                </a:solidFill>
              </a:rPr>
              <a:t>16</a:t>
            </a:r>
            <a:endParaRPr lang="en-US" sz="1400" b="1" dirty="0">
              <a:solidFill>
                <a:schemeClr val="tx1"/>
              </a:solidFill>
            </a:endParaRPr>
          </a:p>
        </p:txBody>
      </p:sp>
    </p:spTree>
    <p:extLst>
      <p:ext uri="{BB962C8B-B14F-4D97-AF65-F5344CB8AC3E}">
        <p14:creationId xmlns:p14="http://schemas.microsoft.com/office/powerpoint/2010/main" val="14068649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61133" y="1570059"/>
            <a:ext cx="11304296" cy="830997"/>
          </a:xfrm>
          <a:prstGeom prst="rect">
            <a:avLst/>
          </a:prstGeom>
          <a:noFill/>
        </p:spPr>
        <p:txBody>
          <a:bodyPr wrap="square" rtlCol="0">
            <a:spAutoFit/>
          </a:bodyPr>
          <a:lstStyle/>
          <a:p>
            <a:pPr algn="ctr"/>
            <a:r>
              <a:rPr lang="en-US" sz="2400" b="1" dirty="0"/>
              <a:t>The ICUBA </a:t>
            </a:r>
            <a:r>
              <a:rPr lang="en-US" sz="2400" b="1" dirty="0" smtClean="0"/>
              <a:t>Employee Member premium increase is 4% </a:t>
            </a:r>
            <a:r>
              <a:rPr lang="en-US" sz="2400" b="1" dirty="0"/>
              <a:t>(+ </a:t>
            </a:r>
            <a:r>
              <a:rPr lang="en-US" sz="2400" b="1" dirty="0" smtClean="0"/>
              <a:t>1.5% </a:t>
            </a:r>
            <a:r>
              <a:rPr lang="en-US" sz="2400" b="1" dirty="0"/>
              <a:t>tax increase) for the </a:t>
            </a:r>
            <a:endParaRPr lang="en-US" sz="2400" b="1" dirty="0" smtClean="0"/>
          </a:p>
          <a:p>
            <a:pPr algn="ctr"/>
            <a:r>
              <a:rPr lang="en-US" sz="2400" b="1" dirty="0" smtClean="0"/>
              <a:t>Blue Options </a:t>
            </a:r>
            <a:r>
              <a:rPr lang="en-US" sz="2400" b="1" dirty="0"/>
              <a:t>Plans as compared to 9% in the Florida </a:t>
            </a:r>
            <a:r>
              <a:rPr lang="en-US" sz="2400" b="1" dirty="0" smtClean="0"/>
              <a:t>market for April 1, 2015.</a:t>
            </a:r>
            <a:endParaRPr lang="en-US" sz="2400" dirty="0"/>
          </a:p>
        </p:txBody>
      </p:sp>
      <p:graphicFrame>
        <p:nvGraphicFramePr>
          <p:cNvPr id="3" name="Table 2"/>
          <p:cNvGraphicFramePr>
            <a:graphicFrameLocks noGrp="1"/>
          </p:cNvGraphicFramePr>
          <p:nvPr>
            <p:extLst>
              <p:ext uri="{D42A27DB-BD31-4B8C-83A1-F6EECF244321}">
                <p14:modId xmlns:p14="http://schemas.microsoft.com/office/powerpoint/2010/main" val="3480675437"/>
              </p:ext>
            </p:extLst>
          </p:nvPr>
        </p:nvGraphicFramePr>
        <p:xfrm>
          <a:off x="189720" y="2792807"/>
          <a:ext cx="5775908" cy="3037840"/>
        </p:xfrm>
        <a:graphic>
          <a:graphicData uri="http://schemas.openxmlformats.org/drawingml/2006/table">
            <a:tbl>
              <a:tblPr firstRow="1" bandRow="1">
                <a:tableStyleId>{00A15C55-8517-42AA-B614-E9B94910E393}</a:tableStyleId>
              </a:tblPr>
              <a:tblGrid>
                <a:gridCol w="1232964"/>
                <a:gridCol w="1191710"/>
                <a:gridCol w="1261178"/>
                <a:gridCol w="1264175"/>
                <a:gridCol w="825881"/>
              </a:tblGrid>
              <a:tr h="37084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latin typeface="DINNextLTPro-Light"/>
                          <a:ea typeface="Calibri" panose="020F0502020204030204" pitchFamily="34" charset="0"/>
                          <a:cs typeface="DINNextLTPro-Light"/>
                        </a:rPr>
                        <a:t>Preferred PPO Blue Options Premium</a:t>
                      </a:r>
                      <a:endParaRPr lang="en-US" sz="1400" kern="1200" dirty="0">
                        <a:solidFill>
                          <a:schemeClr val="tx1"/>
                        </a:solidFill>
                        <a:latin typeface="DINNextLTPro-Light"/>
                        <a:ea typeface="Calibri" panose="020F0502020204030204" pitchFamily="34" charset="0"/>
                        <a:cs typeface="DINNextLTPro-Light"/>
                      </a:endParaRPr>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bg1"/>
                        </a:solidFill>
                        <a:latin typeface="DINNextLTPro-Light"/>
                        <a:ea typeface="Calibri" panose="020F0502020204030204" pitchFamily="34" charset="0"/>
                        <a:cs typeface="DINNextLTPro-Light"/>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endParaRPr lang="en-US" sz="1400" kern="1200" dirty="0">
                        <a:solidFill>
                          <a:schemeClr val="tx1"/>
                        </a:solidFill>
                        <a:latin typeface="DINNextLTPro-Light"/>
                        <a:ea typeface="Calibri" panose="020F0502020204030204" pitchFamily="34" charset="0"/>
                        <a:cs typeface="DINNextLTPro-Light"/>
                      </a:endParaRPr>
                    </a:p>
                  </a:txBody>
                  <a:tcPr/>
                </a:tc>
                <a:tc>
                  <a:txBody>
                    <a:bodyPr/>
                    <a:lstStyle/>
                    <a:p>
                      <a:pPr algn="ctr"/>
                      <a:r>
                        <a:rPr lang="en-US" sz="1400" b="1" kern="1200" dirty="0" smtClean="0">
                          <a:solidFill>
                            <a:schemeClr val="tx1"/>
                          </a:solidFill>
                          <a:latin typeface="DINNextLTPro-Light"/>
                          <a:ea typeface="Calibri" panose="020F0502020204030204" pitchFamily="34" charset="0"/>
                          <a:cs typeface="DINNextLTPro-Light"/>
                        </a:rPr>
                        <a:t>Total Premium</a:t>
                      </a:r>
                      <a:endParaRPr lang="en-US" sz="1400" b="1" kern="1200" dirty="0">
                        <a:solidFill>
                          <a:schemeClr val="tx1"/>
                        </a:solidFill>
                        <a:latin typeface="DINNextLTPro-Light"/>
                        <a:ea typeface="Calibri" panose="020F0502020204030204" pitchFamily="34" charset="0"/>
                        <a:cs typeface="DINNextLTPro-Ligh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smtClean="0">
                          <a:solidFill>
                            <a:schemeClr val="tx1"/>
                          </a:solidFill>
                          <a:latin typeface="DINNextLTPro-Light"/>
                          <a:ea typeface="Calibri" panose="020F0502020204030204" pitchFamily="34" charset="0"/>
                          <a:cs typeface="DINNextLTPro-Light"/>
                        </a:rPr>
                        <a:t>Employer Contribution</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smtClean="0">
                          <a:solidFill>
                            <a:schemeClr val="tx1"/>
                          </a:solidFill>
                          <a:latin typeface="DINNextLTPro-Light"/>
                          <a:ea typeface="Calibri" panose="020F0502020204030204" pitchFamily="34" charset="0"/>
                          <a:cs typeface="DINNextLTPro-Light"/>
                        </a:rPr>
                        <a:t>Employee Contribution</a:t>
                      </a:r>
                    </a:p>
                  </a:txBody>
                  <a:tcPr anchor="ctr"/>
                </a:tc>
                <a:tc>
                  <a:txBody>
                    <a:bodyPr/>
                    <a:lstStyle/>
                    <a:p>
                      <a:pPr algn="ctr"/>
                      <a:r>
                        <a:rPr lang="en-US" sz="1400" b="1" kern="1200" dirty="0" smtClean="0">
                          <a:solidFill>
                            <a:schemeClr val="tx1"/>
                          </a:solidFill>
                          <a:latin typeface="DINNextLTPro-Light"/>
                          <a:ea typeface="Calibri" panose="020F0502020204030204" pitchFamily="34" charset="0"/>
                          <a:cs typeface="DINNextLTPro-Light"/>
                        </a:rPr>
                        <a:t>HRA </a:t>
                      </a:r>
                      <a:endParaRPr lang="en-US" sz="1400" b="1" kern="1200" dirty="0">
                        <a:solidFill>
                          <a:schemeClr val="tx1"/>
                        </a:solidFill>
                        <a:latin typeface="DINNextLTPro-Light"/>
                        <a:ea typeface="Calibri" panose="020F0502020204030204" pitchFamily="34" charset="0"/>
                        <a:cs typeface="DINNextLTPro-Light"/>
                      </a:endParaRPr>
                    </a:p>
                  </a:txBody>
                  <a:tcPr anchor="ctr"/>
                </a:tc>
              </a:tr>
              <a:tr h="370840">
                <a:tc>
                  <a:txBody>
                    <a:bodyPr/>
                    <a:lstStyle/>
                    <a:p>
                      <a:r>
                        <a:rPr lang="en-US" sz="1400" b="1" kern="1200" dirty="0" smtClean="0">
                          <a:solidFill>
                            <a:schemeClr val="tx1"/>
                          </a:solidFill>
                          <a:latin typeface="DINNextLTPro-Light"/>
                          <a:ea typeface="Calibri" panose="020F0502020204030204" pitchFamily="34" charset="0"/>
                          <a:cs typeface="DINNextLTPro-Light"/>
                        </a:rPr>
                        <a:t>Employee</a:t>
                      </a:r>
                      <a:endParaRPr lang="en-US" sz="1400" b="1"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$539</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$454</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$85</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$50</a:t>
                      </a:r>
                      <a:endParaRPr lang="en-US" sz="1400" kern="1200" dirty="0">
                        <a:solidFill>
                          <a:schemeClr val="tx1"/>
                        </a:solidFill>
                        <a:latin typeface="DINNextLTPro-Light"/>
                        <a:ea typeface="Calibri" panose="020F0502020204030204" pitchFamily="34" charset="0"/>
                        <a:cs typeface="DINNextLTPro-Light"/>
                      </a:endParaRPr>
                    </a:p>
                  </a:txBody>
                  <a:tcPr anchor="ctr"/>
                </a:tc>
              </a:tr>
              <a:tr h="370840">
                <a:tc>
                  <a:txBody>
                    <a:bodyPr/>
                    <a:lstStyle/>
                    <a:p>
                      <a:r>
                        <a:rPr lang="en-US" sz="1400" b="1" kern="1200" dirty="0" smtClean="0">
                          <a:solidFill>
                            <a:schemeClr val="tx1"/>
                          </a:solidFill>
                          <a:latin typeface="DINNextLTPro-Light"/>
                          <a:ea typeface="Calibri" panose="020F0502020204030204" pitchFamily="34" charset="0"/>
                          <a:cs typeface="DINNextLTPro-Light"/>
                        </a:rPr>
                        <a:t>Employee + Spouse</a:t>
                      </a:r>
                      <a:endParaRPr lang="en-US" sz="1400" b="1"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$1,109</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$554</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$555</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$100</a:t>
                      </a:r>
                      <a:endParaRPr lang="en-US" sz="1400" kern="1200" dirty="0">
                        <a:solidFill>
                          <a:schemeClr val="tx1"/>
                        </a:solidFill>
                        <a:latin typeface="DINNextLTPro-Light"/>
                        <a:ea typeface="Calibri" panose="020F0502020204030204" pitchFamily="34" charset="0"/>
                        <a:cs typeface="DINNextLTPro-Light"/>
                      </a:endParaRPr>
                    </a:p>
                  </a:txBody>
                  <a:tcPr anchor="ctr"/>
                </a:tc>
              </a:tr>
              <a:tr h="370840">
                <a:tc>
                  <a:txBody>
                    <a:bodyPr/>
                    <a:lstStyle/>
                    <a:p>
                      <a:r>
                        <a:rPr lang="en-US" sz="1400" b="1" kern="1200" dirty="0" smtClean="0">
                          <a:solidFill>
                            <a:schemeClr val="tx1"/>
                          </a:solidFill>
                          <a:latin typeface="DINNextLTPro-Light"/>
                          <a:ea typeface="Calibri" panose="020F0502020204030204" pitchFamily="34" charset="0"/>
                          <a:cs typeface="DINNextLTPro-Light"/>
                        </a:rPr>
                        <a:t>Employee + Child(ren)</a:t>
                      </a: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$971</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$602</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$369</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$100</a:t>
                      </a:r>
                      <a:endParaRPr lang="en-US" sz="1400" kern="1200" dirty="0">
                        <a:solidFill>
                          <a:schemeClr val="tx1"/>
                        </a:solidFill>
                        <a:latin typeface="DINNextLTPro-Light"/>
                        <a:ea typeface="Calibri" panose="020F0502020204030204" pitchFamily="34" charset="0"/>
                        <a:cs typeface="DINNextLTPro-Light"/>
                      </a:endParaRPr>
                    </a:p>
                  </a:txBody>
                  <a:tcPr anchor="ctr"/>
                </a:tc>
              </a:tr>
              <a:tr h="370840">
                <a:tc>
                  <a:txBody>
                    <a:bodyPr/>
                    <a:lstStyle/>
                    <a:p>
                      <a:r>
                        <a:rPr lang="en-US" sz="1400" b="1" kern="1200" dirty="0" smtClean="0">
                          <a:solidFill>
                            <a:schemeClr val="tx1"/>
                          </a:solidFill>
                          <a:latin typeface="DINNextLTPro-Light"/>
                          <a:ea typeface="Calibri" panose="020F0502020204030204" pitchFamily="34" charset="0"/>
                          <a:cs typeface="DINNextLTPro-Light"/>
                        </a:rPr>
                        <a:t>Family</a:t>
                      </a:r>
                      <a:endParaRPr lang="en-US" sz="1400" b="1"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$1,510</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$770</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$740</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$100</a:t>
                      </a:r>
                      <a:endParaRPr lang="en-US" sz="1400" kern="1200" dirty="0">
                        <a:solidFill>
                          <a:schemeClr val="tx1"/>
                        </a:solidFill>
                        <a:latin typeface="DINNextLTPro-Light"/>
                        <a:ea typeface="Calibri" panose="020F0502020204030204" pitchFamily="34" charset="0"/>
                        <a:cs typeface="DINNextLTPro-Light"/>
                      </a:endParaRPr>
                    </a:p>
                  </a:txBody>
                  <a:tcPr anchor="ctr"/>
                </a:tc>
              </a:tr>
              <a:tr h="370840">
                <a:tc>
                  <a:txBody>
                    <a:bodyPr/>
                    <a:lstStyle/>
                    <a:p>
                      <a:r>
                        <a:rPr lang="en-US" sz="1400" b="1" kern="1200" dirty="0" smtClean="0">
                          <a:solidFill>
                            <a:schemeClr val="tx1"/>
                          </a:solidFill>
                          <a:latin typeface="DINNextLTPro-Light"/>
                          <a:ea typeface="Calibri" panose="020F0502020204030204" pitchFamily="34" charset="0"/>
                          <a:cs typeface="DINNextLTPro-Light"/>
                        </a:rPr>
                        <a:t>Dual Enroll</a:t>
                      </a:r>
                      <a:endParaRPr lang="en-US" sz="1400" b="1"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$1,510</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$1,039</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$471</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kern="1200" dirty="0" smtClean="0">
                          <a:solidFill>
                            <a:schemeClr val="tx1"/>
                          </a:solidFill>
                          <a:latin typeface="DINNextLTPro-Light"/>
                          <a:ea typeface="Calibri" panose="020F0502020204030204" pitchFamily="34" charset="0"/>
                          <a:cs typeface="DINNextLTPro-Light"/>
                        </a:rPr>
                        <a:t>$150</a:t>
                      </a:r>
                      <a:endParaRPr lang="en-US" sz="1400" kern="1200" dirty="0">
                        <a:solidFill>
                          <a:schemeClr val="tx1"/>
                        </a:solidFill>
                        <a:latin typeface="DINNextLTPro-Light"/>
                        <a:ea typeface="Calibri" panose="020F0502020204030204" pitchFamily="34" charset="0"/>
                        <a:cs typeface="DINNextLTPro-Light"/>
                      </a:endParaRPr>
                    </a:p>
                  </a:txBody>
                  <a:tcPr anchor="ct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2662035561"/>
              </p:ext>
            </p:extLst>
          </p:nvPr>
        </p:nvGraphicFramePr>
        <p:xfrm>
          <a:off x="6095999" y="2807633"/>
          <a:ext cx="5785238" cy="3008189"/>
        </p:xfrm>
        <a:graphic>
          <a:graphicData uri="http://schemas.openxmlformats.org/drawingml/2006/table">
            <a:tbl>
              <a:tblPr firstRow="1" bandRow="1">
                <a:tableStyleId>{93296810-A885-4BE3-A3E7-6D5BEEA58F35}</a:tableStyleId>
              </a:tblPr>
              <a:tblGrid>
                <a:gridCol w="1194576"/>
                <a:gridCol w="1194319"/>
                <a:gridCol w="1287624"/>
                <a:gridCol w="1278294"/>
                <a:gridCol w="830425"/>
              </a:tblGrid>
              <a:tr h="341189">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bg1"/>
                          </a:solidFill>
                          <a:latin typeface="DINNextLTPro-Light"/>
                          <a:ea typeface="Calibri" panose="020F0502020204030204" pitchFamily="34" charset="0"/>
                          <a:cs typeface="DINNextLTPro-Light"/>
                        </a:rPr>
                        <a:t>PPO 70 Blue Options Premium</a:t>
                      </a:r>
                      <a:endParaRPr lang="en-US" sz="1400" kern="1200" dirty="0">
                        <a:solidFill>
                          <a:schemeClr val="bg1"/>
                        </a:solidFill>
                        <a:latin typeface="DINNextLTPro-Light"/>
                        <a:ea typeface="Calibri" panose="020F0502020204030204" pitchFamily="34" charset="0"/>
                        <a:cs typeface="DINNextLTPro-Light"/>
                      </a:endParaRP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bg1"/>
                        </a:solidFill>
                        <a:latin typeface="DINNextLTPro-Light"/>
                        <a:ea typeface="Calibri" panose="020F0502020204030204" pitchFamily="34" charset="0"/>
                        <a:cs typeface="DINNextLTPro-Light"/>
                      </a:endParaRP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370840">
                <a:tc>
                  <a:txBody>
                    <a:bodyPr/>
                    <a:lstStyle/>
                    <a:p>
                      <a:pPr marL="0" algn="l" defTabSz="914400" rtl="0" eaLnBrk="1" latinLnBrk="0" hangingPunct="1"/>
                      <a:endParaRPr lang="en-US" sz="1400" b="1" kern="1200" dirty="0">
                        <a:solidFill>
                          <a:schemeClr val="tx1"/>
                        </a:solidFill>
                        <a:latin typeface="DINNextLTPro-Light"/>
                        <a:ea typeface="Calibri" panose="020F0502020204030204" pitchFamily="34" charset="0"/>
                        <a:cs typeface="DINNextLTPro-Light"/>
                      </a:endParaRPr>
                    </a:p>
                  </a:txBody>
                  <a:tcPr/>
                </a:tc>
                <a:tc>
                  <a:txBody>
                    <a:bodyPr/>
                    <a:lstStyle/>
                    <a:p>
                      <a:pPr algn="ctr"/>
                      <a:r>
                        <a:rPr lang="en-US" sz="1400" b="1" kern="1200" dirty="0" smtClean="0">
                          <a:solidFill>
                            <a:schemeClr val="tx1"/>
                          </a:solidFill>
                          <a:latin typeface="DINNextLTPro-Light"/>
                          <a:ea typeface="Calibri" panose="020F0502020204030204" pitchFamily="34" charset="0"/>
                          <a:cs typeface="DINNextLTPro-Light"/>
                        </a:rPr>
                        <a:t>Total Premium</a:t>
                      </a:r>
                      <a:endParaRPr lang="en-US" sz="1400" b="1" kern="1200" dirty="0">
                        <a:solidFill>
                          <a:schemeClr val="tx1"/>
                        </a:solidFill>
                        <a:latin typeface="DINNextLTPro-Light"/>
                        <a:ea typeface="Calibri" panose="020F0502020204030204" pitchFamily="34" charset="0"/>
                        <a:cs typeface="DINNextLTPro-Light"/>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smtClean="0">
                          <a:solidFill>
                            <a:schemeClr val="tx1"/>
                          </a:solidFill>
                          <a:latin typeface="DINNextLTPro-Light"/>
                          <a:ea typeface="Calibri" panose="020F0502020204030204" pitchFamily="34" charset="0"/>
                          <a:cs typeface="DINNextLTPro-Light"/>
                        </a:rPr>
                        <a:t>Employer Contribution</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smtClean="0">
                          <a:solidFill>
                            <a:schemeClr val="tx1"/>
                          </a:solidFill>
                          <a:latin typeface="DINNextLTPro-Light"/>
                          <a:ea typeface="Calibri" panose="020F0502020204030204" pitchFamily="34" charset="0"/>
                          <a:cs typeface="DINNextLTPro-Light"/>
                        </a:rPr>
                        <a:t>Employee Contribution</a:t>
                      </a:r>
                    </a:p>
                  </a:txBody>
                  <a:tcPr anchor="ctr"/>
                </a:tc>
                <a:tc>
                  <a:txBody>
                    <a:bodyPr/>
                    <a:lstStyle/>
                    <a:p>
                      <a:pPr marL="0" algn="ctr" defTabSz="914400" rtl="0" eaLnBrk="1" latinLnBrk="0" hangingPunct="1"/>
                      <a:r>
                        <a:rPr lang="en-US" sz="1400" b="1" kern="1200" dirty="0" smtClean="0"/>
                        <a:t>HRA </a:t>
                      </a:r>
                      <a:endParaRPr lang="en-US" sz="1400" b="1" kern="1200" dirty="0">
                        <a:solidFill>
                          <a:schemeClr val="tx1"/>
                        </a:solidFill>
                        <a:latin typeface="DINNextLTPro-Light"/>
                        <a:ea typeface="Calibri" panose="020F0502020204030204" pitchFamily="34" charset="0"/>
                        <a:cs typeface="DINNextLTPro-Light"/>
                      </a:endParaRPr>
                    </a:p>
                  </a:txBody>
                  <a:tcPr anchor="ctr"/>
                </a:tc>
              </a:tr>
              <a:tr h="370840">
                <a:tc>
                  <a:txBody>
                    <a:bodyPr/>
                    <a:lstStyle/>
                    <a:p>
                      <a:pPr marL="0" algn="l" defTabSz="914400" rtl="0" eaLnBrk="1" latinLnBrk="0" hangingPunct="1"/>
                      <a:r>
                        <a:rPr lang="en-US" sz="1400" b="1" kern="1200" dirty="0" smtClean="0">
                          <a:solidFill>
                            <a:schemeClr val="tx1"/>
                          </a:solidFill>
                          <a:latin typeface="DINNextLTPro-Light"/>
                          <a:ea typeface="Calibri" panose="020F0502020204030204" pitchFamily="34" charset="0"/>
                          <a:cs typeface="DINNextLTPro-Light"/>
                        </a:rPr>
                        <a:t>Employee</a:t>
                      </a:r>
                      <a:endParaRPr lang="en-US" sz="1400" b="1" kern="1200" dirty="0">
                        <a:solidFill>
                          <a:schemeClr val="tx1"/>
                        </a:solidFill>
                        <a:latin typeface="DINNextLTPro-Light"/>
                        <a:ea typeface="Calibri" panose="020F0502020204030204" pitchFamily="34" charset="0"/>
                        <a:cs typeface="DINNextLTPro-Light"/>
                      </a:endParaRPr>
                    </a:p>
                  </a:txBody>
                  <a:tcPr anchor="ctr"/>
                </a:tc>
                <a:tc>
                  <a:txBody>
                    <a:bodyPr/>
                    <a:lstStyle/>
                    <a:p>
                      <a:pPr marL="0" algn="ctr" defTabSz="914400" rtl="0" eaLnBrk="1" latinLnBrk="0" hangingPunct="1"/>
                      <a:r>
                        <a:rPr lang="en-US" sz="1400" kern="1200" dirty="0" smtClean="0">
                          <a:solidFill>
                            <a:schemeClr val="tx1"/>
                          </a:solidFill>
                          <a:latin typeface="DINNextLTPro-Light"/>
                          <a:ea typeface="Calibri" panose="020F0502020204030204" pitchFamily="34" charset="0"/>
                          <a:cs typeface="DINNextLTPro-Light"/>
                        </a:rPr>
                        <a:t>$692</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marL="0" algn="ctr" defTabSz="914400" rtl="0" eaLnBrk="1" latinLnBrk="0" hangingPunct="1"/>
                      <a:r>
                        <a:rPr lang="en-US" sz="1400" kern="1200" dirty="0" smtClean="0">
                          <a:solidFill>
                            <a:schemeClr val="tx1"/>
                          </a:solidFill>
                          <a:latin typeface="DINNextLTPro-Light"/>
                          <a:ea typeface="Calibri" panose="020F0502020204030204" pitchFamily="34" charset="0"/>
                          <a:cs typeface="DINNextLTPro-Light"/>
                        </a:rPr>
                        <a:t>$441</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marL="0" algn="ctr" defTabSz="914400" rtl="0" eaLnBrk="1" latinLnBrk="0" hangingPunct="1"/>
                      <a:r>
                        <a:rPr lang="en-US" sz="1400" kern="1200" dirty="0" smtClean="0">
                          <a:solidFill>
                            <a:schemeClr val="tx1"/>
                          </a:solidFill>
                          <a:latin typeface="DINNextLTPro-Light"/>
                          <a:ea typeface="Calibri" panose="020F0502020204030204" pitchFamily="34" charset="0"/>
                          <a:cs typeface="DINNextLTPro-Light"/>
                        </a:rPr>
                        <a:t>$251</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marL="0" algn="ctr" defTabSz="914400" rtl="0" eaLnBrk="1" latinLnBrk="0" hangingPunct="1"/>
                      <a:r>
                        <a:rPr lang="en-US" sz="1400" kern="1200" dirty="0" smtClean="0">
                          <a:solidFill>
                            <a:schemeClr val="tx1"/>
                          </a:solidFill>
                          <a:latin typeface="DINNextLTPro-Light"/>
                          <a:ea typeface="Calibri" panose="020F0502020204030204" pitchFamily="34" charset="0"/>
                          <a:cs typeface="DINNextLTPro-Light"/>
                        </a:rPr>
                        <a:t>$25</a:t>
                      </a:r>
                      <a:endParaRPr lang="en-US" sz="1400" kern="1200" dirty="0">
                        <a:solidFill>
                          <a:schemeClr val="tx1"/>
                        </a:solidFill>
                        <a:latin typeface="DINNextLTPro-Light"/>
                        <a:ea typeface="Calibri" panose="020F0502020204030204" pitchFamily="34" charset="0"/>
                        <a:cs typeface="DINNextLTPro-Light"/>
                      </a:endParaRPr>
                    </a:p>
                  </a:txBody>
                  <a:tcPr anchor="ctr"/>
                </a:tc>
              </a:tr>
              <a:tr h="370840">
                <a:tc>
                  <a:txBody>
                    <a:bodyPr/>
                    <a:lstStyle/>
                    <a:p>
                      <a:pPr marL="0" algn="l" defTabSz="914400" rtl="0" eaLnBrk="1" latinLnBrk="0" hangingPunct="1"/>
                      <a:r>
                        <a:rPr lang="en-US" sz="1400" b="1" kern="1200" dirty="0" smtClean="0">
                          <a:solidFill>
                            <a:schemeClr val="tx1"/>
                          </a:solidFill>
                          <a:latin typeface="DINNextLTPro-Light"/>
                          <a:ea typeface="Calibri" panose="020F0502020204030204" pitchFamily="34" charset="0"/>
                          <a:cs typeface="DINNextLTPro-Light"/>
                        </a:rPr>
                        <a:t>Employee + Spouse</a:t>
                      </a:r>
                      <a:endParaRPr lang="en-US" sz="1400" b="1" kern="1200" dirty="0">
                        <a:solidFill>
                          <a:schemeClr val="tx1"/>
                        </a:solidFill>
                        <a:latin typeface="DINNextLTPro-Light"/>
                        <a:ea typeface="Calibri" panose="020F0502020204030204" pitchFamily="34" charset="0"/>
                        <a:cs typeface="DINNextLTPro-Light"/>
                      </a:endParaRPr>
                    </a:p>
                  </a:txBody>
                  <a:tcPr anchor="ctr"/>
                </a:tc>
                <a:tc>
                  <a:txBody>
                    <a:bodyPr/>
                    <a:lstStyle/>
                    <a:p>
                      <a:pPr marL="0" algn="ctr" defTabSz="914400" rtl="0" eaLnBrk="1" latinLnBrk="0" hangingPunct="1"/>
                      <a:r>
                        <a:rPr lang="en-US" sz="1400" kern="1200" dirty="0" smtClean="0">
                          <a:solidFill>
                            <a:schemeClr val="tx1"/>
                          </a:solidFill>
                          <a:latin typeface="DINNextLTPro-Light"/>
                          <a:ea typeface="Calibri" panose="020F0502020204030204" pitchFamily="34" charset="0"/>
                          <a:cs typeface="DINNextLTPro-Light"/>
                        </a:rPr>
                        <a:t>$1,424</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marL="0" algn="ctr" defTabSz="914400" rtl="0" eaLnBrk="1" latinLnBrk="0" hangingPunct="1"/>
                      <a:r>
                        <a:rPr lang="en-US" sz="1400" kern="1200" dirty="0" smtClean="0">
                          <a:solidFill>
                            <a:schemeClr val="tx1"/>
                          </a:solidFill>
                          <a:latin typeface="DINNextLTPro-Light"/>
                          <a:ea typeface="Calibri" panose="020F0502020204030204" pitchFamily="34" charset="0"/>
                          <a:cs typeface="DINNextLTPro-Light"/>
                        </a:rPr>
                        <a:t>$483</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marL="0" algn="ctr" defTabSz="914400" rtl="0" eaLnBrk="1" latinLnBrk="0" hangingPunct="1"/>
                      <a:r>
                        <a:rPr lang="en-US" sz="1400" kern="1200" dirty="0" smtClean="0">
                          <a:solidFill>
                            <a:schemeClr val="tx1"/>
                          </a:solidFill>
                          <a:latin typeface="DINNextLTPro-Light"/>
                          <a:ea typeface="Calibri" panose="020F0502020204030204" pitchFamily="34" charset="0"/>
                          <a:cs typeface="DINNextLTPro-Light"/>
                        </a:rPr>
                        <a:t>$941</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dirty="0" smtClean="0"/>
                        <a:t>$50</a:t>
                      </a:r>
                      <a:endParaRPr lang="en-US" sz="1400" dirty="0"/>
                    </a:p>
                  </a:txBody>
                  <a:tcPr anchor="ctr"/>
                </a:tc>
              </a:tr>
              <a:tr h="370840">
                <a:tc>
                  <a:txBody>
                    <a:bodyPr/>
                    <a:lstStyle/>
                    <a:p>
                      <a:pPr marL="0" algn="l" defTabSz="914400" rtl="0" eaLnBrk="1" latinLnBrk="0" hangingPunct="1"/>
                      <a:r>
                        <a:rPr lang="en-US" sz="1400" b="1" kern="1200" dirty="0" smtClean="0">
                          <a:solidFill>
                            <a:schemeClr val="tx1"/>
                          </a:solidFill>
                          <a:latin typeface="DINNextLTPro-Light"/>
                          <a:ea typeface="Calibri" panose="020F0502020204030204" pitchFamily="34" charset="0"/>
                          <a:cs typeface="DINNextLTPro-Light"/>
                        </a:rPr>
                        <a:t>Employee + Child(ren)</a:t>
                      </a:r>
                    </a:p>
                  </a:txBody>
                  <a:tcPr anchor="ctr"/>
                </a:tc>
                <a:tc>
                  <a:txBody>
                    <a:bodyPr/>
                    <a:lstStyle/>
                    <a:p>
                      <a:pPr marL="0" algn="ctr" defTabSz="914400" rtl="0" eaLnBrk="1" latinLnBrk="0" hangingPunct="1"/>
                      <a:r>
                        <a:rPr lang="en-US" sz="1400" kern="1200" dirty="0" smtClean="0">
                          <a:solidFill>
                            <a:schemeClr val="tx1"/>
                          </a:solidFill>
                          <a:latin typeface="DINNextLTPro-Light"/>
                          <a:ea typeface="Calibri" panose="020F0502020204030204" pitchFamily="34" charset="0"/>
                          <a:cs typeface="DINNextLTPro-Light"/>
                        </a:rPr>
                        <a:t>$1,247</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marL="0" algn="ctr" defTabSz="914400" rtl="0" eaLnBrk="1" latinLnBrk="0" hangingPunct="1"/>
                      <a:r>
                        <a:rPr lang="en-US" sz="1400" kern="1200" dirty="0" smtClean="0">
                          <a:solidFill>
                            <a:schemeClr val="tx1"/>
                          </a:solidFill>
                          <a:latin typeface="DINNextLTPro-Light"/>
                          <a:ea typeface="Calibri" panose="020F0502020204030204" pitchFamily="34" charset="0"/>
                          <a:cs typeface="DINNextLTPro-Light"/>
                        </a:rPr>
                        <a:t>$530</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marL="0" algn="ctr" defTabSz="914400" rtl="0" eaLnBrk="1" latinLnBrk="0" hangingPunct="1"/>
                      <a:r>
                        <a:rPr lang="en-US" sz="1400" kern="1200" dirty="0" smtClean="0">
                          <a:solidFill>
                            <a:schemeClr val="tx1"/>
                          </a:solidFill>
                          <a:latin typeface="DINNextLTPro-Light"/>
                          <a:ea typeface="Calibri" panose="020F0502020204030204" pitchFamily="34" charset="0"/>
                          <a:cs typeface="DINNextLTPro-Light"/>
                        </a:rPr>
                        <a:t>$717</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dirty="0" smtClean="0"/>
                        <a:t>$50</a:t>
                      </a:r>
                      <a:endParaRPr lang="en-US" sz="1400" dirty="0"/>
                    </a:p>
                  </a:txBody>
                  <a:tcPr anchor="ctr"/>
                </a:tc>
              </a:tr>
              <a:tr h="370840">
                <a:tc>
                  <a:txBody>
                    <a:bodyPr/>
                    <a:lstStyle/>
                    <a:p>
                      <a:pPr marL="0" algn="l" defTabSz="914400" rtl="0" eaLnBrk="1" latinLnBrk="0" hangingPunct="1"/>
                      <a:r>
                        <a:rPr lang="en-US" sz="1400" b="1" kern="1200" dirty="0" smtClean="0">
                          <a:latin typeface="DINNextLTPro-Light"/>
                        </a:rPr>
                        <a:t>Family</a:t>
                      </a:r>
                      <a:endParaRPr lang="en-US" sz="1400" b="1" kern="1200" dirty="0">
                        <a:solidFill>
                          <a:schemeClr val="tx1"/>
                        </a:solidFill>
                        <a:latin typeface="DINNextLTPro-Light"/>
                        <a:ea typeface="Calibri" panose="020F0502020204030204" pitchFamily="34" charset="0"/>
                        <a:cs typeface="DINNextLTPro-Light"/>
                      </a:endParaRPr>
                    </a:p>
                  </a:txBody>
                  <a:tcPr anchor="ctr"/>
                </a:tc>
                <a:tc>
                  <a:txBody>
                    <a:bodyPr/>
                    <a:lstStyle/>
                    <a:p>
                      <a:pPr marL="0" algn="ctr" defTabSz="914400" rtl="0" eaLnBrk="1" latinLnBrk="0" hangingPunct="1"/>
                      <a:r>
                        <a:rPr lang="en-US" sz="1400" kern="1200" dirty="0" smtClean="0">
                          <a:latin typeface="DINNextLTPro-Light"/>
                        </a:rPr>
                        <a:t>$1,939</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dirty="0" smtClean="0">
                          <a:latin typeface="DINNextLTPro-Light"/>
                        </a:rPr>
                        <a:t>$696</a:t>
                      </a:r>
                      <a:endParaRPr lang="en-US" sz="1400" dirty="0">
                        <a:latin typeface="DINNextLTPro-Light"/>
                      </a:endParaRPr>
                    </a:p>
                  </a:txBody>
                  <a:tcPr anchor="ctr"/>
                </a:tc>
                <a:tc>
                  <a:txBody>
                    <a:bodyPr/>
                    <a:lstStyle/>
                    <a:p>
                      <a:pPr algn="ctr"/>
                      <a:r>
                        <a:rPr lang="en-US" sz="1400" dirty="0" smtClean="0">
                          <a:latin typeface="DINNextLTPro-Light"/>
                        </a:rPr>
                        <a:t>$1,243</a:t>
                      </a:r>
                      <a:endParaRPr lang="en-US" sz="1400" dirty="0">
                        <a:latin typeface="DINNextLTPro-Light"/>
                      </a:endParaRPr>
                    </a:p>
                  </a:txBody>
                  <a:tcPr anchor="ctr"/>
                </a:tc>
                <a:tc>
                  <a:txBody>
                    <a:bodyPr/>
                    <a:lstStyle/>
                    <a:p>
                      <a:pPr algn="ctr"/>
                      <a:r>
                        <a:rPr lang="en-US" sz="1400" dirty="0" smtClean="0">
                          <a:latin typeface="DINNextLTPro-Light"/>
                        </a:rPr>
                        <a:t>$50</a:t>
                      </a:r>
                      <a:endParaRPr lang="en-US" sz="1400" dirty="0">
                        <a:latin typeface="DINNextLTPro-Light"/>
                      </a:endParaRPr>
                    </a:p>
                  </a:txBody>
                  <a:tcPr anchor="ctr"/>
                </a:tc>
              </a:tr>
              <a:tr h="370840">
                <a:tc>
                  <a:txBody>
                    <a:bodyPr/>
                    <a:lstStyle/>
                    <a:p>
                      <a:pPr marL="0" algn="l" defTabSz="914400" rtl="0" eaLnBrk="1" latinLnBrk="0" hangingPunct="1"/>
                      <a:r>
                        <a:rPr lang="en-US" sz="1400" b="1" kern="1200" dirty="0" smtClean="0">
                          <a:solidFill>
                            <a:schemeClr val="tx1"/>
                          </a:solidFill>
                          <a:latin typeface="DINNextLTPro-Light"/>
                          <a:ea typeface="Calibri" panose="020F0502020204030204" pitchFamily="34" charset="0"/>
                          <a:cs typeface="DINNextLTPro-Light"/>
                        </a:rPr>
                        <a:t>Dual Enroll</a:t>
                      </a:r>
                      <a:endParaRPr lang="en-US" sz="1400" b="1" kern="1200" dirty="0">
                        <a:solidFill>
                          <a:schemeClr val="tx1"/>
                        </a:solidFill>
                        <a:latin typeface="DINNextLTPro-Light"/>
                        <a:ea typeface="Calibri" panose="020F0502020204030204" pitchFamily="34" charset="0"/>
                        <a:cs typeface="DINNextLTPro-Light"/>
                      </a:endParaRPr>
                    </a:p>
                  </a:txBody>
                  <a:tcPr anchor="ctr"/>
                </a:tc>
                <a:tc>
                  <a:txBody>
                    <a:bodyPr/>
                    <a:lstStyle/>
                    <a:p>
                      <a:pPr marL="0" algn="ctr" defTabSz="914400" rtl="0" eaLnBrk="1" latinLnBrk="0" hangingPunct="1"/>
                      <a:r>
                        <a:rPr lang="en-US" sz="1400" kern="1200" dirty="0" smtClean="0">
                          <a:solidFill>
                            <a:schemeClr val="tx1"/>
                          </a:solidFill>
                          <a:latin typeface="DINNextLTPro-Light"/>
                          <a:ea typeface="Calibri" panose="020F0502020204030204" pitchFamily="34" charset="0"/>
                          <a:cs typeface="DINNextLTPro-Light"/>
                        </a:rPr>
                        <a:t>$1,939</a:t>
                      </a:r>
                      <a:endParaRPr lang="en-US" sz="1400"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400" dirty="0" smtClean="0">
                          <a:latin typeface="DINNextLTPro-Light"/>
                        </a:rPr>
                        <a:t>$972</a:t>
                      </a:r>
                      <a:endParaRPr lang="en-US" sz="1400" dirty="0">
                        <a:latin typeface="DINNextLTPro-Light"/>
                      </a:endParaRPr>
                    </a:p>
                  </a:txBody>
                  <a:tcPr anchor="ctr"/>
                </a:tc>
                <a:tc>
                  <a:txBody>
                    <a:bodyPr/>
                    <a:lstStyle/>
                    <a:p>
                      <a:pPr algn="ctr"/>
                      <a:r>
                        <a:rPr lang="en-US" sz="1400" dirty="0" smtClean="0">
                          <a:latin typeface="DINNextLTPro-Light"/>
                        </a:rPr>
                        <a:t>$967</a:t>
                      </a:r>
                      <a:endParaRPr lang="en-US" sz="1400" dirty="0">
                        <a:latin typeface="DINNextLTPro-Light"/>
                      </a:endParaRPr>
                    </a:p>
                  </a:txBody>
                  <a:tcPr anchor="ctr"/>
                </a:tc>
                <a:tc>
                  <a:txBody>
                    <a:bodyPr/>
                    <a:lstStyle/>
                    <a:p>
                      <a:pPr algn="ctr"/>
                      <a:r>
                        <a:rPr lang="en-US" sz="1400" dirty="0" smtClean="0">
                          <a:latin typeface="DINNextLTPro-Light"/>
                        </a:rPr>
                        <a:t>$75</a:t>
                      </a:r>
                      <a:endParaRPr lang="en-US" sz="1400" dirty="0">
                        <a:latin typeface="DINNextLTPro-Light"/>
                      </a:endParaRPr>
                    </a:p>
                  </a:txBody>
                  <a:tcPr anchor="ctr"/>
                </a:tc>
              </a:tr>
            </a:tbl>
          </a:graphicData>
        </a:graphic>
      </p:graphicFrame>
      <p:sp>
        <p:nvSpPr>
          <p:cNvPr id="8" name="Title 1"/>
          <p:cNvSpPr>
            <a:spLocks noGrp="1"/>
          </p:cNvSpPr>
          <p:nvPr>
            <p:ph type="title"/>
          </p:nvPr>
        </p:nvSpPr>
        <p:spPr>
          <a:xfrm>
            <a:off x="0" y="0"/>
            <a:ext cx="12191999" cy="1325563"/>
          </a:xfrm>
        </p:spPr>
        <p:style>
          <a:lnRef idx="0">
            <a:schemeClr val="accent5"/>
          </a:lnRef>
          <a:fillRef idx="3">
            <a:schemeClr val="accent5"/>
          </a:fillRef>
          <a:effectRef idx="3">
            <a:schemeClr val="accent5"/>
          </a:effectRef>
          <a:fontRef idx="minor">
            <a:schemeClr val="lt1"/>
          </a:fontRef>
        </p:style>
        <p:txBody>
          <a:bodyPr>
            <a:normAutofit/>
          </a:bodyPr>
          <a:lstStyle/>
          <a:p>
            <a:pPr algn="ctr"/>
            <a:r>
              <a:rPr lang="en-US" b="1" u="sng" dirty="0" smtClean="0">
                <a:solidFill>
                  <a:schemeClr val="bg1"/>
                </a:solidFill>
                <a:latin typeface="SourceSansPro-Light"/>
              </a:rPr>
              <a:t>Monthly Medical </a:t>
            </a:r>
            <a:r>
              <a:rPr lang="en-US" b="1" u="sng" dirty="0">
                <a:solidFill>
                  <a:schemeClr val="bg1"/>
                </a:solidFill>
                <a:latin typeface="SourceSansPro-Light"/>
              </a:rPr>
              <a:t>Plan </a:t>
            </a:r>
            <a:r>
              <a:rPr lang="en-US" b="1" u="sng" dirty="0" smtClean="0">
                <a:solidFill>
                  <a:schemeClr val="bg1"/>
                </a:solidFill>
                <a:latin typeface="SourceSansPro-Light"/>
              </a:rPr>
              <a:t>Premiums</a:t>
            </a:r>
            <a:endParaRPr lang="en-US" b="1" u="sng" dirty="0">
              <a:solidFill>
                <a:schemeClr val="bg1"/>
              </a:solidFill>
              <a:latin typeface="SourceSansPro-Light"/>
            </a:endParaRPr>
          </a:p>
        </p:txBody>
      </p:sp>
      <p:sp>
        <p:nvSpPr>
          <p:cNvPr id="2" name="Slide Number Placeholder 1"/>
          <p:cNvSpPr>
            <a:spLocks noGrp="1"/>
          </p:cNvSpPr>
          <p:nvPr>
            <p:ph type="sldNum" sz="quarter" idx="12"/>
          </p:nvPr>
        </p:nvSpPr>
        <p:spPr/>
        <p:txBody>
          <a:bodyPr/>
          <a:lstStyle/>
          <a:p>
            <a:r>
              <a:rPr lang="en-US" sz="1400" b="1" dirty="0" smtClean="0">
                <a:solidFill>
                  <a:schemeClr val="tx1"/>
                </a:solidFill>
              </a:rPr>
              <a:t>17</a:t>
            </a:r>
            <a:endParaRPr lang="en-US" sz="1400" b="1" dirty="0">
              <a:solidFill>
                <a:schemeClr val="tx1"/>
              </a:solidFill>
            </a:endParaRPr>
          </a:p>
        </p:txBody>
      </p:sp>
    </p:spTree>
    <p:extLst>
      <p:ext uri="{BB962C8B-B14F-4D97-AF65-F5344CB8AC3E}">
        <p14:creationId xmlns:p14="http://schemas.microsoft.com/office/powerpoint/2010/main" val="17932647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653532925"/>
              </p:ext>
            </p:extLst>
          </p:nvPr>
        </p:nvGraphicFramePr>
        <p:xfrm>
          <a:off x="1917700" y="1066801"/>
          <a:ext cx="8445502" cy="5362363"/>
        </p:xfrm>
        <a:graphic>
          <a:graphicData uri="http://schemas.openxmlformats.org/drawingml/2006/table">
            <a:tbl>
              <a:tblPr>
                <a:tableStyleId>{616DA210-FB5B-4158-B5E0-FEB733F419BA}</a:tableStyleId>
              </a:tblPr>
              <a:tblGrid>
                <a:gridCol w="1935099"/>
                <a:gridCol w="1103752"/>
                <a:gridCol w="1251349"/>
                <a:gridCol w="1251349"/>
                <a:gridCol w="838920"/>
                <a:gridCol w="1150632"/>
                <a:gridCol w="914401"/>
              </a:tblGrid>
              <a:tr h="646273">
                <a:tc>
                  <a:txBody>
                    <a:bodyPr/>
                    <a:lstStyle/>
                    <a:p>
                      <a:pPr algn="l" fontAlgn="ctr"/>
                      <a:r>
                        <a:rPr lang="en-US" sz="1800" b="1" u="none" strike="noStrike" dirty="0" smtClean="0"/>
                        <a:t> Coverage/Tier</a:t>
                      </a:r>
                      <a:endParaRPr lang="en-US" sz="18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ctr"/>
                      <a:r>
                        <a:rPr lang="en-US" sz="1100" b="1" u="none" strike="noStrike" cap="all" dirty="0" smtClean="0"/>
                        <a:t> Annual</a:t>
                      </a:r>
                    </a:p>
                    <a:p>
                      <a:pPr algn="ctr" fontAlgn="ctr"/>
                      <a:r>
                        <a:rPr lang="en-US" sz="1100" b="1" u="none" strike="noStrike" cap="all" baseline="0" dirty="0" smtClean="0"/>
                        <a:t> </a:t>
                      </a:r>
                      <a:r>
                        <a:rPr lang="en-US" sz="1100" b="1" u="none" strike="noStrike" cap="all" dirty="0" smtClean="0"/>
                        <a:t>Premium</a:t>
                      </a:r>
                      <a:endParaRPr lang="en-US" sz="1100" b="1" i="0" u="none" strike="noStrike" cap="all"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ctr"/>
                      <a:r>
                        <a:rPr lang="en-US" sz="1100" b="1" u="none" strike="noStrike" cap="all" dirty="0" smtClean="0"/>
                        <a:t>Out </a:t>
                      </a:r>
                      <a:r>
                        <a:rPr lang="en-US" sz="1100" b="1" u="none" strike="noStrike" cap="all" dirty="0"/>
                        <a:t>of </a:t>
                      </a:r>
                      <a:r>
                        <a:rPr lang="en-US" sz="1100" b="1" u="none" strike="noStrike" cap="all" dirty="0" smtClean="0"/>
                        <a:t>pocket</a:t>
                      </a:r>
                    </a:p>
                    <a:p>
                      <a:pPr algn="ctr" fontAlgn="ctr"/>
                      <a:r>
                        <a:rPr lang="en-US" sz="1100" b="1" u="none" strike="noStrike" cap="all" baseline="0" dirty="0" smtClean="0"/>
                        <a:t> </a:t>
                      </a:r>
                      <a:r>
                        <a:rPr lang="en-US" sz="1100" b="1" u="none" strike="noStrike" cap="all" dirty="0" smtClean="0"/>
                        <a:t>maximum </a:t>
                      </a:r>
                      <a:r>
                        <a:rPr lang="en-US" sz="1100" b="1" u="none" strike="noStrike" cap="all" dirty="0"/>
                        <a:t>(OOP</a:t>
                      </a:r>
                      <a:r>
                        <a:rPr lang="en-US" sz="1100" b="1" u="none" strike="noStrike" cap="all" dirty="0" smtClean="0"/>
                        <a:t>)</a:t>
                      </a:r>
                    </a:p>
                    <a:p>
                      <a:pPr algn="ctr" fontAlgn="ctr"/>
                      <a:r>
                        <a:rPr lang="en-US" sz="1100" b="1" u="none" strike="noStrike" cap="all" dirty="0" smtClean="0"/>
                        <a:t>Medical</a:t>
                      </a:r>
                      <a:endParaRPr lang="en-US" sz="1100" b="1" i="0" u="none" strike="noStrike" cap="all" dirty="0">
                        <a:solidFill>
                          <a:schemeClr val="tx1"/>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ctr"/>
                      <a:r>
                        <a:rPr lang="en-US" sz="1100" b="1" u="none" strike="noStrike" cap="all" dirty="0" smtClean="0"/>
                        <a:t>Out of pocket</a:t>
                      </a:r>
                    </a:p>
                    <a:p>
                      <a:pPr algn="ctr" fontAlgn="ctr"/>
                      <a:r>
                        <a:rPr lang="en-US" sz="1100" b="1" u="none" strike="noStrike" cap="all" baseline="0" dirty="0" smtClean="0"/>
                        <a:t> </a:t>
                      </a:r>
                      <a:r>
                        <a:rPr lang="en-US" sz="1100" b="1" u="none" strike="noStrike" cap="all" dirty="0" smtClean="0"/>
                        <a:t>maximum </a:t>
                      </a:r>
                    </a:p>
                    <a:p>
                      <a:pPr algn="ctr" fontAlgn="ctr"/>
                      <a:r>
                        <a:rPr lang="en-US" sz="1100" b="1" u="none" strike="noStrike" cap="all" dirty="0" smtClean="0"/>
                        <a:t>pharmacy</a:t>
                      </a:r>
                      <a:endParaRPr lang="en-US" sz="1100" b="1" i="0" u="none" strike="noStrike" cap="all" dirty="0">
                        <a:solidFill>
                          <a:schemeClr val="tx1"/>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ctr"/>
                      <a:r>
                        <a:rPr lang="en-US" sz="1100" b="1" u="none" strike="noStrike" cap="all" dirty="0" smtClean="0"/>
                        <a:t> Premium</a:t>
                      </a:r>
                      <a:r>
                        <a:rPr lang="en-US" sz="1100" b="1" u="none" strike="noStrike" cap="all" baseline="0" dirty="0" smtClean="0"/>
                        <a:t> +</a:t>
                      </a:r>
                      <a:r>
                        <a:rPr lang="en-US" sz="1100" b="1" u="none" strike="noStrike" cap="all" dirty="0" smtClean="0"/>
                        <a:t> </a:t>
                      </a:r>
                    </a:p>
                    <a:p>
                      <a:pPr algn="ctr" fontAlgn="ctr"/>
                      <a:r>
                        <a:rPr lang="en-US" sz="1100" b="1" u="none" strike="noStrike" cap="all" dirty="0" smtClean="0"/>
                        <a:t> OOP</a:t>
                      </a:r>
                      <a:endParaRPr lang="en-US" sz="1100" b="1" i="0" u="none" strike="noStrike" cap="all"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ctr"/>
                      <a:r>
                        <a:rPr lang="en-US" sz="1100" b="1" u="none" strike="noStrike" cap="all" dirty="0" smtClean="0"/>
                        <a:t> NSU HRA</a:t>
                      </a:r>
                    </a:p>
                    <a:p>
                      <a:pPr algn="ctr" fontAlgn="ctr"/>
                      <a:r>
                        <a:rPr lang="en-US" sz="1100" b="1" u="none" strike="noStrike" cap="all" baseline="0" dirty="0" smtClean="0"/>
                        <a:t> </a:t>
                      </a:r>
                      <a:r>
                        <a:rPr lang="en-US" sz="1100" b="1" u="none" strike="noStrike" cap="all" dirty="0" smtClean="0"/>
                        <a:t>contribution</a:t>
                      </a:r>
                      <a:endParaRPr lang="en-US" sz="1100" b="1" i="0" u="none" strike="noStrike" cap="all"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ctr"/>
                      <a:r>
                        <a:rPr lang="en-US" sz="1100" b="1" u="none" strike="noStrike" cap="all" dirty="0" smtClean="0"/>
                        <a:t> Estimated</a:t>
                      </a:r>
                    </a:p>
                    <a:p>
                      <a:pPr algn="ctr" fontAlgn="ctr"/>
                      <a:r>
                        <a:rPr lang="en-US" sz="1100" b="1" u="none" strike="noStrike" cap="all" dirty="0" smtClean="0"/>
                        <a:t> in-network</a:t>
                      </a:r>
                    </a:p>
                    <a:p>
                      <a:pPr algn="ctr" fontAlgn="ctr"/>
                      <a:r>
                        <a:rPr lang="en-US" sz="1100" b="1" u="none" strike="noStrike" cap="all" dirty="0" smtClean="0"/>
                        <a:t> financial </a:t>
                      </a:r>
                      <a:r>
                        <a:rPr lang="en-US" sz="1100" b="1" u="none" strike="noStrike" cap="all" dirty="0"/>
                        <a:t>risk </a:t>
                      </a:r>
                      <a:endParaRPr lang="en-US" sz="1100" b="1" i="0" u="none" strike="noStrike" cap="all"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r>
              <a:tr h="258605">
                <a:tc gridSpan="7">
                  <a:txBody>
                    <a:bodyPr/>
                    <a:lstStyle/>
                    <a:p>
                      <a:pPr algn="l" fontAlgn="b"/>
                      <a:r>
                        <a:rPr lang="en-US" sz="1200" u="none" strike="noStrike" dirty="0" smtClean="0"/>
                        <a:t> </a:t>
                      </a:r>
                      <a:r>
                        <a:rPr lang="en-US" sz="1200" b="1" u="none" strike="noStrike" dirty="0" smtClean="0"/>
                        <a:t>EMPLOYEE </a:t>
                      </a:r>
                      <a:r>
                        <a:rPr lang="en-US" sz="1200" b="1" u="none" strike="noStrike" dirty="0"/>
                        <a:t>ONLY </a:t>
                      </a:r>
                      <a:endParaRPr lang="en-US" sz="1200" b="1" i="0" u="none" strike="noStrike" dirty="0">
                        <a:solidFill>
                          <a:schemeClr val="accent3"/>
                        </a:solidFill>
                        <a:latin typeface="Arial"/>
                      </a:endParaRPr>
                    </a:p>
                  </a:txBody>
                  <a:tcPr marL="9658" marR="9658" marT="965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90522">
                <a:tc>
                  <a:txBody>
                    <a:bodyPr/>
                    <a:lstStyle/>
                    <a:p>
                      <a:pPr algn="l" fontAlgn="b"/>
                      <a:r>
                        <a:rPr lang="en-US" sz="1200" u="none" strike="noStrike" dirty="0" smtClean="0"/>
                        <a:t> PPO </a:t>
                      </a:r>
                      <a:r>
                        <a:rPr lang="en-US" sz="1200" u="none" strike="noStrike" dirty="0"/>
                        <a:t>70 Blue Options</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1200" u="none" strike="noStrike" dirty="0" smtClean="0"/>
                        <a:t>$3,012.00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1200" u="none" strike="noStrike" dirty="0"/>
                        <a:t>$3,000.00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1200" u="none" strike="noStrike" dirty="0" smtClean="0"/>
                        <a:t>$2,000.00</a:t>
                      </a:r>
                      <a:endParaRPr lang="en-US" sz="1200" b="1" i="0" u="none" strike="noStrike" dirty="0">
                        <a:solidFill>
                          <a:schemeClr val="tx1"/>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1200" u="none" strike="noStrike" dirty="0" smtClean="0"/>
                        <a:t>$8,012.00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1200" u="none" strike="noStrike" dirty="0"/>
                        <a:t>$300.00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1200" u="none" strike="noStrike" dirty="0" smtClean="0"/>
                        <a:t>$7,712.00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r>
              <a:tr h="381000">
                <a:tc>
                  <a:txBody>
                    <a:bodyPr/>
                    <a:lstStyle/>
                    <a:p>
                      <a:pPr algn="l" fontAlgn="b"/>
                      <a:r>
                        <a:rPr lang="en-US" sz="1200" u="none" strike="noStrike" dirty="0" smtClean="0"/>
                        <a:t>Preferred PPO</a:t>
                      </a:r>
                      <a:r>
                        <a:rPr lang="en-US" sz="1200" u="none" strike="noStrike" baseline="0" dirty="0" smtClean="0"/>
                        <a:t> </a:t>
                      </a:r>
                      <a:r>
                        <a:rPr lang="en-US" sz="1200" u="none" strike="noStrike" dirty="0" smtClean="0"/>
                        <a:t>Blue   </a:t>
                      </a:r>
                    </a:p>
                    <a:p>
                      <a:pPr algn="l" fontAlgn="b"/>
                      <a:r>
                        <a:rPr lang="en-US" sz="1200" u="none" strike="noStrike" dirty="0" smtClean="0"/>
                        <a:t> Options</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1200" u="none" strike="noStrike" dirty="0" smtClean="0"/>
                        <a:t>$1,020.00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1200" u="none" strike="noStrike" dirty="0"/>
                        <a:t>$3,500.00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1200" u="none" strike="noStrike" dirty="0" smtClean="0"/>
                        <a:t>$2,000.00</a:t>
                      </a:r>
                      <a:endParaRPr lang="en-US" sz="1200" b="1" i="0" u="none" strike="noStrike" dirty="0">
                        <a:solidFill>
                          <a:schemeClr val="tx1"/>
                        </a:solidFill>
                        <a:latin typeface="+mn-lt"/>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1200" u="none" strike="noStrike" dirty="0" smtClean="0"/>
                        <a:t>$6,520.00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1200" u="none" strike="noStrike" dirty="0" smtClean="0"/>
                        <a:t>$600.00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1200" u="none" strike="noStrike" dirty="0" smtClean="0"/>
                        <a:t>$5,920.00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r>
              <a:tr h="248754">
                <a:tc gridSpan="7">
                  <a:txBody>
                    <a:bodyPr/>
                    <a:lstStyle/>
                    <a:p>
                      <a:pPr algn="ctr" fontAlgn="b"/>
                      <a:endParaRPr lang="en-US" sz="1200" b="1" i="0" u="none" strike="noStrike" dirty="0">
                        <a:solidFill>
                          <a:schemeClr val="tx1"/>
                        </a:solidFill>
                        <a:latin typeface="Arial"/>
                      </a:endParaRPr>
                    </a:p>
                  </a:txBody>
                  <a:tcPr marL="9658" marR="9658" marT="965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58605">
                <a:tc gridSpan="7">
                  <a:txBody>
                    <a:bodyPr/>
                    <a:lstStyle/>
                    <a:p>
                      <a:pPr algn="l" fontAlgn="b"/>
                      <a:r>
                        <a:rPr lang="en-US" sz="1200" b="1" u="none" strike="noStrike" dirty="0" smtClean="0"/>
                        <a:t> EMPLOYEE </a:t>
                      </a:r>
                      <a:r>
                        <a:rPr lang="en-US" sz="1200" b="1" u="none" strike="noStrike" dirty="0"/>
                        <a:t>&amp; SPOUSE</a:t>
                      </a:r>
                      <a:endParaRPr lang="en-US" sz="1200" b="1" i="0" u="none" strike="noStrike" dirty="0">
                        <a:solidFill>
                          <a:schemeClr val="tx1"/>
                        </a:solidFill>
                        <a:latin typeface="Arial"/>
                      </a:endParaRPr>
                    </a:p>
                  </a:txBody>
                  <a:tcPr marL="9658" marR="9658" marT="965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30841">
                <a:tc>
                  <a:txBody>
                    <a:bodyPr/>
                    <a:lstStyle/>
                    <a:p>
                      <a:pPr algn="l" fontAlgn="b"/>
                      <a:r>
                        <a:rPr lang="en-US" sz="1200" u="none" strike="noStrike" dirty="0" smtClean="0"/>
                        <a:t> PPO </a:t>
                      </a:r>
                      <a:r>
                        <a:rPr lang="en-US" sz="1200" u="none" strike="noStrike" dirty="0"/>
                        <a:t>70 Blue Options</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1200" u="none" strike="noStrike" dirty="0" smtClean="0"/>
                        <a:t>$11,292.00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1200" u="none" strike="noStrike" dirty="0"/>
                        <a:t>$6,000.00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1200" u="none" strike="noStrike" dirty="0" smtClean="0"/>
                        <a:t>$4,000.00</a:t>
                      </a:r>
                      <a:endParaRPr lang="en-US" sz="1200" b="1" i="0" u="none" strike="noStrike" dirty="0">
                        <a:solidFill>
                          <a:schemeClr val="tx1"/>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1200" u="none" strike="noStrike" dirty="0" smtClean="0"/>
                        <a:t>$21,292.00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1200" u="none" strike="noStrike" dirty="0" smtClean="0"/>
                        <a:t>$   600.00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1200" u="none" strike="noStrike" dirty="0" smtClean="0"/>
                        <a:t>$20,692.00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r>
              <a:tr h="258605">
                <a:tc>
                  <a:txBody>
                    <a:bodyPr/>
                    <a:lstStyle/>
                    <a:p>
                      <a:pPr algn="l" fontAlgn="b"/>
                      <a:r>
                        <a:rPr lang="en-US" sz="1200" u="none" strike="noStrike" dirty="0" smtClean="0"/>
                        <a:t>Preferred PPO</a:t>
                      </a:r>
                      <a:r>
                        <a:rPr lang="en-US" sz="1200" u="none" strike="noStrike" baseline="0" dirty="0" smtClean="0"/>
                        <a:t> </a:t>
                      </a:r>
                      <a:r>
                        <a:rPr lang="en-US" sz="1200" u="none" strike="noStrike" dirty="0" smtClean="0"/>
                        <a:t>Blue   </a:t>
                      </a:r>
                    </a:p>
                    <a:p>
                      <a:pPr algn="l" fontAlgn="b"/>
                      <a:r>
                        <a:rPr lang="en-US" sz="1200" u="none" strike="noStrike" dirty="0" smtClean="0"/>
                        <a:t> Options</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1200" u="none" strike="noStrike" dirty="0"/>
                        <a:t>$</a:t>
                      </a:r>
                      <a:r>
                        <a:rPr lang="en-US" sz="1200" u="none" strike="noStrike" dirty="0" smtClean="0"/>
                        <a:t>6,660.00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1200" u="none" strike="noStrike" dirty="0"/>
                        <a:t>$7,000.00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1200" u="none" strike="noStrike" dirty="0" smtClean="0"/>
                        <a:t>$4,000.00</a:t>
                      </a:r>
                      <a:endParaRPr lang="en-US" sz="1200" b="1" i="0" u="none" strike="noStrike" dirty="0">
                        <a:solidFill>
                          <a:schemeClr val="tx1"/>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1200" u="none" strike="noStrike" dirty="0"/>
                        <a:t>$</a:t>
                      </a:r>
                      <a:r>
                        <a:rPr lang="en-US" sz="1200" u="none" strike="noStrike" dirty="0" smtClean="0"/>
                        <a:t>17,660.00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1200" u="none" strike="noStrike" dirty="0" smtClean="0"/>
                        <a:t>$1,200.00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1200" u="none" strike="noStrike" dirty="0"/>
                        <a:t>$</a:t>
                      </a:r>
                      <a:r>
                        <a:rPr lang="en-US" sz="1200" u="none" strike="noStrike" dirty="0" smtClean="0"/>
                        <a:t>16,460.00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r>
              <a:tr h="248754">
                <a:tc gridSpan="7">
                  <a:txBody>
                    <a:bodyPr/>
                    <a:lstStyle/>
                    <a:p>
                      <a:pPr algn="ctr" fontAlgn="b"/>
                      <a:endParaRPr lang="en-US" sz="1200" b="1" i="0" u="none" strike="noStrike" dirty="0">
                        <a:solidFill>
                          <a:schemeClr val="tx1"/>
                        </a:solidFill>
                        <a:latin typeface="Arial"/>
                      </a:endParaRPr>
                    </a:p>
                  </a:txBody>
                  <a:tcPr marL="9658" marR="9658" marT="965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58605">
                <a:tc gridSpan="7">
                  <a:txBody>
                    <a:bodyPr/>
                    <a:lstStyle/>
                    <a:p>
                      <a:pPr algn="l" fontAlgn="b"/>
                      <a:r>
                        <a:rPr lang="en-US" sz="1200" u="none" strike="noStrike" dirty="0" smtClean="0"/>
                        <a:t> </a:t>
                      </a:r>
                      <a:r>
                        <a:rPr lang="en-US" sz="1200" b="1" u="none" strike="noStrike" dirty="0" smtClean="0"/>
                        <a:t>EMPLOYEE </a:t>
                      </a:r>
                      <a:r>
                        <a:rPr lang="en-US" sz="1200" b="1" u="none" strike="noStrike" dirty="0"/>
                        <a:t>&amp; CHILD(REN) </a:t>
                      </a:r>
                      <a:endParaRPr lang="en-US" sz="1200" b="1" i="0" u="none" strike="noStrike" dirty="0">
                        <a:solidFill>
                          <a:schemeClr val="tx1"/>
                        </a:solidFill>
                        <a:latin typeface="Arial"/>
                      </a:endParaRPr>
                    </a:p>
                  </a:txBody>
                  <a:tcPr marL="9658" marR="9658" marT="965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36423">
                <a:tc>
                  <a:txBody>
                    <a:bodyPr/>
                    <a:lstStyle/>
                    <a:p>
                      <a:pPr algn="l" fontAlgn="b"/>
                      <a:r>
                        <a:rPr lang="en-US" sz="1200" u="none" strike="noStrike" dirty="0" smtClean="0"/>
                        <a:t> PPO </a:t>
                      </a:r>
                      <a:r>
                        <a:rPr lang="en-US" sz="1200" u="none" strike="noStrike" dirty="0"/>
                        <a:t>70 Blue Options</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1200" u="none" strike="noStrike" dirty="0" smtClean="0"/>
                        <a:t>$8,604.00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1200" u="none" strike="noStrike" dirty="0"/>
                        <a:t>$6,000.00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1200" u="none" strike="noStrike" dirty="0" smtClean="0"/>
                        <a:t>$4,000.00</a:t>
                      </a:r>
                      <a:endParaRPr lang="en-US" sz="1200" b="1" i="0" u="none" strike="noStrike" dirty="0">
                        <a:solidFill>
                          <a:schemeClr val="tx1"/>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1200" u="none" strike="noStrike" dirty="0"/>
                        <a:t>$</a:t>
                      </a:r>
                      <a:r>
                        <a:rPr lang="en-US" sz="1200" u="none" strike="noStrike" dirty="0" smtClean="0"/>
                        <a:t>18,604.00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1200" u="none" strike="noStrike" dirty="0" smtClean="0"/>
                        <a:t>$   600.00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1200" u="none" strike="noStrike" dirty="0"/>
                        <a:t>$</a:t>
                      </a:r>
                      <a:r>
                        <a:rPr lang="en-US" sz="1200" u="none" strike="noStrike" dirty="0" smtClean="0"/>
                        <a:t>18,004.00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r>
              <a:tr h="258605">
                <a:tc>
                  <a:txBody>
                    <a:bodyPr/>
                    <a:lstStyle/>
                    <a:p>
                      <a:pPr algn="l" fontAlgn="b"/>
                      <a:r>
                        <a:rPr lang="en-US" sz="1200" u="none" strike="noStrike" dirty="0" smtClean="0"/>
                        <a:t>Preferred PPO</a:t>
                      </a:r>
                      <a:r>
                        <a:rPr lang="en-US" sz="1200" u="none" strike="noStrike" baseline="0" dirty="0" smtClean="0"/>
                        <a:t> </a:t>
                      </a:r>
                      <a:r>
                        <a:rPr lang="en-US" sz="1200" u="none" strike="noStrike" dirty="0" smtClean="0"/>
                        <a:t>Blue   </a:t>
                      </a:r>
                    </a:p>
                    <a:p>
                      <a:pPr algn="l" fontAlgn="b"/>
                      <a:r>
                        <a:rPr lang="en-US" sz="1200" u="none" strike="noStrike" dirty="0" smtClean="0"/>
                        <a:t> Options</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1200" u="none" strike="noStrike" dirty="0"/>
                        <a:t>$</a:t>
                      </a:r>
                      <a:r>
                        <a:rPr lang="en-US" sz="1200" u="none" strike="noStrike" dirty="0" smtClean="0"/>
                        <a:t>4,428.00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1200" u="none" strike="noStrike" dirty="0"/>
                        <a:t>$7,000.00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1200" u="none" strike="noStrike" dirty="0" smtClean="0"/>
                        <a:t>$4,000.00</a:t>
                      </a:r>
                      <a:endParaRPr lang="en-US" sz="1200" b="1" i="0" u="none" strike="noStrike" dirty="0">
                        <a:solidFill>
                          <a:schemeClr val="tx1"/>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1200" u="none" strike="noStrike" dirty="0"/>
                        <a:t>$</a:t>
                      </a:r>
                      <a:r>
                        <a:rPr lang="en-US" sz="1200" u="none" strike="noStrike" dirty="0" smtClean="0"/>
                        <a:t>15,428.00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1200" u="none" strike="noStrike" dirty="0" smtClean="0"/>
                        <a:t>$1,200.00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1200" u="none" strike="noStrike" dirty="0" smtClean="0"/>
                        <a:t>$14,228.00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r>
              <a:tr h="248754">
                <a:tc gridSpan="7">
                  <a:txBody>
                    <a:bodyPr/>
                    <a:lstStyle/>
                    <a:p>
                      <a:pPr algn="ctr" fontAlgn="b"/>
                      <a:endParaRPr lang="en-US" sz="1200" b="1" i="0" u="none" strike="noStrike" dirty="0">
                        <a:solidFill>
                          <a:schemeClr val="tx1"/>
                        </a:solidFill>
                        <a:latin typeface="Arial"/>
                      </a:endParaRPr>
                    </a:p>
                  </a:txBody>
                  <a:tcPr marL="9658" marR="9658" marT="965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58605">
                <a:tc gridSpan="7">
                  <a:txBody>
                    <a:bodyPr/>
                    <a:lstStyle/>
                    <a:p>
                      <a:pPr algn="l" fontAlgn="b"/>
                      <a:r>
                        <a:rPr lang="en-US" sz="1200" b="1" u="none" strike="noStrike" dirty="0" smtClean="0"/>
                        <a:t> EMPLOYEE </a:t>
                      </a:r>
                      <a:r>
                        <a:rPr lang="en-US" sz="1200" b="1" u="none" strike="noStrike" dirty="0"/>
                        <a:t>&amp; FAMILY </a:t>
                      </a:r>
                      <a:endParaRPr lang="en-US" sz="1200" b="1" i="0" u="none" strike="noStrike" dirty="0">
                        <a:solidFill>
                          <a:schemeClr val="tx1"/>
                        </a:solidFill>
                        <a:latin typeface="Arial"/>
                      </a:endParaRPr>
                    </a:p>
                  </a:txBody>
                  <a:tcPr marL="9658" marR="9658" marT="9658" marB="0" anchor="b">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36423">
                <a:tc>
                  <a:txBody>
                    <a:bodyPr/>
                    <a:lstStyle/>
                    <a:p>
                      <a:pPr algn="l" fontAlgn="b"/>
                      <a:r>
                        <a:rPr lang="en-US" sz="1200" u="none" strike="noStrike" dirty="0" smtClean="0"/>
                        <a:t> PPO </a:t>
                      </a:r>
                      <a:r>
                        <a:rPr lang="en-US" sz="1200" u="none" strike="noStrike" dirty="0"/>
                        <a:t>70 Blue Options</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1200" u="none" strike="noStrike" dirty="0"/>
                        <a:t>$</a:t>
                      </a:r>
                      <a:r>
                        <a:rPr lang="en-US" sz="1200" u="none" strike="noStrike" dirty="0" smtClean="0"/>
                        <a:t>14,916.00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1200" u="none" strike="noStrike" dirty="0"/>
                        <a:t>$6,000.00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1200" u="none" strike="noStrike" dirty="0" smtClean="0"/>
                        <a:t>$4,000.00</a:t>
                      </a:r>
                      <a:endParaRPr lang="en-US" sz="1200" b="1" i="0" u="none" strike="noStrike" dirty="0">
                        <a:solidFill>
                          <a:schemeClr val="tx1"/>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1200" u="none" strike="noStrike" dirty="0" smtClean="0"/>
                        <a:t>$24,916.00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1200" u="none" strike="noStrike" dirty="0" smtClean="0"/>
                        <a:t>$</a:t>
                      </a:r>
                      <a:r>
                        <a:rPr lang="en-US" sz="1200" u="none" strike="noStrike" baseline="0" dirty="0" smtClean="0"/>
                        <a:t>   </a:t>
                      </a:r>
                      <a:r>
                        <a:rPr lang="en-US" sz="1200" u="none" strike="noStrike" dirty="0" smtClean="0"/>
                        <a:t>600.00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ctr" fontAlgn="b"/>
                      <a:r>
                        <a:rPr lang="en-US" sz="1200" u="none" strike="noStrike" dirty="0" smtClean="0"/>
                        <a:t>$24,316.00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r>
              <a:tr h="258605">
                <a:tc>
                  <a:txBody>
                    <a:bodyPr/>
                    <a:lstStyle/>
                    <a:p>
                      <a:pPr algn="l" fontAlgn="b"/>
                      <a:r>
                        <a:rPr lang="en-US" sz="1200" u="none" strike="noStrike" dirty="0" smtClean="0"/>
                        <a:t> Preferred PPO</a:t>
                      </a:r>
                      <a:r>
                        <a:rPr lang="en-US" sz="1200" u="none" strike="noStrike" baseline="0" dirty="0" smtClean="0"/>
                        <a:t> </a:t>
                      </a:r>
                      <a:r>
                        <a:rPr lang="en-US" sz="1200" u="none" strike="noStrike" dirty="0" smtClean="0"/>
                        <a:t>Blue   </a:t>
                      </a:r>
                    </a:p>
                    <a:p>
                      <a:pPr algn="l" fontAlgn="b"/>
                      <a:r>
                        <a:rPr lang="en-US" sz="1200" u="none" strike="noStrike" dirty="0" smtClean="0"/>
                        <a:t> Options</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1200" u="none" strike="noStrike" dirty="0" smtClean="0"/>
                        <a:t>$8,880.00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1200" u="none" strike="noStrike" dirty="0"/>
                        <a:t>$7,000.00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1200" u="none" strike="noStrike" dirty="0" smtClean="0"/>
                        <a:t>$4,000.00</a:t>
                      </a:r>
                      <a:endParaRPr lang="en-US" sz="1200" b="1" i="0" u="none" strike="noStrike" dirty="0">
                        <a:solidFill>
                          <a:schemeClr val="tx1"/>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1200" u="none" strike="noStrike" dirty="0" smtClean="0"/>
                        <a:t>$19,880.00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1200" u="none" strike="noStrike" dirty="0" smtClean="0"/>
                        <a:t>$1,200.00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ctr" fontAlgn="b"/>
                      <a:r>
                        <a:rPr lang="en-US" sz="1200" u="none" strike="noStrike" dirty="0" smtClean="0"/>
                        <a:t>$18,680.00</a:t>
                      </a:r>
                      <a:endParaRPr lang="en-US" sz="1200" b="1" i="0" u="none" strike="noStrike" dirty="0">
                        <a:solidFill>
                          <a:srgbClr val="000000"/>
                        </a:solidFill>
                        <a:latin typeface="Arial"/>
                      </a:endParaRPr>
                    </a:p>
                  </a:txBody>
                  <a:tcPr marL="9658" marR="9658" marT="9658"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r>
            </a:tbl>
          </a:graphicData>
        </a:graphic>
      </p:graphicFrame>
      <p:sp>
        <p:nvSpPr>
          <p:cNvPr id="4" name="Title 3"/>
          <p:cNvSpPr>
            <a:spLocks noGrp="1"/>
          </p:cNvSpPr>
          <p:nvPr>
            <p:ph type="title"/>
          </p:nvPr>
        </p:nvSpPr>
        <p:spPr>
          <a:xfrm>
            <a:off x="1" y="0"/>
            <a:ext cx="12192000" cy="914400"/>
          </a:xfrm>
          <a:solidFill>
            <a:schemeClr val="accent5"/>
          </a:solidFill>
        </p:spPr>
        <p:txBody>
          <a:bodyPr>
            <a:noAutofit/>
          </a:bodyPr>
          <a:lstStyle/>
          <a:p>
            <a:pPr algn="ctr">
              <a:spcBef>
                <a:spcPts val="0"/>
              </a:spcBef>
            </a:pPr>
            <a:r>
              <a:rPr lang="en-US" sz="2800" b="1" dirty="0">
                <a:effectLst>
                  <a:outerShdw blurRad="38100" dist="38100" dir="2700000" algn="tl">
                    <a:srgbClr val="000000">
                      <a:alpha val="43137"/>
                    </a:srgbClr>
                  </a:outerShdw>
                </a:effectLst>
                <a:latin typeface="Arial" pitchFamily="34" charset="0"/>
                <a:cs typeface="Arial" pitchFamily="34" charset="0"/>
              </a:rPr>
              <a:t>Making a Choice</a:t>
            </a:r>
            <a:br>
              <a:rPr lang="en-US" sz="2800" b="1" dirty="0">
                <a:effectLst>
                  <a:outerShdw blurRad="38100" dist="38100" dir="2700000" algn="tl">
                    <a:srgbClr val="000000">
                      <a:alpha val="43137"/>
                    </a:srgbClr>
                  </a:outerShdw>
                </a:effectLst>
                <a:latin typeface="Arial" pitchFamily="34" charset="0"/>
                <a:cs typeface="Arial" pitchFamily="34" charset="0"/>
              </a:rPr>
            </a:br>
            <a:r>
              <a:rPr lang="en-US" sz="2800" b="1" u="sng" dirty="0">
                <a:effectLst>
                  <a:outerShdw blurRad="38100" dist="38100" dir="2700000" algn="tl">
                    <a:srgbClr val="000000">
                      <a:alpha val="43137"/>
                    </a:srgbClr>
                  </a:outerShdw>
                </a:effectLst>
                <a:latin typeface="Arial" pitchFamily="34" charset="0"/>
                <a:cs typeface="Arial" pitchFamily="34" charset="0"/>
              </a:rPr>
              <a:t>Estimating Your Financial Risk</a:t>
            </a:r>
            <a:endParaRPr lang="en-US" sz="2800" b="1" u="sng" dirty="0">
              <a:effectLst>
                <a:outerShdw blurRad="38100" dist="38100" dir="2700000" algn="tl">
                  <a:srgbClr val="000000">
                    <a:alpha val="43137"/>
                  </a:srgbClr>
                </a:outerShdw>
              </a:effectLst>
            </a:endParaRPr>
          </a:p>
        </p:txBody>
      </p:sp>
      <p:sp>
        <p:nvSpPr>
          <p:cNvPr id="6" name="Slide Number Placeholder 1"/>
          <p:cNvSpPr>
            <a:spLocks noGrp="1"/>
          </p:cNvSpPr>
          <p:nvPr>
            <p:ph type="sldNum" sz="quarter" idx="12"/>
          </p:nvPr>
        </p:nvSpPr>
        <p:spPr>
          <a:xfrm>
            <a:off x="8610600" y="6356350"/>
            <a:ext cx="2743200" cy="365125"/>
          </a:xfrm>
        </p:spPr>
        <p:txBody>
          <a:bodyPr/>
          <a:lstStyle/>
          <a:p>
            <a:r>
              <a:rPr lang="en-US" sz="1400" b="1" dirty="0" smtClean="0">
                <a:solidFill>
                  <a:schemeClr val="tx1"/>
                </a:solidFill>
              </a:rPr>
              <a:t>18</a:t>
            </a:r>
            <a:endParaRPr lang="en-US" sz="1400" b="1" dirty="0">
              <a:solidFill>
                <a:schemeClr val="tx1"/>
              </a:solidFill>
            </a:endParaRPr>
          </a:p>
        </p:txBody>
      </p:sp>
    </p:spTree>
    <p:extLst>
      <p:ext uri="{BB962C8B-B14F-4D97-AF65-F5344CB8AC3E}">
        <p14:creationId xmlns:p14="http://schemas.microsoft.com/office/powerpoint/2010/main" val="3564789746"/>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90600"/>
          </a:xfrm>
          <a:solidFill>
            <a:schemeClr val="accent1"/>
          </a:solidFill>
        </p:spPr>
        <p:txBody>
          <a:bodyPr>
            <a:normAutofit/>
          </a:bodyPr>
          <a:lstStyle/>
          <a:p>
            <a:pPr algn="ctr"/>
            <a:r>
              <a:rPr lang="en-US" sz="2600" b="1" kern="1200" smtClean="0"/>
              <a:t>Did you know</a:t>
            </a:r>
            <a:r>
              <a:rPr lang="en-US" sz="2600" b="1" kern="1200" smtClean="0">
                <a:effectLst>
                  <a:outerShdw blurRad="50800" dist="38100" dir="2700000" algn="tl" rotWithShape="0">
                    <a:prstClr val="black">
                      <a:alpha val="40000"/>
                    </a:prstClr>
                  </a:outerShdw>
                </a:effectLst>
              </a:rPr>
              <a:t>?</a:t>
            </a:r>
            <a:br>
              <a:rPr lang="en-US" sz="2600" b="1" kern="1200" smtClean="0">
                <a:effectLst>
                  <a:outerShdw blurRad="50800" dist="38100" dir="2700000" algn="tl" rotWithShape="0">
                    <a:prstClr val="black">
                      <a:alpha val="40000"/>
                    </a:prstClr>
                  </a:outerShdw>
                </a:effectLst>
              </a:rPr>
            </a:br>
            <a:r>
              <a:rPr lang="en-US" sz="2600" b="1" u="sng" kern="1200" smtClean="0">
                <a:solidFill>
                  <a:srgbClr val="C00000"/>
                </a:solidFill>
                <a:effectLst>
                  <a:outerShdw blurRad="50800" dist="38100" dir="2700000" algn="tl" rotWithShape="0">
                    <a:prstClr val="black">
                      <a:alpha val="40000"/>
                    </a:prstClr>
                  </a:outerShdw>
                </a:effectLst>
              </a:rPr>
              <a:t>$20.365 Million Annual NSU Contribution</a:t>
            </a:r>
            <a:endParaRPr lang="en-US" sz="2600" b="1" u="sng" kern="1200" dirty="0" smtClean="0">
              <a:solidFill>
                <a:srgbClr val="C00000"/>
              </a:solidFill>
              <a:effectLst>
                <a:outerShdw blurRad="50800" dist="38100" dir="2700000" algn="tl" rotWithShape="0">
                  <a:prstClr val="black">
                    <a:alpha val="40000"/>
                  </a:prstClr>
                </a:outerShdw>
              </a:effectLst>
            </a:endParaRPr>
          </a:p>
        </p:txBody>
      </p:sp>
      <p:graphicFrame>
        <p:nvGraphicFramePr>
          <p:cNvPr id="9" name="Table 8"/>
          <p:cNvGraphicFramePr>
            <a:graphicFrameLocks noGrp="1"/>
          </p:cNvGraphicFramePr>
          <p:nvPr>
            <p:extLst>
              <p:ext uri="{D42A27DB-BD31-4B8C-83A1-F6EECF244321}">
                <p14:modId xmlns:p14="http://schemas.microsoft.com/office/powerpoint/2010/main" val="242916519"/>
              </p:ext>
            </p:extLst>
          </p:nvPr>
        </p:nvGraphicFramePr>
        <p:xfrm>
          <a:off x="1219199" y="1066798"/>
          <a:ext cx="7662088" cy="5592744"/>
        </p:xfrm>
        <a:graphic>
          <a:graphicData uri="http://schemas.openxmlformats.org/drawingml/2006/table">
            <a:tbl>
              <a:tblPr firstRow="1">
                <a:tableStyleId>{C4B1156A-380E-4F78-BDF5-A606A8083BF9}</a:tableStyleId>
              </a:tblPr>
              <a:tblGrid>
                <a:gridCol w="2313575"/>
                <a:gridCol w="1547225"/>
                <a:gridCol w="1362888"/>
                <a:gridCol w="2438400"/>
              </a:tblGrid>
              <a:tr h="685802">
                <a:tc rowSpan="2">
                  <a:txBody>
                    <a:bodyPr/>
                    <a:lstStyle/>
                    <a:p>
                      <a:pPr algn="l" fontAlgn="ctr"/>
                      <a:r>
                        <a:rPr lang="en-US" sz="3200" u="none" strike="noStrike" dirty="0" smtClean="0">
                          <a:solidFill>
                            <a:schemeClr val="bg1"/>
                          </a:solidFill>
                          <a:effectLst>
                            <a:outerShdw blurRad="50800" dist="38100" dir="2700000" algn="tl" rotWithShape="0">
                              <a:prstClr val="black">
                                <a:alpha val="40000"/>
                              </a:prstClr>
                            </a:outerShdw>
                          </a:effectLst>
                        </a:rPr>
                        <a:t> </a:t>
                      </a:r>
                      <a:r>
                        <a:rPr lang="en-US" sz="2800" u="none" strike="noStrike" dirty="0" smtClean="0">
                          <a:solidFill>
                            <a:schemeClr val="bg1"/>
                          </a:solidFill>
                          <a:effectLst>
                            <a:outerShdw blurRad="50800" dist="38100" dir="2700000" algn="tl" rotWithShape="0">
                              <a:prstClr val="black">
                                <a:alpha val="40000"/>
                              </a:prstClr>
                            </a:outerShdw>
                          </a:effectLst>
                        </a:rPr>
                        <a:t>Tier</a:t>
                      </a:r>
                      <a:endParaRPr lang="en-US" sz="2800" b="1" i="0" u="none" strike="noStrike" dirty="0">
                        <a:solidFill>
                          <a:schemeClr val="bg1"/>
                        </a:solidFill>
                        <a:effectLst>
                          <a:outerShdw blurRad="50800" dist="38100" dir="2700000" algn="tl" rotWithShape="0">
                            <a:prstClr val="black">
                              <a:alpha val="40000"/>
                            </a:prstClr>
                          </a:outerShdw>
                        </a:effectLst>
                        <a:latin typeface="Calibri"/>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75000"/>
                      </a:schemeClr>
                    </a:solidFill>
                  </a:tcPr>
                </a:tc>
                <a:tc gridSpan="3">
                  <a:txBody>
                    <a:bodyPr/>
                    <a:lstStyle/>
                    <a:p>
                      <a:pPr algn="ctr" fontAlgn="ctr"/>
                      <a:r>
                        <a:rPr lang="en-US" sz="2400" u="none" strike="noStrike" kern="1200" baseline="0" dirty="0" smtClean="0">
                          <a:solidFill>
                            <a:schemeClr val="bg1"/>
                          </a:solidFill>
                          <a:effectLst>
                            <a:outerShdw blurRad="50800" dist="38100" dir="2700000" algn="tl" rotWithShape="0">
                              <a:prstClr val="black">
                                <a:alpha val="40000"/>
                              </a:prstClr>
                            </a:outerShdw>
                          </a:effectLst>
                        </a:rPr>
                        <a:t>Annual Amount Paid by NSU</a:t>
                      </a:r>
                      <a:endParaRPr lang="en-US" sz="2400" b="1" i="0" u="none" strike="noStrike" kern="1200" dirty="0">
                        <a:solidFill>
                          <a:schemeClr val="bg1"/>
                        </a:solidFill>
                        <a:effectLst>
                          <a:outerShdw blurRad="50800" dist="38100" dir="2700000" algn="tl" rotWithShape="0">
                            <a:prstClr val="black">
                              <a:alpha val="40000"/>
                            </a:prstClr>
                          </a:outerShdw>
                        </a:effectLst>
                        <a:latin typeface="Calibri"/>
                        <a:ea typeface="+mn-ea"/>
                        <a:cs typeface="+mn-cs"/>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75000"/>
                      </a:schemeClr>
                    </a:solidFill>
                  </a:tcPr>
                </a:tc>
                <a:tc hMerge="1">
                  <a:txBody>
                    <a:bodyPr/>
                    <a:lstStyle/>
                    <a:p>
                      <a:pPr algn="ctr" fontAlgn="ctr"/>
                      <a:endParaRPr lang="en-US" sz="2600" b="1" i="0" u="none" strike="noStrike" kern="1200" dirty="0">
                        <a:solidFill>
                          <a:schemeClr val="bg1"/>
                        </a:solidFill>
                        <a:effectLst>
                          <a:outerShdw blurRad="50800" dist="38100" dir="2700000" algn="tl" rotWithShape="0">
                            <a:prstClr val="black">
                              <a:alpha val="40000"/>
                            </a:prstClr>
                          </a:outerShdw>
                        </a:effectLst>
                        <a:latin typeface="Calibri"/>
                        <a:ea typeface="+mn-ea"/>
                        <a:cs typeface="+mn-cs"/>
                      </a:endParaRPr>
                    </a:p>
                  </a:txBody>
                  <a:tcPr marL="7356" marR="7356" marT="7356" marB="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8DB4E3"/>
                    </a:solidFill>
                  </a:tcPr>
                </a:tc>
                <a:tc hMerge="1">
                  <a:txBody>
                    <a:bodyPr/>
                    <a:lstStyle/>
                    <a:p>
                      <a:endParaRPr lang="en-US"/>
                    </a:p>
                  </a:txBody>
                  <a:tcPr/>
                </a:tc>
              </a:tr>
              <a:tr h="651090">
                <a:tc vMerge="1">
                  <a:txBody>
                    <a:bodyPr/>
                    <a:lstStyle/>
                    <a:p>
                      <a:endParaRPr lang="en-US"/>
                    </a:p>
                  </a:txBody>
                  <a:tcPr/>
                </a:tc>
                <a:tc>
                  <a:txBody>
                    <a:bodyPr/>
                    <a:lstStyle/>
                    <a:p>
                      <a:pPr algn="ctr" fontAlgn="ctr"/>
                      <a:r>
                        <a:rPr lang="en-US" sz="2000" u="none" strike="noStrike" kern="1200" dirty="0" smtClean="0">
                          <a:solidFill>
                            <a:schemeClr val="bg1"/>
                          </a:solidFill>
                          <a:effectLst>
                            <a:outerShdw blurRad="50800" dist="38100" dir="2700000" algn="tl" rotWithShape="0">
                              <a:prstClr val="black">
                                <a:alpha val="40000"/>
                              </a:prstClr>
                            </a:outerShdw>
                          </a:effectLst>
                        </a:rPr>
                        <a:t>Premium</a:t>
                      </a:r>
                      <a:endParaRPr lang="en-US" sz="2000" b="1" i="0" u="none" strike="noStrike" kern="1200" dirty="0">
                        <a:solidFill>
                          <a:schemeClr val="bg1"/>
                        </a:solidFill>
                        <a:effectLst>
                          <a:outerShdw blurRad="50800" dist="38100" dir="2700000" algn="tl" rotWithShape="0">
                            <a:prstClr val="black">
                              <a:alpha val="40000"/>
                            </a:prstClr>
                          </a:outerShdw>
                        </a:effectLst>
                        <a:latin typeface="Calibri"/>
                        <a:ea typeface="+mn-ea"/>
                        <a:cs typeface="+mn-cs"/>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lang="en-US" sz="2000" u="none" strike="noStrike" kern="1200" dirty="0" smtClean="0">
                          <a:solidFill>
                            <a:schemeClr val="bg1"/>
                          </a:solidFill>
                          <a:effectLst>
                            <a:outerShdw blurRad="50800" dist="38100" dir="2700000" algn="tl" rotWithShape="0">
                              <a:prstClr val="black">
                                <a:alpha val="40000"/>
                              </a:prstClr>
                            </a:outerShdw>
                          </a:effectLst>
                        </a:rPr>
                        <a:t> HRA</a:t>
                      </a:r>
                      <a:endParaRPr lang="en-US" sz="2000" b="1" i="0" u="none" strike="noStrike" kern="1200" dirty="0" smtClean="0">
                        <a:solidFill>
                          <a:schemeClr val="bg1"/>
                        </a:solidFill>
                        <a:effectLst>
                          <a:outerShdw blurRad="50800" dist="38100" dir="2700000" algn="tl" rotWithShape="0">
                            <a:prstClr val="black">
                              <a:alpha val="40000"/>
                            </a:prstClr>
                          </a:outerShdw>
                        </a:effectLst>
                        <a:latin typeface="Calibri"/>
                        <a:ea typeface="+mn-ea"/>
                        <a:cs typeface="+mn-cs"/>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fontAlgn="ctr"/>
                      <a:r>
                        <a:rPr lang="en-US" sz="2000" u="none" strike="noStrike" kern="1200" dirty="0" smtClean="0">
                          <a:solidFill>
                            <a:schemeClr val="bg1"/>
                          </a:solidFill>
                          <a:effectLst>
                            <a:outerShdw blurRad="50800" dist="38100" dir="2700000" algn="tl" rotWithShape="0">
                              <a:prstClr val="black">
                                <a:alpha val="40000"/>
                              </a:prstClr>
                            </a:outerShdw>
                          </a:effectLst>
                        </a:rPr>
                        <a:t>Total Annual Contribution</a:t>
                      </a:r>
                      <a:endParaRPr lang="en-US" sz="2000" b="1" i="0" u="none" strike="noStrike" kern="1200" dirty="0">
                        <a:solidFill>
                          <a:schemeClr val="bg1"/>
                        </a:solidFill>
                        <a:effectLst>
                          <a:outerShdw blurRad="50800" dist="38100" dir="2700000" algn="tl" rotWithShape="0">
                            <a:prstClr val="black">
                              <a:alpha val="40000"/>
                            </a:prstClr>
                          </a:outerShdw>
                        </a:effectLst>
                        <a:latin typeface="Calibri"/>
                        <a:ea typeface="+mn-ea"/>
                        <a:cs typeface="+mn-cs"/>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75000"/>
                      </a:schemeClr>
                    </a:solidFill>
                  </a:tcPr>
                </a:tc>
              </a:tr>
              <a:tr h="332613">
                <a:tc>
                  <a:txBody>
                    <a:bodyPr/>
                    <a:lstStyle/>
                    <a:p>
                      <a:pPr algn="l" fontAlgn="ctr"/>
                      <a:r>
                        <a:rPr lang="en-US" sz="1600" u="none" strike="noStrike" dirty="0" smtClean="0"/>
                        <a:t> PPO </a:t>
                      </a:r>
                      <a:r>
                        <a:rPr lang="en-US" sz="1600" u="none" strike="noStrike" dirty="0"/>
                        <a:t>70 </a:t>
                      </a:r>
                      <a:r>
                        <a:rPr lang="en-US" sz="1600" u="none" strike="noStrike" dirty="0" smtClean="0"/>
                        <a:t>Employee</a:t>
                      </a:r>
                      <a:endParaRPr lang="en-US" sz="1600" b="1" i="0" u="none" strike="noStrike" dirty="0">
                        <a:solidFill>
                          <a:srgbClr val="000066"/>
                        </a:solidFill>
                        <a:latin typeface="Arial"/>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algn="ctr" fontAlgn="ctr"/>
                      <a:r>
                        <a:rPr lang="en-US" sz="1600" u="none" strike="noStrike" dirty="0" smtClean="0"/>
                        <a:t>$5,292.00</a:t>
                      </a:r>
                      <a:endParaRPr lang="en-US" sz="1600" b="1" i="0" u="none" strike="noStrike" dirty="0">
                        <a:solidFill>
                          <a:srgbClr val="000066"/>
                        </a:solidFill>
                        <a:latin typeface="Arial"/>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u="none" strike="noStrike" dirty="0" smtClean="0"/>
                        <a:t>$300.00</a:t>
                      </a:r>
                      <a:endParaRPr lang="en-US" sz="1600" b="1" i="0" u="none" strike="noStrike" dirty="0">
                        <a:solidFill>
                          <a:srgbClr val="000066"/>
                        </a:solidFill>
                        <a:latin typeface="Arial"/>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algn="ctr" fontAlgn="ctr"/>
                      <a:r>
                        <a:rPr lang="en-US" sz="1600" u="none" strike="noStrike" dirty="0" smtClean="0"/>
                        <a:t>$5,592.00</a:t>
                      </a:r>
                      <a:endParaRPr lang="en-US" sz="1600" b="1" i="0" u="none" strike="noStrike" dirty="0">
                        <a:solidFill>
                          <a:srgbClr val="C00000"/>
                        </a:solidFill>
                        <a:latin typeface="Arial"/>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solidFill>
                      <a:schemeClr val="accent1">
                        <a:lumMod val="40000"/>
                        <a:lumOff val="60000"/>
                      </a:schemeClr>
                    </a:solidFill>
                  </a:tcPr>
                </a:tc>
              </a:tr>
              <a:tr h="527088">
                <a:tc>
                  <a:txBody>
                    <a:bodyPr/>
                    <a:lstStyle/>
                    <a:p>
                      <a:pPr algn="l" fontAlgn="ctr"/>
                      <a:r>
                        <a:rPr lang="en-US" sz="1600" u="none" strike="noStrike" dirty="0" smtClean="0"/>
                        <a:t> PPO </a:t>
                      </a:r>
                      <a:r>
                        <a:rPr lang="en-US" sz="1600" u="none" strike="noStrike" dirty="0"/>
                        <a:t>70 </a:t>
                      </a:r>
                      <a:r>
                        <a:rPr lang="en-US" sz="1600" u="none" strike="noStrike" dirty="0" smtClean="0"/>
                        <a:t>Employee /   </a:t>
                      </a:r>
                    </a:p>
                    <a:p>
                      <a:pPr algn="l" fontAlgn="ctr"/>
                      <a:r>
                        <a:rPr lang="en-US" sz="1600" u="none" strike="noStrike" dirty="0" smtClean="0"/>
                        <a:t> Spouse</a:t>
                      </a:r>
                      <a:endParaRPr lang="en-US" sz="1600" b="1" i="0" u="none" strike="noStrike" dirty="0">
                        <a:solidFill>
                          <a:srgbClr val="000066"/>
                        </a:solidFill>
                        <a:latin typeface="Arial"/>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bg1"/>
                    </a:solidFill>
                  </a:tcPr>
                </a:tc>
                <a:tc>
                  <a:txBody>
                    <a:bodyPr/>
                    <a:lstStyle/>
                    <a:p>
                      <a:pPr algn="ctr" fontAlgn="ctr"/>
                      <a:r>
                        <a:rPr lang="en-US" sz="1600" u="none" strike="noStrike" dirty="0" smtClean="0"/>
                        <a:t>$5,796.00</a:t>
                      </a:r>
                      <a:endParaRPr lang="en-US" sz="1600" b="1" i="0" u="none" strike="noStrike" dirty="0">
                        <a:solidFill>
                          <a:srgbClr val="000066"/>
                        </a:solidFill>
                        <a:latin typeface="Arial"/>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u="none" strike="noStrike" dirty="0" smtClean="0"/>
                        <a:t>$600.00</a:t>
                      </a:r>
                      <a:endParaRPr lang="en-US" sz="1600" b="1" i="0" u="none" strike="noStrike" dirty="0">
                        <a:solidFill>
                          <a:srgbClr val="000066"/>
                        </a:solidFill>
                        <a:latin typeface="Arial"/>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bg1"/>
                    </a:solidFill>
                  </a:tcPr>
                </a:tc>
                <a:tc>
                  <a:txBody>
                    <a:bodyPr/>
                    <a:lstStyle/>
                    <a:p>
                      <a:pPr algn="ctr" fontAlgn="ctr"/>
                      <a:r>
                        <a:rPr lang="en-US" sz="1600" u="none" strike="noStrike" dirty="0" smtClean="0"/>
                        <a:t>$6,396.00</a:t>
                      </a:r>
                      <a:endParaRPr lang="en-US" sz="1600" b="1" i="0" u="none" strike="noStrike" dirty="0">
                        <a:solidFill>
                          <a:srgbClr val="C00000"/>
                        </a:solidFill>
                        <a:latin typeface="Arial"/>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bg1"/>
                    </a:solidFill>
                  </a:tcPr>
                </a:tc>
              </a:tr>
              <a:tr h="527088">
                <a:tc>
                  <a:txBody>
                    <a:bodyPr/>
                    <a:lstStyle/>
                    <a:p>
                      <a:pPr algn="l" fontAlgn="ctr"/>
                      <a:r>
                        <a:rPr lang="en-US" sz="1600" u="none" strike="noStrike" dirty="0" smtClean="0"/>
                        <a:t> PPO </a:t>
                      </a:r>
                      <a:r>
                        <a:rPr lang="en-US" sz="1600" u="none" strike="noStrike" dirty="0"/>
                        <a:t>70 </a:t>
                      </a:r>
                      <a:r>
                        <a:rPr lang="en-US" sz="1600" u="none" strike="noStrike" dirty="0" smtClean="0"/>
                        <a:t>Employee / </a:t>
                      </a:r>
                    </a:p>
                    <a:p>
                      <a:pPr algn="l" fontAlgn="ctr"/>
                      <a:r>
                        <a:rPr lang="en-US" sz="1600" u="none" strike="noStrike" dirty="0" smtClean="0"/>
                        <a:t> Child(</a:t>
                      </a:r>
                      <a:r>
                        <a:rPr lang="en-US" sz="1600" u="none" strike="noStrike" dirty="0" err="1" smtClean="0"/>
                        <a:t>ren</a:t>
                      </a:r>
                      <a:r>
                        <a:rPr lang="en-US" sz="1600" u="none" strike="noStrike" dirty="0" smtClean="0"/>
                        <a:t>)</a:t>
                      </a:r>
                      <a:endParaRPr lang="en-US" sz="1600" b="1" i="0" u="none" strike="noStrike" dirty="0">
                        <a:solidFill>
                          <a:srgbClr val="000066"/>
                        </a:solidFill>
                        <a:latin typeface="Arial"/>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fontAlgn="ctr"/>
                      <a:r>
                        <a:rPr lang="en-US" sz="1600" u="none" strike="noStrike" dirty="0" smtClean="0"/>
                        <a:t>$6,360.00</a:t>
                      </a:r>
                      <a:endParaRPr lang="en-US" sz="1600" b="1" i="0" u="none" strike="noStrike" dirty="0">
                        <a:solidFill>
                          <a:srgbClr val="000066"/>
                        </a:solidFill>
                        <a:latin typeface="Arial"/>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u="none" strike="noStrike" dirty="0" smtClean="0"/>
                        <a:t>$600.00</a:t>
                      </a:r>
                      <a:endParaRPr lang="en-US" sz="1600" b="1" i="0" u="none" strike="noStrike" dirty="0">
                        <a:solidFill>
                          <a:srgbClr val="000066"/>
                        </a:solidFill>
                        <a:latin typeface="Arial"/>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fontAlgn="ctr"/>
                      <a:r>
                        <a:rPr lang="en-US" sz="1600" u="none" strike="noStrike" dirty="0" smtClean="0"/>
                        <a:t>$6,960.00</a:t>
                      </a:r>
                      <a:endParaRPr lang="en-US" sz="1600" b="1" i="0" u="none" strike="noStrike" dirty="0">
                        <a:solidFill>
                          <a:srgbClr val="C00000"/>
                        </a:solidFill>
                        <a:latin typeface="Arial"/>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1">
                        <a:lumMod val="40000"/>
                        <a:lumOff val="60000"/>
                      </a:schemeClr>
                    </a:solidFill>
                  </a:tcPr>
                </a:tc>
              </a:tr>
              <a:tr h="362220">
                <a:tc>
                  <a:txBody>
                    <a:bodyPr/>
                    <a:lstStyle/>
                    <a:p>
                      <a:pPr algn="l" fontAlgn="ctr"/>
                      <a:r>
                        <a:rPr lang="en-US" sz="1600" u="none" strike="noStrike" dirty="0" smtClean="0"/>
                        <a:t> PPO </a:t>
                      </a:r>
                      <a:r>
                        <a:rPr lang="en-US" sz="1600" u="none" strike="noStrike" dirty="0"/>
                        <a:t>70 </a:t>
                      </a:r>
                      <a:r>
                        <a:rPr lang="en-US" sz="1600" u="none" strike="noStrike" dirty="0" smtClean="0"/>
                        <a:t>Family</a:t>
                      </a:r>
                      <a:endParaRPr lang="en-US" sz="1600" b="1" i="0" u="none" strike="noStrike" dirty="0">
                        <a:solidFill>
                          <a:srgbClr val="000066"/>
                        </a:solidFill>
                        <a:latin typeface="Arial"/>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bg1"/>
                    </a:solidFill>
                  </a:tcPr>
                </a:tc>
                <a:tc>
                  <a:txBody>
                    <a:bodyPr/>
                    <a:lstStyle/>
                    <a:p>
                      <a:pPr algn="ctr" fontAlgn="ctr"/>
                      <a:r>
                        <a:rPr lang="en-US" sz="1600" u="none" strike="noStrike" dirty="0" smtClean="0"/>
                        <a:t>$8,352.00</a:t>
                      </a:r>
                      <a:endParaRPr lang="en-US" sz="1600" b="1" i="0" u="none" strike="noStrike" dirty="0">
                        <a:solidFill>
                          <a:srgbClr val="000066"/>
                        </a:solidFill>
                        <a:latin typeface="Arial"/>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u="none" strike="noStrike" dirty="0" smtClean="0"/>
                        <a:t>$600.00</a:t>
                      </a:r>
                      <a:endParaRPr lang="en-US" sz="1600" b="1" i="0" u="none" strike="noStrike" dirty="0">
                        <a:solidFill>
                          <a:srgbClr val="000066"/>
                        </a:solidFill>
                        <a:latin typeface="Arial"/>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bg1"/>
                    </a:solidFill>
                  </a:tcPr>
                </a:tc>
                <a:tc>
                  <a:txBody>
                    <a:bodyPr/>
                    <a:lstStyle/>
                    <a:p>
                      <a:pPr algn="ctr" fontAlgn="ctr"/>
                      <a:r>
                        <a:rPr lang="en-US" sz="1600" u="none" strike="noStrike" dirty="0" smtClean="0"/>
                        <a:t>$8,952.00</a:t>
                      </a:r>
                      <a:endParaRPr lang="en-US" sz="1600" b="1" i="0" u="none" strike="noStrike" dirty="0">
                        <a:solidFill>
                          <a:srgbClr val="C00000"/>
                        </a:solidFill>
                        <a:latin typeface="Arial"/>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bg1"/>
                    </a:solidFill>
                  </a:tcPr>
                </a:tc>
              </a:tr>
              <a:tr h="527088">
                <a:tc>
                  <a:txBody>
                    <a:bodyPr/>
                    <a:lstStyle/>
                    <a:p>
                      <a:pPr algn="l" fontAlgn="ctr"/>
                      <a:r>
                        <a:rPr lang="en-US" sz="1600" u="none" strike="noStrike" dirty="0" smtClean="0"/>
                        <a:t> Preferred PPO  </a:t>
                      </a:r>
                    </a:p>
                    <a:p>
                      <a:pPr algn="l" fontAlgn="ctr"/>
                      <a:r>
                        <a:rPr lang="en-US" sz="1600" u="none" strike="noStrike" dirty="0" smtClean="0"/>
                        <a:t> Employee</a:t>
                      </a:r>
                      <a:endParaRPr lang="en-US" sz="1600" b="1" i="0" u="none" strike="noStrike" dirty="0">
                        <a:solidFill>
                          <a:srgbClr val="000066"/>
                        </a:solidFill>
                        <a:latin typeface="Arial"/>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fontAlgn="ctr"/>
                      <a:r>
                        <a:rPr lang="en-US" sz="1600" u="none" strike="noStrike" dirty="0" smtClean="0"/>
                        <a:t>$5,448.00</a:t>
                      </a:r>
                      <a:endParaRPr lang="en-US" sz="1600" b="1" i="0" u="none" strike="noStrike" dirty="0">
                        <a:solidFill>
                          <a:srgbClr val="000066"/>
                        </a:solidFill>
                        <a:latin typeface="Arial"/>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u="none" strike="noStrike" dirty="0" smtClean="0"/>
                        <a:t>$600.00</a:t>
                      </a:r>
                      <a:endParaRPr lang="en-US" sz="1600" b="1" i="0" u="none" strike="noStrike" dirty="0">
                        <a:solidFill>
                          <a:srgbClr val="000066"/>
                        </a:solidFill>
                        <a:latin typeface="Arial"/>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fontAlgn="ctr"/>
                      <a:r>
                        <a:rPr lang="en-US" sz="1600" u="none" strike="noStrike" dirty="0" smtClean="0"/>
                        <a:t>$6,048.00</a:t>
                      </a:r>
                      <a:endParaRPr lang="en-US" sz="1600" b="1" i="0" u="none" strike="noStrike" dirty="0">
                        <a:solidFill>
                          <a:srgbClr val="C00000"/>
                        </a:solidFill>
                        <a:latin typeface="Arial"/>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1">
                        <a:lumMod val="40000"/>
                        <a:lumOff val="60000"/>
                      </a:schemeClr>
                    </a:solidFill>
                  </a:tcPr>
                </a:tc>
              </a:tr>
              <a:tr h="578013">
                <a:tc>
                  <a:txBody>
                    <a:bodyPr/>
                    <a:lstStyle/>
                    <a:p>
                      <a:pPr algn="l" fontAlgn="ctr"/>
                      <a:r>
                        <a:rPr lang="en-US" sz="1600" u="none" strike="noStrike" dirty="0" smtClean="0"/>
                        <a:t> Preferred  PPO    </a:t>
                      </a:r>
                    </a:p>
                    <a:p>
                      <a:pPr algn="l" fontAlgn="ctr"/>
                      <a:r>
                        <a:rPr lang="en-US" sz="1600" u="none" strike="noStrike" dirty="0" smtClean="0"/>
                        <a:t> Employee / Spouse</a:t>
                      </a:r>
                    </a:p>
                    <a:p>
                      <a:pPr algn="l" fontAlgn="ctr"/>
                      <a:endParaRPr lang="en-US" sz="1600" b="1" i="0" u="none" strike="noStrike" dirty="0">
                        <a:solidFill>
                          <a:srgbClr val="000066"/>
                        </a:solidFill>
                        <a:latin typeface="Arial"/>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bg1"/>
                    </a:solidFill>
                  </a:tcPr>
                </a:tc>
                <a:tc>
                  <a:txBody>
                    <a:bodyPr/>
                    <a:lstStyle/>
                    <a:p>
                      <a:pPr algn="ctr" fontAlgn="ctr"/>
                      <a:r>
                        <a:rPr lang="en-US" sz="1600" u="none" strike="noStrike" dirty="0" smtClean="0"/>
                        <a:t>$6,648.00</a:t>
                      </a:r>
                      <a:endParaRPr lang="en-US" sz="1600" b="1" i="0" u="none" strike="noStrike" dirty="0">
                        <a:solidFill>
                          <a:srgbClr val="000066"/>
                        </a:solidFill>
                        <a:latin typeface="Arial"/>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u="none" strike="noStrike" dirty="0" smtClean="0"/>
                        <a:t>$1,200.00</a:t>
                      </a:r>
                      <a:endParaRPr lang="en-US" sz="1600" b="1" i="0" u="none" strike="noStrike" dirty="0">
                        <a:solidFill>
                          <a:srgbClr val="000066"/>
                        </a:solidFill>
                        <a:latin typeface="Arial"/>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bg1"/>
                    </a:solidFill>
                  </a:tcPr>
                </a:tc>
                <a:tc>
                  <a:txBody>
                    <a:bodyPr/>
                    <a:lstStyle/>
                    <a:p>
                      <a:pPr algn="ctr" fontAlgn="ctr"/>
                      <a:r>
                        <a:rPr lang="en-US" sz="1600" u="none" strike="noStrike" dirty="0" smtClean="0"/>
                        <a:t>$7,848.00</a:t>
                      </a:r>
                      <a:endParaRPr lang="en-US" sz="1600" b="1" i="0" u="none" strike="noStrike" dirty="0">
                        <a:solidFill>
                          <a:srgbClr val="C00000"/>
                        </a:solidFill>
                        <a:latin typeface="Arial"/>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bg1"/>
                    </a:solidFill>
                  </a:tcPr>
                </a:tc>
              </a:tr>
              <a:tr h="629497">
                <a:tc>
                  <a:txBody>
                    <a:bodyPr/>
                    <a:lstStyle/>
                    <a:p>
                      <a:pPr algn="l" fontAlgn="ctr"/>
                      <a:r>
                        <a:rPr lang="en-US" sz="1600" u="none" strike="noStrike" dirty="0" smtClean="0"/>
                        <a:t> Preferred PPO     </a:t>
                      </a:r>
                    </a:p>
                    <a:p>
                      <a:pPr algn="l" fontAlgn="ctr"/>
                      <a:r>
                        <a:rPr lang="en-US" sz="1600" u="none" strike="noStrike" dirty="0" smtClean="0"/>
                        <a:t> Employee / </a:t>
                      </a:r>
                    </a:p>
                    <a:p>
                      <a:pPr algn="l" fontAlgn="ctr"/>
                      <a:r>
                        <a:rPr lang="en-US" sz="1600" u="none" strike="noStrike" dirty="0" smtClean="0"/>
                        <a:t> Child(ren)</a:t>
                      </a:r>
                      <a:endParaRPr lang="en-US" sz="1600" b="1" i="0" u="none" strike="noStrike" dirty="0">
                        <a:solidFill>
                          <a:srgbClr val="000066"/>
                        </a:solidFill>
                        <a:latin typeface="Arial"/>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fontAlgn="ctr"/>
                      <a:r>
                        <a:rPr lang="en-US" sz="1600" u="none" strike="noStrike" dirty="0" smtClean="0"/>
                        <a:t>$7,224.00</a:t>
                      </a:r>
                      <a:endParaRPr lang="en-US" sz="1600" b="1" i="0" u="none" strike="noStrike" dirty="0">
                        <a:solidFill>
                          <a:srgbClr val="000066"/>
                        </a:solidFill>
                        <a:latin typeface="Arial"/>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u="none" strike="noStrike" dirty="0" smtClean="0"/>
                        <a:t>$1,200.00</a:t>
                      </a:r>
                      <a:endParaRPr lang="en-US" sz="1600" b="1" i="0" u="none" strike="noStrike" dirty="0">
                        <a:solidFill>
                          <a:srgbClr val="000066"/>
                        </a:solidFill>
                        <a:latin typeface="Arial"/>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1">
                        <a:lumMod val="40000"/>
                        <a:lumOff val="60000"/>
                      </a:schemeClr>
                    </a:solidFill>
                  </a:tcPr>
                </a:tc>
                <a:tc>
                  <a:txBody>
                    <a:bodyPr/>
                    <a:lstStyle/>
                    <a:p>
                      <a:pPr algn="ctr" fontAlgn="ctr"/>
                      <a:r>
                        <a:rPr lang="en-US" sz="1600" u="none" strike="noStrike" dirty="0" smtClean="0"/>
                        <a:t>$8,424.00</a:t>
                      </a:r>
                      <a:endParaRPr lang="en-US" sz="1600" b="1" i="0" u="none" strike="noStrike" dirty="0">
                        <a:solidFill>
                          <a:srgbClr val="C00000"/>
                        </a:solidFill>
                        <a:latin typeface="Arial"/>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solidFill>
                      <a:schemeClr val="accent1">
                        <a:lumMod val="40000"/>
                        <a:lumOff val="60000"/>
                      </a:schemeClr>
                    </a:solidFill>
                  </a:tcPr>
                </a:tc>
              </a:tr>
              <a:tr h="502003">
                <a:tc>
                  <a:txBody>
                    <a:bodyPr/>
                    <a:lstStyle/>
                    <a:p>
                      <a:pPr algn="l" fontAlgn="ctr"/>
                      <a:r>
                        <a:rPr lang="en-US" sz="1600" u="none" strike="noStrike" baseline="0" dirty="0" smtClean="0"/>
                        <a:t> </a:t>
                      </a:r>
                      <a:r>
                        <a:rPr lang="en-US" sz="1600" u="none" strike="noStrike" dirty="0" smtClean="0"/>
                        <a:t>Preferred PPO Family</a:t>
                      </a:r>
                      <a:endParaRPr lang="en-US" sz="1600" b="1" i="0" u="none" strike="noStrike" dirty="0">
                        <a:solidFill>
                          <a:srgbClr val="000066"/>
                        </a:solidFill>
                        <a:latin typeface="Arial"/>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smtClean="0"/>
                        <a:t>$9,240.00</a:t>
                      </a:r>
                      <a:endParaRPr lang="en-US" sz="1600" b="1" i="0" u="none" strike="noStrike" dirty="0">
                        <a:solidFill>
                          <a:srgbClr val="000066"/>
                        </a:solidFill>
                        <a:latin typeface="Arial"/>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u="none" strike="noStrike" dirty="0" smtClean="0"/>
                        <a:t>$1,200.00</a:t>
                      </a:r>
                      <a:endParaRPr lang="en-US" sz="1600" b="1" i="0" u="none" strike="noStrike" dirty="0">
                        <a:solidFill>
                          <a:srgbClr val="000066"/>
                        </a:solidFill>
                        <a:latin typeface="Arial"/>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sz="1600" u="none" strike="noStrike" dirty="0" smtClean="0"/>
                        <a:t>$10,440.00</a:t>
                      </a:r>
                      <a:endParaRPr lang="en-US" sz="1600" b="1" i="0" u="none" strike="noStrike" dirty="0">
                        <a:solidFill>
                          <a:srgbClr val="C00000"/>
                        </a:solidFill>
                        <a:latin typeface="Arial"/>
                      </a:endParaRPr>
                    </a:p>
                  </a:txBody>
                  <a:tcPr marL="9808" marR="9808" marT="7356"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solidFill>
                      <a:schemeClr val="bg1"/>
                    </a:solidFill>
                  </a:tcPr>
                </a:tc>
              </a:tr>
            </a:tbl>
          </a:graphicData>
        </a:graphic>
      </p:graphicFrame>
      <p:sp>
        <p:nvSpPr>
          <p:cNvPr id="5" name="TextBox 4"/>
          <p:cNvSpPr txBox="1"/>
          <p:nvPr/>
        </p:nvSpPr>
        <p:spPr>
          <a:xfrm>
            <a:off x="9245600" y="1524001"/>
            <a:ext cx="2743200" cy="3816429"/>
          </a:xfrm>
          <a:prstGeom prst="rect">
            <a:avLst/>
          </a:prstGeom>
          <a:noFill/>
        </p:spPr>
        <p:txBody>
          <a:bodyPr wrap="square" rtlCol="0">
            <a:spAutoFit/>
          </a:bodyPr>
          <a:lstStyle/>
          <a:p>
            <a:pPr marL="177800" indent="-177800" algn="l">
              <a:buFont typeface="Wingdings" pitchFamily="2" charset="2"/>
              <a:buChar char="§"/>
            </a:pPr>
            <a:r>
              <a:rPr lang="en-US" sz="1400" dirty="0" smtClean="0">
                <a:latin typeface="Arial" pitchFamily="34" charset="0"/>
                <a:cs typeface="Arial" pitchFamily="34" charset="0"/>
              </a:rPr>
              <a:t>NSU will contribute approximately </a:t>
            </a:r>
            <a:r>
              <a:rPr lang="en-US" sz="1400" b="1" u="sng" dirty="0" smtClean="0">
                <a:solidFill>
                  <a:srgbClr val="C00000"/>
                </a:solidFill>
                <a:latin typeface="Arial" pitchFamily="34" charset="0"/>
                <a:cs typeface="Arial" pitchFamily="34" charset="0"/>
              </a:rPr>
              <a:t>20.3 65 million</a:t>
            </a:r>
            <a:r>
              <a:rPr lang="en-US" sz="1400" b="1" dirty="0" smtClean="0">
                <a:latin typeface="Arial" pitchFamily="34" charset="0"/>
                <a:cs typeface="Arial" pitchFamily="34" charset="0"/>
              </a:rPr>
              <a:t> </a:t>
            </a:r>
            <a:r>
              <a:rPr lang="en-US" sz="1400" dirty="0" smtClean="0">
                <a:latin typeface="Arial" pitchFamily="34" charset="0"/>
                <a:cs typeface="Arial" pitchFamily="34" charset="0"/>
              </a:rPr>
              <a:t>dollars to employee healthcare coverage costs in the 2015-2016 plan year!</a:t>
            </a:r>
          </a:p>
          <a:p>
            <a:pPr marL="177800" indent="-177800" algn="l">
              <a:buFont typeface="Wingdings" pitchFamily="2" charset="2"/>
              <a:buChar char="§"/>
            </a:pPr>
            <a:endParaRPr lang="en-US" sz="1400" dirty="0" smtClean="0">
              <a:latin typeface="Arial" pitchFamily="34" charset="0"/>
              <a:cs typeface="Arial" pitchFamily="34" charset="0"/>
            </a:endParaRPr>
          </a:p>
          <a:p>
            <a:pPr marL="177800" indent="-177800">
              <a:buFont typeface="Wingdings" pitchFamily="2" charset="2"/>
              <a:buChar char="§"/>
            </a:pPr>
            <a:r>
              <a:rPr lang="en-US" sz="1400" dirty="0" smtClean="0">
                <a:latin typeface="Arial" pitchFamily="34" charset="0"/>
                <a:cs typeface="Arial" pitchFamily="34" charset="0"/>
              </a:rPr>
              <a:t>Annual premium for 2015-2016 plan year: </a:t>
            </a:r>
            <a:r>
              <a:rPr lang="en-US" sz="1400" b="1" dirty="0" smtClean="0">
                <a:solidFill>
                  <a:srgbClr val="C00000"/>
                </a:solidFill>
                <a:latin typeface="Arial" panose="020B0604020202020204" pitchFamily="34" charset="0"/>
                <a:cs typeface="Arial" pitchFamily="34" charset="0"/>
              </a:rPr>
              <a:t>$</a:t>
            </a:r>
            <a:r>
              <a:rPr lang="en-US" sz="1400" b="1" dirty="0">
                <a:solidFill>
                  <a:srgbClr val="C00000"/>
                </a:solidFill>
                <a:latin typeface="Arial" panose="020B0604020202020204" pitchFamily="34" charset="0"/>
                <a:cs typeface="Arial" panose="020B0604020202020204" pitchFamily="34" charset="0"/>
              </a:rPr>
              <a:t>18,058,152.00 </a:t>
            </a:r>
            <a:endParaRPr lang="en-US" sz="1400" b="1" dirty="0" smtClean="0">
              <a:solidFill>
                <a:srgbClr val="C00000"/>
              </a:solidFill>
              <a:latin typeface="Arial" panose="020B0604020202020204" pitchFamily="34" charset="0"/>
              <a:cs typeface="Arial" panose="020B0604020202020204" pitchFamily="34" charset="0"/>
            </a:endParaRPr>
          </a:p>
          <a:p>
            <a:pPr marL="177800" indent="-177800">
              <a:buFont typeface="Wingdings" pitchFamily="2" charset="2"/>
              <a:buChar char="§"/>
            </a:pPr>
            <a:endParaRPr lang="en-US" sz="1400" b="1" dirty="0" smtClean="0">
              <a:solidFill>
                <a:srgbClr val="C00000"/>
              </a:solidFill>
              <a:latin typeface="Arial" panose="020B0604020202020204" pitchFamily="34" charset="0"/>
              <a:cs typeface="Arial" panose="020B0604020202020204" pitchFamily="34" charset="0"/>
            </a:endParaRPr>
          </a:p>
          <a:p>
            <a:pPr marL="177800" indent="-177800">
              <a:buFont typeface="Wingdings" pitchFamily="2" charset="2"/>
              <a:buChar char="§"/>
            </a:pPr>
            <a:r>
              <a:rPr lang="en-US" sz="1400" dirty="0" smtClean="0">
                <a:latin typeface="Arial" pitchFamily="34" charset="0"/>
                <a:cs typeface="Arial" pitchFamily="34" charset="0"/>
              </a:rPr>
              <a:t>Annual HRA for 2015-2016 plan year: </a:t>
            </a:r>
            <a:r>
              <a:rPr lang="en-US" sz="1400" b="1" dirty="0" smtClean="0">
                <a:solidFill>
                  <a:srgbClr val="C00000"/>
                </a:solidFill>
                <a:latin typeface="Arial" panose="020B0604020202020204" pitchFamily="34" charset="0"/>
                <a:cs typeface="Arial" pitchFamily="34" charset="0"/>
              </a:rPr>
              <a:t>$2,307,600.00 </a:t>
            </a:r>
          </a:p>
          <a:p>
            <a:pPr marL="177800" indent="-177800" algn="l">
              <a:buFont typeface="Wingdings" pitchFamily="2" charset="2"/>
              <a:buChar char="§"/>
            </a:pPr>
            <a:endParaRPr lang="en-US" sz="1400" b="1" dirty="0" smtClean="0">
              <a:solidFill>
                <a:srgbClr val="C00000"/>
              </a:solidFill>
              <a:latin typeface="Arial" panose="020B0604020202020204" pitchFamily="34" charset="0"/>
              <a:cs typeface="Arial" pitchFamily="34" charset="0"/>
            </a:endParaRPr>
          </a:p>
          <a:p>
            <a:pPr marL="177800" indent="-177800" algn="l">
              <a:buFont typeface="Wingdings" pitchFamily="2" charset="2"/>
              <a:buChar char="§"/>
            </a:pPr>
            <a:r>
              <a:rPr lang="en-US" sz="1400" b="1" dirty="0" smtClean="0">
                <a:latin typeface="Arial" pitchFamily="34" charset="0"/>
                <a:cs typeface="Arial" pitchFamily="34" charset="0"/>
              </a:rPr>
              <a:t>Total NSU Contributions 2015-2016 plan year:</a:t>
            </a:r>
          </a:p>
          <a:p>
            <a:pPr marL="177800" indent="-177800" algn="l">
              <a:buFont typeface="Wingdings" pitchFamily="2" charset="2"/>
              <a:buChar char="§"/>
            </a:pPr>
            <a:endParaRPr lang="en-US" sz="1400" b="1" dirty="0" smtClean="0">
              <a:solidFill>
                <a:srgbClr val="C00000"/>
              </a:solidFill>
              <a:latin typeface="Arial" pitchFamily="34" charset="0"/>
              <a:cs typeface="Arial" pitchFamily="34" charset="0"/>
            </a:endParaRPr>
          </a:p>
          <a:p>
            <a:pPr marL="177800" indent="-177800"/>
            <a:r>
              <a:rPr lang="en-US" sz="1400" b="1" dirty="0" smtClean="0">
                <a:solidFill>
                  <a:srgbClr val="C00000"/>
                </a:solidFill>
                <a:latin typeface="Arial" pitchFamily="34" charset="0"/>
                <a:cs typeface="Arial" pitchFamily="34" charset="0"/>
              </a:rPr>
              <a:t>   $</a:t>
            </a:r>
            <a:r>
              <a:rPr lang="en-US" sz="1400" b="1" dirty="0">
                <a:solidFill>
                  <a:srgbClr val="C00000"/>
                </a:solidFill>
                <a:latin typeface="Arial" panose="020B0604020202020204" pitchFamily="34" charset="0"/>
                <a:cs typeface="Arial" panose="020B0604020202020204" pitchFamily="34" charset="0"/>
              </a:rPr>
              <a:t>20,365,752</a:t>
            </a:r>
            <a:r>
              <a:rPr lang="en-US" sz="1400" b="1" dirty="0">
                <a:solidFill>
                  <a:srgbClr val="C00000"/>
                </a:solidFill>
              </a:rPr>
              <a:t>.00</a:t>
            </a:r>
            <a:r>
              <a:rPr lang="en-US" sz="1400" b="1" dirty="0"/>
              <a:t> </a:t>
            </a:r>
            <a:endParaRPr lang="en-US" sz="1400" b="1" dirty="0" smtClean="0">
              <a:solidFill>
                <a:srgbClr val="C00000"/>
              </a:solidFill>
              <a:latin typeface="Arial" pitchFamily="34" charset="0"/>
              <a:cs typeface="Arial" pitchFamily="34" charset="0"/>
            </a:endParaRPr>
          </a:p>
        </p:txBody>
      </p:sp>
      <p:sp>
        <p:nvSpPr>
          <p:cNvPr id="6" name="Slide Number Placeholder 1"/>
          <p:cNvSpPr>
            <a:spLocks noGrp="1"/>
          </p:cNvSpPr>
          <p:nvPr>
            <p:ph type="sldNum" sz="quarter" idx="12"/>
          </p:nvPr>
        </p:nvSpPr>
        <p:spPr>
          <a:xfrm>
            <a:off x="8610600" y="6356350"/>
            <a:ext cx="2743200" cy="365125"/>
          </a:xfrm>
        </p:spPr>
        <p:txBody>
          <a:bodyPr/>
          <a:lstStyle/>
          <a:p>
            <a:r>
              <a:rPr lang="en-US" sz="1400" b="1" dirty="0" smtClean="0">
                <a:solidFill>
                  <a:schemeClr val="tx1"/>
                </a:solidFill>
              </a:rPr>
              <a:t>19</a:t>
            </a:r>
            <a:endParaRPr lang="en-US" sz="1400" b="1" dirty="0">
              <a:solidFill>
                <a:schemeClr val="tx1"/>
              </a:solidFill>
            </a:endParaRPr>
          </a:p>
        </p:txBody>
      </p:sp>
    </p:spTree>
    <p:extLst>
      <p:ext uri="{BB962C8B-B14F-4D97-AF65-F5344CB8AC3E}">
        <p14:creationId xmlns:p14="http://schemas.microsoft.com/office/powerpoint/2010/main" val="8582431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1981200" y="274638"/>
            <a:ext cx="8229600" cy="792162"/>
          </a:xfrm>
        </p:spPr>
        <p:txBody>
          <a:bodyPr>
            <a:normAutofit/>
          </a:bodyPr>
          <a:lstStyle/>
          <a:p>
            <a:pPr eaLnBrk="1" hangingPunct="1">
              <a:defRPr/>
            </a:pPr>
            <a:r>
              <a:rPr lang="en-US" sz="4000" b="1" dirty="0">
                <a:solidFill>
                  <a:schemeClr val="accent1">
                    <a:lumMod val="50000"/>
                  </a:schemeClr>
                </a:solidFill>
                <a:effectLst>
                  <a:outerShdw blurRad="38100" dist="38100" dir="2700000" algn="tl">
                    <a:srgbClr val="000000">
                      <a:alpha val="43137"/>
                    </a:srgbClr>
                  </a:outerShdw>
                </a:effectLst>
                <a:latin typeface="Arial" pitchFamily="34" charset="0"/>
                <a:cs typeface="Arial" pitchFamily="34" charset="0"/>
              </a:rPr>
              <a:t>Meeting Overview</a:t>
            </a:r>
          </a:p>
        </p:txBody>
      </p:sp>
      <p:sp>
        <p:nvSpPr>
          <p:cNvPr id="4100" name="Rectangle 3"/>
          <p:cNvSpPr>
            <a:spLocks noGrp="1" noChangeArrowheads="1"/>
          </p:cNvSpPr>
          <p:nvPr>
            <p:ph idx="1"/>
          </p:nvPr>
        </p:nvSpPr>
        <p:spPr>
          <a:xfrm>
            <a:off x="1828800" y="1371600"/>
            <a:ext cx="8610600" cy="4953000"/>
          </a:xfrm>
        </p:spPr>
        <p:txBody>
          <a:bodyPr numCol="2">
            <a:noAutofit/>
          </a:bodyPr>
          <a:lstStyle/>
          <a:p>
            <a:pPr>
              <a:lnSpc>
                <a:spcPct val="150000"/>
              </a:lnSpc>
              <a:buFont typeface="Wingdings" pitchFamily="2" charset="2"/>
              <a:buChar char="§"/>
            </a:pPr>
            <a:r>
              <a:rPr lang="en-US" sz="1800" b="1" dirty="0">
                <a:solidFill>
                  <a:schemeClr val="accent1">
                    <a:lumMod val="50000"/>
                  </a:schemeClr>
                </a:solidFill>
                <a:latin typeface="Arial" pitchFamily="34" charset="0"/>
                <a:cs typeface="Arial" pitchFamily="34" charset="0"/>
              </a:rPr>
              <a:t>Introduction to ICUBA</a:t>
            </a:r>
          </a:p>
          <a:p>
            <a:pPr>
              <a:lnSpc>
                <a:spcPct val="150000"/>
              </a:lnSpc>
              <a:buFont typeface="Wingdings" pitchFamily="2" charset="2"/>
              <a:buChar char="§"/>
            </a:pPr>
            <a:r>
              <a:rPr lang="en-US" sz="1800" b="1" dirty="0">
                <a:solidFill>
                  <a:schemeClr val="accent1">
                    <a:lumMod val="50000"/>
                  </a:schemeClr>
                </a:solidFill>
                <a:latin typeface="Arial" pitchFamily="34" charset="0"/>
                <a:cs typeface="Arial" pitchFamily="34" charset="0"/>
              </a:rPr>
              <a:t>Eligibility</a:t>
            </a:r>
          </a:p>
          <a:p>
            <a:pPr>
              <a:lnSpc>
                <a:spcPct val="150000"/>
              </a:lnSpc>
              <a:buFont typeface="Wingdings" pitchFamily="2" charset="2"/>
              <a:buChar char="§"/>
            </a:pPr>
            <a:r>
              <a:rPr lang="en-US" sz="1800" b="1" dirty="0">
                <a:solidFill>
                  <a:schemeClr val="accent1">
                    <a:lumMod val="50000"/>
                  </a:schemeClr>
                </a:solidFill>
                <a:latin typeface="Arial" pitchFamily="34" charset="0"/>
                <a:cs typeface="Arial" pitchFamily="34" charset="0"/>
              </a:rPr>
              <a:t>Online Enrollment</a:t>
            </a:r>
          </a:p>
          <a:p>
            <a:pPr eaLnBrk="1" hangingPunct="1">
              <a:lnSpc>
                <a:spcPct val="150000"/>
              </a:lnSpc>
              <a:buFont typeface="Wingdings" pitchFamily="2" charset="2"/>
              <a:buChar char="§"/>
            </a:pPr>
            <a:r>
              <a:rPr lang="en-US" sz="1800" b="1" dirty="0">
                <a:solidFill>
                  <a:schemeClr val="accent1">
                    <a:lumMod val="50000"/>
                  </a:schemeClr>
                </a:solidFill>
                <a:latin typeface="Arial" pitchFamily="34" charset="0"/>
                <a:cs typeface="Arial" pitchFamily="34" charset="0"/>
              </a:rPr>
              <a:t>Wellness/Preventative Benefits</a:t>
            </a:r>
          </a:p>
          <a:p>
            <a:pPr eaLnBrk="1" hangingPunct="1">
              <a:lnSpc>
                <a:spcPct val="150000"/>
              </a:lnSpc>
              <a:buFont typeface="Wingdings" pitchFamily="2" charset="2"/>
              <a:buChar char="§"/>
            </a:pPr>
            <a:r>
              <a:rPr lang="en-US" sz="1800" b="1" dirty="0">
                <a:solidFill>
                  <a:schemeClr val="accent1">
                    <a:lumMod val="50000"/>
                  </a:schemeClr>
                </a:solidFill>
                <a:latin typeface="Arial" pitchFamily="34" charset="0"/>
                <a:cs typeface="Arial" pitchFamily="34" charset="0"/>
              </a:rPr>
              <a:t>Employee Assistance Program</a:t>
            </a:r>
          </a:p>
          <a:p>
            <a:pPr eaLnBrk="1" hangingPunct="1">
              <a:lnSpc>
                <a:spcPct val="150000"/>
              </a:lnSpc>
              <a:buFont typeface="Wingdings" pitchFamily="2" charset="2"/>
              <a:buChar char="§"/>
            </a:pPr>
            <a:r>
              <a:rPr lang="en-US" sz="1800" b="1" dirty="0">
                <a:solidFill>
                  <a:schemeClr val="accent1">
                    <a:lumMod val="50000"/>
                  </a:schemeClr>
                </a:solidFill>
                <a:latin typeface="Arial" pitchFamily="34" charset="0"/>
                <a:cs typeface="Arial" pitchFamily="34" charset="0"/>
              </a:rPr>
              <a:t>Medical Insurance</a:t>
            </a:r>
            <a:endParaRPr lang="en-US" sz="1800" b="1" strike="sngStrike" dirty="0">
              <a:solidFill>
                <a:schemeClr val="accent1">
                  <a:lumMod val="50000"/>
                </a:schemeClr>
              </a:solidFill>
              <a:latin typeface="Arial" pitchFamily="34" charset="0"/>
              <a:cs typeface="Arial" pitchFamily="34" charset="0"/>
            </a:endParaRPr>
          </a:p>
          <a:p>
            <a:pPr eaLnBrk="1" hangingPunct="1">
              <a:lnSpc>
                <a:spcPct val="150000"/>
              </a:lnSpc>
              <a:buFont typeface="Wingdings" pitchFamily="2" charset="2"/>
              <a:buChar char="§"/>
            </a:pPr>
            <a:r>
              <a:rPr lang="en-US" sz="1800" b="1" dirty="0">
                <a:solidFill>
                  <a:schemeClr val="accent1">
                    <a:lumMod val="50000"/>
                  </a:schemeClr>
                </a:solidFill>
                <a:latin typeface="Arial" pitchFamily="34" charset="0"/>
                <a:cs typeface="Arial" pitchFamily="34" charset="0"/>
              </a:rPr>
              <a:t>Pharmacy Benefits</a:t>
            </a:r>
            <a:endParaRPr lang="en-US" sz="1800" b="1" strike="sngStrike" dirty="0">
              <a:solidFill>
                <a:schemeClr val="accent1">
                  <a:lumMod val="50000"/>
                </a:schemeClr>
              </a:solidFill>
              <a:latin typeface="Arial" pitchFamily="34" charset="0"/>
              <a:cs typeface="Arial" pitchFamily="34" charset="0"/>
            </a:endParaRPr>
          </a:p>
          <a:p>
            <a:pPr eaLnBrk="1" hangingPunct="1">
              <a:lnSpc>
                <a:spcPct val="150000"/>
              </a:lnSpc>
              <a:buFont typeface="Wingdings" pitchFamily="2" charset="2"/>
              <a:buChar char="§"/>
            </a:pPr>
            <a:r>
              <a:rPr lang="en-US" sz="1800" b="1" dirty="0">
                <a:solidFill>
                  <a:schemeClr val="accent1">
                    <a:lumMod val="50000"/>
                  </a:schemeClr>
                </a:solidFill>
                <a:latin typeface="Arial" pitchFamily="34" charset="0"/>
                <a:cs typeface="Arial" pitchFamily="34" charset="0"/>
              </a:rPr>
              <a:t>Flexible Spending Accounts and Health Reimbursement Accounts</a:t>
            </a:r>
          </a:p>
          <a:p>
            <a:pPr eaLnBrk="1" hangingPunct="1">
              <a:lnSpc>
                <a:spcPct val="150000"/>
              </a:lnSpc>
              <a:buFont typeface="Wingdings" pitchFamily="2" charset="2"/>
              <a:buChar char="§"/>
            </a:pPr>
            <a:r>
              <a:rPr lang="en-US" sz="1800" b="1" dirty="0">
                <a:solidFill>
                  <a:schemeClr val="accent1">
                    <a:lumMod val="50000"/>
                  </a:schemeClr>
                </a:solidFill>
                <a:latin typeface="Arial" pitchFamily="34" charset="0"/>
                <a:cs typeface="Arial" pitchFamily="34" charset="0"/>
              </a:rPr>
              <a:t>ICUBA Benefits Card </a:t>
            </a:r>
            <a:r>
              <a:rPr lang="en-US" sz="1800" b="1" baseline="30000" dirty="0">
                <a:solidFill>
                  <a:schemeClr val="accent1">
                    <a:lumMod val="50000"/>
                  </a:schemeClr>
                </a:solidFill>
                <a:latin typeface="Arial" pitchFamily="34" charset="0"/>
                <a:cs typeface="Arial" pitchFamily="34" charset="0"/>
              </a:rPr>
              <a:t>TM</a:t>
            </a:r>
          </a:p>
          <a:p>
            <a:pPr eaLnBrk="1" hangingPunct="1">
              <a:lnSpc>
                <a:spcPct val="150000"/>
              </a:lnSpc>
              <a:buFont typeface="Wingdings" pitchFamily="2" charset="2"/>
              <a:buChar char="§"/>
            </a:pPr>
            <a:endParaRPr lang="en-US" sz="1800" b="1" baseline="30000" dirty="0">
              <a:solidFill>
                <a:schemeClr val="accent1">
                  <a:lumMod val="50000"/>
                </a:schemeClr>
              </a:solidFill>
              <a:latin typeface="Arial" pitchFamily="34" charset="0"/>
              <a:cs typeface="Arial" pitchFamily="34" charset="0"/>
            </a:endParaRPr>
          </a:p>
          <a:p>
            <a:pPr eaLnBrk="1" hangingPunct="1">
              <a:lnSpc>
                <a:spcPct val="150000"/>
              </a:lnSpc>
              <a:buFont typeface="Wingdings" pitchFamily="2" charset="2"/>
              <a:buChar char="§"/>
            </a:pPr>
            <a:endParaRPr lang="en-US" sz="1800" b="1" baseline="30000" dirty="0">
              <a:solidFill>
                <a:schemeClr val="accent1">
                  <a:lumMod val="50000"/>
                </a:schemeClr>
              </a:solidFill>
              <a:latin typeface="Arial" pitchFamily="34" charset="0"/>
              <a:cs typeface="Arial" pitchFamily="34" charset="0"/>
            </a:endParaRPr>
          </a:p>
          <a:p>
            <a:pPr marL="515938" indent="-398463">
              <a:lnSpc>
                <a:spcPct val="150000"/>
              </a:lnSpc>
              <a:buFont typeface="Wingdings" pitchFamily="2" charset="2"/>
              <a:buChar char="§"/>
            </a:pPr>
            <a:r>
              <a:rPr lang="en-US" sz="1800" b="1" dirty="0">
                <a:solidFill>
                  <a:schemeClr val="accent1">
                    <a:lumMod val="50000"/>
                  </a:schemeClr>
                </a:solidFill>
                <a:latin typeface="Arial" pitchFamily="34" charset="0"/>
                <a:cs typeface="Arial" pitchFamily="34" charset="0"/>
              </a:rPr>
              <a:t>Dental and Vision Plans</a:t>
            </a:r>
          </a:p>
          <a:p>
            <a:pPr marL="515938" indent="-398463">
              <a:lnSpc>
                <a:spcPct val="150000"/>
              </a:lnSpc>
              <a:buFont typeface="Wingdings" pitchFamily="2" charset="2"/>
              <a:buChar char="§"/>
            </a:pPr>
            <a:r>
              <a:rPr lang="en-US" sz="1800" b="1" dirty="0">
                <a:solidFill>
                  <a:schemeClr val="accent1">
                    <a:lumMod val="50000"/>
                  </a:schemeClr>
                </a:solidFill>
                <a:latin typeface="Arial" pitchFamily="34" charset="0"/>
                <a:cs typeface="Arial" pitchFamily="34" charset="0"/>
              </a:rPr>
              <a:t>Life Insurance </a:t>
            </a:r>
          </a:p>
          <a:p>
            <a:pPr marL="515938" indent="-398463">
              <a:lnSpc>
                <a:spcPct val="150000"/>
              </a:lnSpc>
              <a:buFont typeface="Wingdings" pitchFamily="2" charset="2"/>
              <a:buChar char="§"/>
            </a:pPr>
            <a:r>
              <a:rPr lang="en-US" sz="1800" b="1" dirty="0">
                <a:solidFill>
                  <a:schemeClr val="accent1">
                    <a:lumMod val="50000"/>
                  </a:schemeClr>
                </a:solidFill>
                <a:latin typeface="Arial" pitchFamily="34" charset="0"/>
                <a:cs typeface="Arial" pitchFamily="34" charset="0"/>
              </a:rPr>
              <a:t>Optional Life Insurance</a:t>
            </a:r>
          </a:p>
          <a:p>
            <a:pPr marL="515938" indent="-398463">
              <a:lnSpc>
                <a:spcPct val="150000"/>
              </a:lnSpc>
              <a:buFont typeface="Wingdings" pitchFamily="2" charset="2"/>
              <a:buChar char="§"/>
            </a:pPr>
            <a:r>
              <a:rPr lang="en-US" sz="1800" b="1" dirty="0">
                <a:solidFill>
                  <a:schemeClr val="accent1">
                    <a:lumMod val="50000"/>
                  </a:schemeClr>
                </a:solidFill>
                <a:latin typeface="Arial" pitchFamily="34" charset="0"/>
                <a:cs typeface="Arial" pitchFamily="34" charset="0"/>
              </a:rPr>
              <a:t>Short Term Disability</a:t>
            </a:r>
          </a:p>
          <a:p>
            <a:pPr marL="515938" indent="-398463">
              <a:lnSpc>
                <a:spcPct val="150000"/>
              </a:lnSpc>
              <a:buFont typeface="Wingdings" pitchFamily="2" charset="2"/>
              <a:buChar char="§"/>
            </a:pPr>
            <a:r>
              <a:rPr lang="en-US" sz="1800" b="1" dirty="0">
                <a:solidFill>
                  <a:schemeClr val="accent1">
                    <a:lumMod val="50000"/>
                  </a:schemeClr>
                </a:solidFill>
                <a:latin typeface="Arial" pitchFamily="34" charset="0"/>
                <a:cs typeface="Arial" pitchFamily="34" charset="0"/>
              </a:rPr>
              <a:t>Long Term Disability</a:t>
            </a:r>
          </a:p>
          <a:p>
            <a:pPr marL="515938" indent="-398463">
              <a:lnSpc>
                <a:spcPct val="150000"/>
              </a:lnSpc>
              <a:buFont typeface="Wingdings" pitchFamily="2" charset="2"/>
              <a:buChar char="§"/>
            </a:pPr>
            <a:r>
              <a:rPr lang="en-US" sz="1800" b="1" dirty="0">
                <a:solidFill>
                  <a:schemeClr val="accent1">
                    <a:lumMod val="50000"/>
                  </a:schemeClr>
                </a:solidFill>
                <a:latin typeface="Arial" pitchFamily="34" charset="0"/>
                <a:cs typeface="Arial" pitchFamily="34" charset="0"/>
              </a:rPr>
              <a:t>Emergency Travel Benefit</a:t>
            </a:r>
          </a:p>
          <a:p>
            <a:pPr marL="515938" indent="-398463">
              <a:lnSpc>
                <a:spcPct val="150000"/>
              </a:lnSpc>
              <a:buFont typeface="Wingdings" pitchFamily="2" charset="2"/>
              <a:buChar char="§"/>
            </a:pPr>
            <a:r>
              <a:rPr lang="en-US" sz="1800" b="1" dirty="0">
                <a:solidFill>
                  <a:schemeClr val="accent1">
                    <a:lumMod val="50000"/>
                  </a:schemeClr>
                </a:solidFill>
                <a:latin typeface="Arial" pitchFamily="34" charset="0"/>
                <a:cs typeface="Arial" pitchFamily="34" charset="0"/>
              </a:rPr>
              <a:t>Identity Theft Protection</a:t>
            </a:r>
          </a:p>
          <a:p>
            <a:pPr marL="515938" indent="-398463">
              <a:lnSpc>
                <a:spcPct val="150000"/>
              </a:lnSpc>
              <a:buFont typeface="Wingdings" pitchFamily="2" charset="2"/>
              <a:buChar char="§"/>
            </a:pPr>
            <a:r>
              <a:rPr lang="en-US" sz="1800" b="1" dirty="0">
                <a:solidFill>
                  <a:schemeClr val="accent1">
                    <a:lumMod val="50000"/>
                  </a:schemeClr>
                </a:solidFill>
                <a:latin typeface="Arial" pitchFamily="34" charset="0"/>
                <a:cs typeface="Arial" pitchFamily="34" charset="0"/>
              </a:rPr>
              <a:t>Retirement Plans</a:t>
            </a:r>
          </a:p>
          <a:p>
            <a:pPr marL="515938" indent="-398463">
              <a:lnSpc>
                <a:spcPct val="150000"/>
              </a:lnSpc>
              <a:buFont typeface="Wingdings" pitchFamily="2" charset="2"/>
              <a:buChar char="§"/>
            </a:pPr>
            <a:r>
              <a:rPr lang="en-US" sz="1800" b="1" dirty="0">
                <a:solidFill>
                  <a:schemeClr val="accent1">
                    <a:lumMod val="50000"/>
                  </a:schemeClr>
                </a:solidFill>
                <a:latin typeface="Arial" pitchFamily="34" charset="0"/>
                <a:cs typeface="Arial" pitchFamily="34" charset="0"/>
              </a:rPr>
              <a:t>Voluntary benefits and Legal Plan</a:t>
            </a:r>
            <a:endParaRPr lang="en-US" sz="1800" b="1" strike="sngStrike" dirty="0">
              <a:solidFill>
                <a:schemeClr val="accent1">
                  <a:lumMod val="50000"/>
                </a:schemeClr>
              </a:solidFill>
              <a:latin typeface="Arial" pitchFamily="34" charset="0"/>
              <a:cs typeface="Arial" pitchFamily="34" charset="0"/>
            </a:endParaRPr>
          </a:p>
        </p:txBody>
      </p:sp>
      <p:sp>
        <p:nvSpPr>
          <p:cNvPr id="2" name="Slide Number Placeholder 1"/>
          <p:cNvSpPr>
            <a:spLocks noGrp="1"/>
          </p:cNvSpPr>
          <p:nvPr>
            <p:ph type="sldNum" sz="quarter" idx="12"/>
          </p:nvPr>
        </p:nvSpPr>
        <p:spPr/>
        <p:txBody>
          <a:bodyPr/>
          <a:lstStyle/>
          <a:p>
            <a:r>
              <a:rPr lang="en-US" dirty="0" smtClean="0"/>
              <a:t>2</a:t>
            </a:r>
            <a:endParaRPr lang="en-US" dirty="0"/>
          </a:p>
        </p:txBody>
      </p:sp>
    </p:spTree>
    <p:extLst>
      <p:ext uri="{BB962C8B-B14F-4D97-AF65-F5344CB8AC3E}">
        <p14:creationId xmlns:p14="http://schemas.microsoft.com/office/powerpoint/2010/main" val="1184307101"/>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a:solidFill>
            <a:srgbClr val="7030A0"/>
          </a:solidFill>
        </p:spPr>
        <p:style>
          <a:lnRef idx="0">
            <a:schemeClr val="accent6"/>
          </a:lnRef>
          <a:fillRef idx="3">
            <a:schemeClr val="accent6"/>
          </a:fillRef>
          <a:effectRef idx="3">
            <a:schemeClr val="accent6"/>
          </a:effectRef>
          <a:fontRef idx="minor">
            <a:schemeClr val="lt1"/>
          </a:fontRef>
        </p:style>
        <p:txBody>
          <a:bodyPr>
            <a:normAutofit/>
          </a:bodyPr>
          <a:lstStyle/>
          <a:p>
            <a:pPr algn="ctr"/>
            <a:r>
              <a:rPr lang="en-US" b="1" dirty="0" smtClean="0">
                <a:solidFill>
                  <a:schemeClr val="bg1"/>
                </a:solidFill>
                <a:latin typeface="SourceSansPro-Light"/>
              </a:rPr>
              <a:t>          </a:t>
            </a:r>
            <a:r>
              <a:rPr lang="en-US" b="1" u="sng" dirty="0" smtClean="0">
                <a:solidFill>
                  <a:schemeClr val="bg1"/>
                </a:solidFill>
                <a:latin typeface="SourceSansPro-Light"/>
              </a:rPr>
              <a:t>Pharmacy </a:t>
            </a:r>
            <a:r>
              <a:rPr lang="en-US" b="1" u="sng" dirty="0">
                <a:solidFill>
                  <a:schemeClr val="bg1"/>
                </a:solidFill>
                <a:latin typeface="SourceSansPro-Light"/>
              </a:rPr>
              <a:t>Benefits</a:t>
            </a:r>
          </a:p>
        </p:txBody>
      </p:sp>
      <p:graphicFrame>
        <p:nvGraphicFramePr>
          <p:cNvPr id="4" name="Table 3"/>
          <p:cNvGraphicFramePr>
            <a:graphicFrameLocks noGrp="1"/>
          </p:cNvGraphicFramePr>
          <p:nvPr>
            <p:extLst/>
          </p:nvPr>
        </p:nvGraphicFramePr>
        <p:xfrm>
          <a:off x="412041" y="2875688"/>
          <a:ext cx="11384908" cy="3025316"/>
        </p:xfrm>
        <a:graphic>
          <a:graphicData uri="http://schemas.openxmlformats.org/drawingml/2006/table">
            <a:tbl>
              <a:tblPr firstRow="1" bandRow="1">
                <a:tableStyleId>{AF606853-7671-496A-8E4F-DF71F8EC918B}</a:tableStyleId>
              </a:tblPr>
              <a:tblGrid>
                <a:gridCol w="1667850"/>
                <a:gridCol w="2463282"/>
                <a:gridCol w="7253776"/>
              </a:tblGrid>
              <a:tr h="798498">
                <a:tc>
                  <a:txBody>
                    <a:bodyPr/>
                    <a:lstStyle/>
                    <a:p>
                      <a:pPr algn="ctr"/>
                      <a:r>
                        <a:rPr lang="en-US" sz="1400" kern="1200" dirty="0" smtClean="0">
                          <a:solidFill>
                            <a:schemeClr val="bg1"/>
                          </a:solidFill>
                          <a:latin typeface="DINNextLTPro-Light"/>
                          <a:ea typeface="Calibri" panose="020F0502020204030204" pitchFamily="34" charset="0"/>
                          <a:cs typeface="DINNextLTPro-Light"/>
                        </a:rPr>
                        <a:t>Tier</a:t>
                      </a:r>
                      <a:endParaRPr lang="en-US" sz="1400" kern="1200" dirty="0">
                        <a:solidFill>
                          <a:schemeClr val="bg1"/>
                        </a:solidFill>
                        <a:latin typeface="DINNextLTPro-Light"/>
                        <a:ea typeface="Calibri" panose="020F0502020204030204" pitchFamily="34" charset="0"/>
                        <a:cs typeface="DINNextLTPro-Light"/>
                      </a:endParaRPr>
                    </a:p>
                  </a:txBody>
                  <a:tcPr marT="45749" marB="457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marL="0" marR="0" lvl="0" indent="0" algn="ctr" defTabSz="914400" rtl="0" eaLnBrk="1" fontAlgn="base" latinLnBrk="0" hangingPunct="1">
                        <a:lnSpc>
                          <a:spcPct val="100000"/>
                        </a:lnSpc>
                        <a:spcBef>
                          <a:spcPts val="600"/>
                        </a:spcBef>
                        <a:spcAft>
                          <a:spcPct val="0"/>
                        </a:spcAft>
                        <a:buClr>
                          <a:schemeClr val="accent1"/>
                        </a:buClr>
                        <a:buSzPct val="76000"/>
                        <a:buFont typeface="Wingdings 3" pitchFamily="18" charset="2"/>
                        <a:buNone/>
                        <a:tabLst/>
                      </a:pPr>
                      <a:r>
                        <a:rPr lang="en-US" sz="1400" kern="1200" dirty="0" smtClean="0">
                          <a:solidFill>
                            <a:schemeClr val="bg1"/>
                          </a:solidFill>
                          <a:latin typeface="DINNextLTPro-Light"/>
                          <a:ea typeface="Calibri" panose="020F0502020204030204" pitchFamily="34" charset="0"/>
                          <a:cs typeface="DINNextLTPro-Light"/>
                        </a:rPr>
                        <a:t>Co-pay</a:t>
                      </a:r>
                    </a:p>
                    <a:p>
                      <a:pPr marL="0" marR="0" lvl="0" indent="0" algn="ctr" defTabSz="914400" rtl="0" eaLnBrk="1" fontAlgn="base" latinLnBrk="0" hangingPunct="1">
                        <a:lnSpc>
                          <a:spcPct val="100000"/>
                        </a:lnSpc>
                        <a:spcBef>
                          <a:spcPts val="0"/>
                        </a:spcBef>
                        <a:spcAft>
                          <a:spcPct val="0"/>
                        </a:spcAft>
                        <a:buClr>
                          <a:schemeClr val="accent1"/>
                        </a:buClr>
                        <a:buSzPct val="76000"/>
                        <a:buFont typeface="Wingdings 3" pitchFamily="18" charset="2"/>
                        <a:buNone/>
                        <a:tabLst/>
                      </a:pPr>
                      <a:r>
                        <a:rPr lang="en-US" sz="1400" kern="1200" dirty="0" smtClean="0">
                          <a:solidFill>
                            <a:schemeClr val="bg1"/>
                          </a:solidFill>
                          <a:latin typeface="DINNextLTPro-Light"/>
                          <a:ea typeface="Calibri" panose="020F0502020204030204" pitchFamily="34" charset="0"/>
                          <a:cs typeface="DINNextLTPro-Light"/>
                        </a:rPr>
                        <a:t>30 day Retail/90 day Retail or Mail Order</a:t>
                      </a:r>
                      <a:endParaRPr lang="en-US" sz="1400" kern="1200" dirty="0">
                        <a:solidFill>
                          <a:schemeClr val="bg1"/>
                        </a:solidFill>
                        <a:latin typeface="DINNextLTPro-Light"/>
                        <a:ea typeface="Calibri" panose="020F0502020204030204" pitchFamily="34" charset="0"/>
                        <a:cs typeface="DINNextLTPro-Light"/>
                      </a:endParaRPr>
                    </a:p>
                  </a:txBody>
                  <a:tcPr marT="45749" marB="457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bg1"/>
                          </a:solidFill>
                          <a:latin typeface="DINNextLTPro-Light"/>
                          <a:ea typeface="Calibri" panose="020F0502020204030204" pitchFamily="34" charset="0"/>
                          <a:cs typeface="DINNextLTPro-Light"/>
                        </a:rPr>
                        <a:t>Definition</a:t>
                      </a:r>
                    </a:p>
                  </a:txBody>
                  <a:tcPr marT="45749" marB="457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r>
              <a:tr h="723116">
                <a:tc>
                  <a:txBody>
                    <a:bodyPr/>
                    <a:lstStyle/>
                    <a:p>
                      <a:pPr marL="0" algn="l" defTabSz="914400" rtl="0" eaLnBrk="1" latinLnBrk="0" hangingPunct="1"/>
                      <a:r>
                        <a:rPr lang="en-US" sz="1400" kern="1200" dirty="0" smtClean="0">
                          <a:solidFill>
                            <a:schemeClr val="bg1"/>
                          </a:solidFill>
                          <a:latin typeface="DINNextLTPro-Light"/>
                          <a:ea typeface="Calibri" panose="020F0502020204030204" pitchFamily="34" charset="0"/>
                          <a:cs typeface="DINNextLTPro-Light"/>
                        </a:rPr>
                        <a:t>1 – Generic</a:t>
                      </a:r>
                      <a:endParaRPr lang="en-US" sz="1400" kern="1200" dirty="0">
                        <a:solidFill>
                          <a:schemeClr val="bg1"/>
                        </a:solidFill>
                        <a:latin typeface="DINNextLTPro-Light"/>
                        <a:ea typeface="Calibri" panose="020F0502020204030204" pitchFamily="34" charset="0"/>
                        <a:cs typeface="DINNextLTPro-Light"/>
                      </a:endParaRPr>
                    </a:p>
                  </a:txBody>
                  <a:tcPr marT="45749" marB="457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600"/>
                        </a:spcBef>
                        <a:spcAft>
                          <a:spcPct val="0"/>
                        </a:spcAft>
                        <a:buClr>
                          <a:schemeClr val="accent1"/>
                        </a:buClr>
                        <a:buSzPct val="76000"/>
                        <a:buFont typeface="Wingdings 3" pitchFamily="18" charset="2"/>
                        <a:buNone/>
                        <a:tabLst/>
                      </a:pPr>
                      <a:r>
                        <a:rPr lang="en-US" sz="1400" kern="1200" dirty="0" smtClean="0">
                          <a:solidFill>
                            <a:schemeClr val="bg1"/>
                          </a:solidFill>
                          <a:latin typeface="DINNextLTPro-Light"/>
                          <a:ea typeface="Calibri" panose="020F0502020204030204" pitchFamily="34" charset="0"/>
                          <a:cs typeface="DINNextLTPro-Light"/>
                        </a:rPr>
                        <a:t>$5/10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ts val="600"/>
                        </a:spcBef>
                        <a:spcAft>
                          <a:spcPct val="0"/>
                        </a:spcAft>
                        <a:buClr>
                          <a:schemeClr val="accent1"/>
                        </a:buClr>
                        <a:buSzPct val="76000"/>
                        <a:buFont typeface="Wingdings 3" pitchFamily="18" charset="2"/>
                        <a:buNone/>
                        <a:tabLst/>
                        <a:defRPr/>
                      </a:pPr>
                      <a:r>
                        <a:rPr lang="en-US" sz="1400" kern="1200" dirty="0" smtClean="0">
                          <a:solidFill>
                            <a:schemeClr val="bg1"/>
                          </a:solidFill>
                          <a:latin typeface="DINNextLTPro-Light"/>
                          <a:ea typeface="Calibri" panose="020F0502020204030204" pitchFamily="34" charset="0"/>
                          <a:cs typeface="DINNextLTPro-Light"/>
                        </a:rPr>
                        <a:t>Generics contain the same active ingredient as their brand-name equivalents and offer the same effectiveness and safety. Some generics use a brand name instead of a chemical name. Both have the lowest co-pay.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23116">
                <a:tc>
                  <a:txBody>
                    <a:bodyPr/>
                    <a:lstStyle/>
                    <a:p>
                      <a:pPr marL="0" marR="0" lvl="0" indent="0" algn="l" defTabSz="914400" rtl="0" eaLnBrk="1" fontAlgn="base" latinLnBrk="0" hangingPunct="1">
                        <a:lnSpc>
                          <a:spcPct val="100000"/>
                        </a:lnSpc>
                        <a:spcBef>
                          <a:spcPts val="600"/>
                        </a:spcBef>
                        <a:spcAft>
                          <a:spcPct val="0"/>
                        </a:spcAft>
                        <a:buClr>
                          <a:schemeClr val="accent1"/>
                        </a:buClr>
                        <a:buSzPct val="76000"/>
                        <a:buFont typeface="Wingdings 3" pitchFamily="18" charset="2"/>
                        <a:buNone/>
                        <a:tabLst/>
                      </a:pPr>
                      <a:r>
                        <a:rPr lang="en-US" sz="1400" kern="1200" dirty="0" smtClean="0">
                          <a:solidFill>
                            <a:schemeClr val="bg1"/>
                          </a:solidFill>
                          <a:latin typeface="DINNextLTPro-Light"/>
                          <a:ea typeface="Calibri" panose="020F0502020204030204" pitchFamily="34" charset="0"/>
                          <a:cs typeface="DINNextLTPro-Light"/>
                        </a:rPr>
                        <a:t>2 – Preferred</a:t>
                      </a:r>
                    </a:p>
                  </a:txBody>
                  <a:tcPr marT="45749" marB="457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600"/>
                        </a:spcBef>
                        <a:spcAft>
                          <a:spcPct val="0"/>
                        </a:spcAft>
                        <a:buClr>
                          <a:schemeClr val="accent1"/>
                        </a:buClr>
                        <a:buSzPct val="76000"/>
                        <a:buFont typeface="Wingdings 3" pitchFamily="18" charset="2"/>
                        <a:buNone/>
                        <a:tabLst/>
                      </a:pPr>
                      <a:r>
                        <a:rPr lang="en-US" sz="1400" kern="1200" dirty="0" smtClean="0">
                          <a:solidFill>
                            <a:schemeClr val="bg1"/>
                          </a:solidFill>
                          <a:latin typeface="DINNextLTPro-Light"/>
                          <a:ea typeface="Calibri" panose="020F0502020204030204" pitchFamily="34" charset="0"/>
                          <a:cs typeface="DINNextLTPro-Light"/>
                        </a:rPr>
                        <a:t>$27/50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ts val="600"/>
                        </a:spcBef>
                        <a:spcAft>
                          <a:spcPct val="0"/>
                        </a:spcAft>
                        <a:buClr>
                          <a:schemeClr val="accent1"/>
                        </a:buClr>
                        <a:buSzPct val="76000"/>
                        <a:buFont typeface="Wingdings 3" pitchFamily="18" charset="2"/>
                        <a:buNone/>
                        <a:tabLst/>
                      </a:pPr>
                      <a:r>
                        <a:rPr lang="en-US" sz="1400" kern="1200" dirty="0" smtClean="0">
                          <a:solidFill>
                            <a:schemeClr val="bg1"/>
                          </a:solidFill>
                          <a:latin typeface="DINNextLTPro-Light"/>
                          <a:ea typeface="Calibri" panose="020F0502020204030204" pitchFamily="34" charset="0"/>
                          <a:cs typeface="DINNextLTPro-Light"/>
                        </a:rPr>
                        <a:t>Medications in this tier have been selected by your pharmacy benefit plan as preferred brand drugs. These drugs have higher co-pays than generics but are less costly than non-preferred medications on the third tier.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637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bg1"/>
                          </a:solidFill>
                          <a:latin typeface="DINNextLTPro-Light"/>
                          <a:ea typeface="Calibri" panose="020F0502020204030204" pitchFamily="34" charset="0"/>
                          <a:cs typeface="DINNextLTPro-Light"/>
                        </a:rPr>
                        <a:t>3 – Nonpreferred</a:t>
                      </a:r>
                    </a:p>
                  </a:txBody>
                  <a:tcPr marT="45749" marB="4574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ts val="600"/>
                        </a:spcBef>
                        <a:spcAft>
                          <a:spcPct val="0"/>
                        </a:spcAft>
                        <a:buClr>
                          <a:schemeClr val="accent1"/>
                        </a:buClr>
                        <a:buSzPct val="76000"/>
                        <a:buFont typeface="Wingdings 3" pitchFamily="18" charset="2"/>
                        <a:buNone/>
                        <a:tabLst/>
                      </a:pPr>
                      <a:r>
                        <a:rPr lang="en-US" sz="1400" kern="1200" dirty="0" smtClean="0">
                          <a:solidFill>
                            <a:schemeClr val="bg1"/>
                          </a:solidFill>
                          <a:latin typeface="DINNextLTPro-Light"/>
                          <a:ea typeface="Calibri" panose="020F0502020204030204" pitchFamily="34" charset="0"/>
                          <a:cs typeface="DINNextLTPro-Light"/>
                        </a:rPr>
                        <a:t>$60/120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base" latinLnBrk="0" hangingPunct="1">
                        <a:lnSpc>
                          <a:spcPct val="100000"/>
                        </a:lnSpc>
                        <a:spcBef>
                          <a:spcPts val="600"/>
                        </a:spcBef>
                        <a:spcAft>
                          <a:spcPct val="0"/>
                        </a:spcAft>
                        <a:buClr>
                          <a:schemeClr val="accent1"/>
                        </a:buClr>
                        <a:buSzPct val="76000"/>
                        <a:buFont typeface="Wingdings 3" pitchFamily="18" charset="2"/>
                        <a:buNone/>
                        <a:tabLst/>
                      </a:pPr>
                      <a:r>
                        <a:rPr lang="en-US" sz="1400" kern="1200" dirty="0" smtClean="0">
                          <a:solidFill>
                            <a:schemeClr val="bg1"/>
                          </a:solidFill>
                          <a:latin typeface="DINNextLTPro-Light"/>
                          <a:ea typeface="Calibri" panose="020F0502020204030204" pitchFamily="34" charset="0"/>
                          <a:cs typeface="DINNextLTPro-Light"/>
                        </a:rPr>
                        <a:t>Because a generic version or a second-tier alternative is available, non-preferred medications have the highest co-pays and are not listed on the Preferred Medication List.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0954" y="79502"/>
            <a:ext cx="2194254" cy="1246062"/>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sp>
        <p:nvSpPr>
          <p:cNvPr id="5" name="Content Placeholder 3"/>
          <p:cNvSpPr txBox="1">
            <a:spLocks/>
          </p:cNvSpPr>
          <p:nvPr/>
        </p:nvSpPr>
        <p:spPr>
          <a:xfrm>
            <a:off x="395048" y="1503037"/>
            <a:ext cx="11401901" cy="1092158"/>
          </a:xfrm>
          <a:prstGeom prst="rect">
            <a:avLst/>
          </a:prstGeom>
          <a:solidFill>
            <a:schemeClr val="bg1"/>
          </a:solidFill>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6675" indent="0" algn="just">
              <a:lnSpc>
                <a:spcPct val="100000"/>
              </a:lnSpc>
              <a:spcBef>
                <a:spcPts val="0"/>
              </a:spcBef>
              <a:buNone/>
            </a:pPr>
            <a:r>
              <a:rPr lang="en-US" sz="1600" b="1" dirty="0">
                <a:latin typeface="MyriadPro-BoldCond"/>
              </a:rPr>
              <a:t>Understanding Your Tiered Copays</a:t>
            </a:r>
          </a:p>
          <a:p>
            <a:pPr marL="288925" indent="-222250" algn="just">
              <a:lnSpc>
                <a:spcPct val="100000"/>
              </a:lnSpc>
              <a:spcBef>
                <a:spcPts val="0"/>
              </a:spcBef>
              <a:buFont typeface="Wingdings" pitchFamily="2" charset="2"/>
              <a:buChar char="§"/>
            </a:pPr>
            <a:r>
              <a:rPr lang="en-US" sz="1550" dirty="0" smtClean="0">
                <a:latin typeface="DINNextLTPro-Light"/>
                <a:ea typeface="Calibri" panose="020F0502020204030204" pitchFamily="34" charset="0"/>
                <a:cs typeface="DINNextLTPro-Light"/>
              </a:rPr>
              <a:t>Your </a:t>
            </a:r>
            <a:r>
              <a:rPr lang="en-US" sz="1550" dirty="0">
                <a:latin typeface="DINNextLTPro-Light"/>
                <a:ea typeface="Calibri" panose="020F0502020204030204" pitchFamily="34" charset="0"/>
                <a:cs typeface="DINNextLTPro-Light"/>
              </a:rPr>
              <a:t>Catamaran™ pharmacy benefit plan offers three categories or tiers of drugs that determine your cost share or </a:t>
            </a:r>
            <a:r>
              <a:rPr lang="en-US" sz="1550" dirty="0" smtClean="0">
                <a:latin typeface="DINNextLTPro-Light"/>
                <a:ea typeface="Calibri" panose="020F0502020204030204" pitchFamily="34" charset="0"/>
                <a:cs typeface="DINNextLTPro-Light"/>
              </a:rPr>
              <a:t>copay.</a:t>
            </a:r>
          </a:p>
          <a:p>
            <a:pPr marL="288925" indent="-222250" algn="just">
              <a:lnSpc>
                <a:spcPct val="100000"/>
              </a:lnSpc>
              <a:spcBef>
                <a:spcPts val="0"/>
              </a:spcBef>
              <a:buFont typeface="Wingdings" pitchFamily="2" charset="2"/>
              <a:buChar char="§"/>
            </a:pPr>
            <a:r>
              <a:rPr lang="en-US" sz="1550" dirty="0" smtClean="0">
                <a:latin typeface="DINNextLTPro-Light"/>
                <a:ea typeface="Calibri" panose="020F0502020204030204" pitchFamily="34" charset="0"/>
                <a:cs typeface="DINNextLTPro-Light"/>
              </a:rPr>
              <a:t>Whenever </a:t>
            </a:r>
            <a:r>
              <a:rPr lang="en-US" sz="1550" dirty="0">
                <a:latin typeface="DINNextLTPro-Light"/>
                <a:ea typeface="Calibri" panose="020F0502020204030204" pitchFamily="34" charset="0"/>
                <a:cs typeface="DINNextLTPro-Light"/>
              </a:rPr>
              <a:t>possible, have your doctor consult your Preferred Medication List for the lowest cost generic or brand medications available for your </a:t>
            </a:r>
            <a:r>
              <a:rPr lang="en-US" sz="1550" dirty="0" smtClean="0">
                <a:latin typeface="DINNextLTPro-Light"/>
                <a:ea typeface="Calibri" panose="020F0502020204030204" pitchFamily="34" charset="0"/>
                <a:cs typeface="DINNextLTPro-Light"/>
              </a:rPr>
              <a:t>therapy.</a:t>
            </a:r>
          </a:p>
          <a:p>
            <a:pPr marL="288925" indent="-222250" algn="just">
              <a:lnSpc>
                <a:spcPct val="100000"/>
              </a:lnSpc>
              <a:spcBef>
                <a:spcPts val="0"/>
              </a:spcBef>
              <a:buFont typeface="Wingdings" pitchFamily="2" charset="2"/>
              <a:buChar char="§"/>
            </a:pPr>
            <a:r>
              <a:rPr lang="en-US" sz="1550" dirty="0" smtClean="0">
                <a:latin typeface="DINNextLTPro-Light"/>
                <a:ea typeface="Calibri" panose="020F0502020204030204" pitchFamily="34" charset="0"/>
                <a:cs typeface="DINNextLTPro-Light"/>
              </a:rPr>
              <a:t>You </a:t>
            </a:r>
            <a:r>
              <a:rPr lang="en-US" sz="1550" dirty="0">
                <a:latin typeface="DINNextLTPro-Light"/>
                <a:ea typeface="Calibri" panose="020F0502020204030204" pitchFamily="34" charset="0"/>
                <a:cs typeface="DINNextLTPro-Light"/>
              </a:rPr>
              <a:t>may visit </a:t>
            </a:r>
            <a:r>
              <a:rPr lang="en-US" sz="1550" b="1" u="sng" dirty="0">
                <a:latin typeface="DINNextLTPro-Light"/>
                <a:ea typeface="Calibri" panose="020F0502020204030204" pitchFamily="34" charset="0"/>
                <a:cs typeface="DINNextLTPro-Light"/>
              </a:rPr>
              <a:t>www.mycatamaranRx.com</a:t>
            </a:r>
            <a:r>
              <a:rPr lang="en-US" sz="1550" dirty="0">
                <a:latin typeface="DINNextLTPro-Light"/>
                <a:ea typeface="Calibri" panose="020F0502020204030204" pitchFamily="34" charset="0"/>
                <a:cs typeface="DINNextLTPro-Light"/>
              </a:rPr>
              <a:t> or call member services at </a:t>
            </a:r>
            <a:r>
              <a:rPr lang="en-US" sz="1550" b="1" dirty="0">
                <a:latin typeface="DINNextLTPro-Light"/>
                <a:ea typeface="Calibri" panose="020F0502020204030204" pitchFamily="34" charset="0"/>
                <a:cs typeface="DINNextLTPro-Light"/>
              </a:rPr>
              <a:t>1-800-207-2568</a:t>
            </a:r>
            <a:r>
              <a:rPr lang="en-US" sz="1550" dirty="0" smtClean="0">
                <a:latin typeface="DINNextLTPro-Light"/>
                <a:ea typeface="Calibri" panose="020F0502020204030204" pitchFamily="34" charset="0"/>
                <a:cs typeface="DINNextLTPro-Light"/>
              </a:rPr>
              <a:t>.</a:t>
            </a:r>
            <a:endParaRPr lang="en-US" sz="1550" dirty="0"/>
          </a:p>
        </p:txBody>
      </p:sp>
      <p:sp>
        <p:nvSpPr>
          <p:cNvPr id="8" name="TextBox 7"/>
          <p:cNvSpPr txBox="1"/>
          <p:nvPr/>
        </p:nvSpPr>
        <p:spPr>
          <a:xfrm>
            <a:off x="395048" y="5914213"/>
            <a:ext cx="11401901" cy="907941"/>
          </a:xfrm>
          <a:prstGeom prst="rect">
            <a:avLst/>
          </a:prstGeom>
          <a:noFill/>
        </p:spPr>
        <p:txBody>
          <a:bodyPr wrap="square" rtlCol="0">
            <a:spAutoFit/>
          </a:bodyPr>
          <a:lstStyle/>
          <a:p>
            <a:pPr algn="ctr"/>
            <a:r>
              <a:rPr lang="en-US" sz="1500" b="1" dirty="0"/>
              <a:t>Maximum annual plan year out-of-pocket for prescription drug co-pay is $2,000 per individual; $4,000 for family. </a:t>
            </a:r>
            <a:endParaRPr lang="en-US" sz="1500" b="1" dirty="0" smtClean="0"/>
          </a:p>
          <a:p>
            <a:pPr algn="ctr"/>
            <a:r>
              <a:rPr lang="en-US" sz="1500" b="1" dirty="0" smtClean="0"/>
              <a:t>90-day </a:t>
            </a:r>
            <a:r>
              <a:rPr lang="en-US" sz="1500" b="1" dirty="0"/>
              <a:t>prescriptions are available at the same co-pay at retail and mail order</a:t>
            </a:r>
            <a:r>
              <a:rPr lang="en-US" sz="1500" b="1" dirty="0" smtClean="0"/>
              <a:t>.</a:t>
            </a:r>
          </a:p>
          <a:p>
            <a:pPr algn="ctr"/>
            <a:endParaRPr lang="en-US" sz="300" b="1" dirty="0" smtClean="0">
              <a:solidFill>
                <a:srgbClr val="7030A0"/>
              </a:solidFill>
            </a:endParaRPr>
          </a:p>
          <a:p>
            <a:pPr algn="ctr"/>
            <a:r>
              <a:rPr lang="en-US" b="1" i="1" u="sng" dirty="0">
                <a:solidFill>
                  <a:schemeClr val="accent6">
                    <a:lumMod val="75000"/>
                  </a:schemeClr>
                </a:solidFill>
              </a:rPr>
              <a:t>Remember 90 day prescriptions save you money</a:t>
            </a:r>
            <a:r>
              <a:rPr lang="en-US" b="1" i="1" u="sng" dirty="0" smtClean="0">
                <a:solidFill>
                  <a:schemeClr val="accent6">
                    <a:lumMod val="75000"/>
                  </a:schemeClr>
                </a:solidFill>
              </a:rPr>
              <a:t>!</a:t>
            </a:r>
            <a:endParaRPr lang="en-US" b="1" i="1" u="sng" dirty="0">
              <a:solidFill>
                <a:schemeClr val="accent6">
                  <a:lumMod val="75000"/>
                </a:schemeClr>
              </a:solidFill>
            </a:endParaRPr>
          </a:p>
        </p:txBody>
      </p:sp>
      <p:sp>
        <p:nvSpPr>
          <p:cNvPr id="3" name="Slide Number Placeholder 2"/>
          <p:cNvSpPr>
            <a:spLocks noGrp="1"/>
          </p:cNvSpPr>
          <p:nvPr>
            <p:ph type="sldNum" sz="quarter" idx="12"/>
          </p:nvPr>
        </p:nvSpPr>
        <p:spPr/>
        <p:txBody>
          <a:bodyPr/>
          <a:lstStyle/>
          <a:p>
            <a:r>
              <a:rPr lang="en-US" sz="1400" b="1" dirty="0" smtClean="0">
                <a:solidFill>
                  <a:schemeClr val="tx1"/>
                </a:solidFill>
              </a:rPr>
              <a:t>20</a:t>
            </a:r>
            <a:endParaRPr lang="en-US" sz="1400" b="1" dirty="0">
              <a:solidFill>
                <a:schemeClr val="tx1"/>
              </a:solidFill>
            </a:endParaRPr>
          </a:p>
        </p:txBody>
      </p:sp>
    </p:spTree>
    <p:extLst>
      <p:ext uri="{BB962C8B-B14F-4D97-AF65-F5344CB8AC3E}">
        <p14:creationId xmlns:p14="http://schemas.microsoft.com/office/powerpoint/2010/main" val="30851699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84413" y="376517"/>
            <a:ext cx="10515600" cy="1517597"/>
          </a:xfrm>
          <a:solidFill>
            <a:srgbClr val="9933FF"/>
          </a:solidFill>
        </p:spPr>
        <p:style>
          <a:lnRef idx="0">
            <a:schemeClr val="accent6"/>
          </a:lnRef>
          <a:fillRef idx="3">
            <a:schemeClr val="accent6"/>
          </a:fillRef>
          <a:effectRef idx="3">
            <a:schemeClr val="accent6"/>
          </a:effectRef>
          <a:fontRef idx="minor">
            <a:schemeClr val="lt1"/>
          </a:fontRef>
        </p:style>
        <p:txBody>
          <a:bodyPr>
            <a:normAutofit fontScale="90000"/>
          </a:bodyPr>
          <a:lstStyle/>
          <a:p>
            <a:pPr algn="ctr"/>
            <a:r>
              <a:rPr lang="en-US" sz="4800" b="1" dirty="0" smtClean="0">
                <a:effectLst>
                  <a:outerShdw blurRad="38100" dist="38100" dir="2700000" algn="tl">
                    <a:srgbClr val="000000">
                      <a:alpha val="43137"/>
                    </a:srgbClr>
                  </a:outerShdw>
                </a:effectLst>
              </a:rPr>
              <a:t/>
            </a:r>
            <a:br>
              <a:rPr lang="en-US" sz="4800" b="1" dirty="0" smtClean="0">
                <a:effectLst>
                  <a:outerShdw blurRad="38100" dist="38100" dir="2700000" algn="tl">
                    <a:srgbClr val="000000">
                      <a:alpha val="43137"/>
                    </a:srgbClr>
                  </a:outerShdw>
                </a:effectLst>
              </a:rPr>
            </a:br>
            <a:r>
              <a:rPr lang="en-US" sz="4800" b="1" dirty="0" smtClean="0">
                <a:effectLst>
                  <a:outerShdw blurRad="38100" dist="38100" dir="2700000" algn="tl">
                    <a:srgbClr val="000000">
                      <a:alpha val="43137"/>
                    </a:srgbClr>
                  </a:outerShdw>
                </a:effectLst>
              </a:rPr>
              <a:t>Catamaran</a:t>
            </a:r>
            <a:r>
              <a:rPr lang="en-US" sz="4800" b="1" dirty="0">
                <a:effectLst>
                  <a:outerShdw blurRad="38100" dist="38100" dir="2700000" algn="tl">
                    <a:srgbClr val="000000">
                      <a:alpha val="43137"/>
                    </a:srgbClr>
                  </a:outerShdw>
                </a:effectLst>
              </a:rPr>
              <a:t>™ Pharmacy Benefits</a:t>
            </a:r>
            <a:br>
              <a:rPr lang="en-US" sz="4800" b="1" dirty="0">
                <a:effectLst>
                  <a:outerShdw blurRad="38100" dist="38100" dir="2700000" algn="tl">
                    <a:srgbClr val="000000">
                      <a:alpha val="43137"/>
                    </a:srgbClr>
                  </a:outerShdw>
                </a:effectLst>
              </a:rPr>
            </a:br>
            <a:r>
              <a:rPr lang="en-US" b="1" u="sng" dirty="0">
                <a:solidFill>
                  <a:srgbClr val="FF0000"/>
                </a:solidFill>
                <a:effectLst>
                  <a:outerShdw blurRad="38100" dist="38100" dir="2700000" algn="tl">
                    <a:srgbClr val="000000">
                      <a:alpha val="43137"/>
                    </a:srgbClr>
                  </a:outerShdw>
                </a:effectLst>
              </a:rPr>
              <a:t>Free Generic Drugs at NSU Pharmacy</a:t>
            </a:r>
            <a:r>
              <a:rPr lang="en-US" dirty="0">
                <a:solidFill>
                  <a:srgbClr val="FF0000"/>
                </a:solidFill>
                <a:effectLst>
                  <a:outerShdw blurRad="38100" dist="38100" dir="2700000" algn="tl">
                    <a:srgbClr val="000000">
                      <a:alpha val="43137"/>
                    </a:srgbClr>
                  </a:outerShdw>
                </a:effectLst>
              </a:rPr>
              <a:t/>
            </a:r>
            <a:br>
              <a:rPr lang="en-US" dirty="0">
                <a:solidFill>
                  <a:srgbClr val="FF0000"/>
                </a:solidFill>
                <a:effectLst>
                  <a:outerShdw blurRad="38100" dist="38100" dir="2700000" algn="tl">
                    <a:srgbClr val="000000">
                      <a:alpha val="43137"/>
                    </a:srgbClr>
                  </a:outerShdw>
                </a:effectLst>
              </a:rPr>
            </a:br>
            <a:r>
              <a:rPr lang="en-US" b="1" dirty="0" smtClean="0">
                <a:solidFill>
                  <a:schemeClr val="bg1"/>
                </a:solidFill>
                <a:latin typeface="SourceSansPro-Light"/>
              </a:rPr>
              <a:t>          </a:t>
            </a:r>
            <a:endParaRPr lang="en-US" b="1" u="sng" dirty="0">
              <a:solidFill>
                <a:schemeClr val="bg1"/>
              </a:solidFill>
              <a:latin typeface="SourceSansPro-Light"/>
            </a:endParaRPr>
          </a:p>
        </p:txBody>
      </p:sp>
      <p:sp>
        <p:nvSpPr>
          <p:cNvPr id="6" name="Title 1"/>
          <p:cNvSpPr txBox="1">
            <a:spLocks/>
          </p:cNvSpPr>
          <p:nvPr/>
        </p:nvSpPr>
        <p:spPr>
          <a:xfrm>
            <a:off x="1752601" y="2456329"/>
            <a:ext cx="3464858" cy="3334872"/>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buFont typeface="Arial" pitchFamily="34" charset="0"/>
              <a:buChar char="•"/>
              <a:defRPr/>
            </a:pPr>
            <a:r>
              <a:rPr lang="en-US" sz="2000" dirty="0">
                <a:latin typeface="Arial" pitchFamily="34" charset="0"/>
                <a:cs typeface="Arial" pitchFamily="34" charset="0"/>
              </a:rPr>
              <a:t>Full service pharmacy</a:t>
            </a:r>
          </a:p>
          <a:p>
            <a:pPr>
              <a:buFont typeface="Arial" pitchFamily="34" charset="0"/>
              <a:buChar char="•"/>
              <a:defRPr/>
            </a:pPr>
            <a:r>
              <a:rPr lang="en-US" sz="2000" dirty="0">
                <a:latin typeface="Arial" pitchFamily="34" charset="0"/>
                <a:cs typeface="Arial" pitchFamily="34" charset="0"/>
              </a:rPr>
              <a:t>Accepts NSU/ICUBA prescription plan</a:t>
            </a:r>
          </a:p>
          <a:p>
            <a:pPr>
              <a:buFont typeface="Arial" pitchFamily="34" charset="0"/>
              <a:buChar char="•"/>
              <a:defRPr/>
            </a:pPr>
            <a:r>
              <a:rPr lang="en-US" sz="2000" b="1" u="sng" dirty="0">
                <a:solidFill>
                  <a:srgbClr val="FF0000"/>
                </a:solidFill>
                <a:latin typeface="Arial" pitchFamily="34" charset="0"/>
                <a:cs typeface="Arial" pitchFamily="34" charset="0"/>
              </a:rPr>
              <a:t>FREE</a:t>
            </a:r>
            <a:r>
              <a:rPr lang="en-US" sz="2000" dirty="0">
                <a:latin typeface="Arial" pitchFamily="34" charset="0"/>
                <a:cs typeface="Arial" pitchFamily="34" charset="0"/>
              </a:rPr>
              <a:t> generic drugs for NSU/ICUBA healthcare subscribers</a:t>
            </a:r>
          </a:p>
          <a:p>
            <a:pPr>
              <a:buFont typeface="Arial" pitchFamily="34" charset="0"/>
              <a:buChar char="•"/>
              <a:defRPr/>
            </a:pPr>
            <a:r>
              <a:rPr lang="en-US" sz="2000" dirty="0">
                <a:latin typeface="Arial" pitchFamily="34" charset="0"/>
                <a:cs typeface="Arial" pitchFamily="34" charset="0"/>
              </a:rPr>
              <a:t>Open:</a:t>
            </a:r>
          </a:p>
          <a:p>
            <a:pPr lvl="1">
              <a:buNone/>
              <a:defRPr/>
            </a:pPr>
            <a:r>
              <a:rPr lang="en-US" sz="2000" dirty="0">
                <a:latin typeface="Arial" pitchFamily="34" charset="0"/>
                <a:cs typeface="Arial" pitchFamily="34" charset="0"/>
              </a:rPr>
              <a:t>Monday – Friday</a:t>
            </a:r>
          </a:p>
          <a:p>
            <a:pPr lvl="1">
              <a:buNone/>
              <a:defRPr/>
            </a:pPr>
            <a:r>
              <a:rPr lang="en-US" sz="2000" dirty="0">
                <a:latin typeface="Arial" pitchFamily="34" charset="0"/>
                <a:cs typeface="Arial" pitchFamily="34" charset="0"/>
              </a:rPr>
              <a:t>9:00 AM – 6:00 PM</a:t>
            </a:r>
          </a:p>
          <a:p>
            <a:pPr lvl="1">
              <a:buNone/>
              <a:defRPr/>
            </a:pPr>
            <a:r>
              <a:rPr lang="en-US" sz="2000" dirty="0">
                <a:latin typeface="Arial" pitchFamily="34" charset="0"/>
                <a:cs typeface="Arial" pitchFamily="34" charset="0"/>
              </a:rPr>
              <a:t>Saturday</a:t>
            </a:r>
          </a:p>
          <a:p>
            <a:pPr lvl="1">
              <a:buNone/>
              <a:defRPr/>
            </a:pPr>
            <a:r>
              <a:rPr lang="en-US" sz="2000" dirty="0">
                <a:latin typeface="Arial" pitchFamily="34" charset="0"/>
                <a:cs typeface="Arial" pitchFamily="34" charset="0"/>
              </a:rPr>
              <a:t>9:00 AM – 1:00 PM</a:t>
            </a:r>
          </a:p>
          <a:p>
            <a:pPr lvl="1">
              <a:buNone/>
              <a:defRPr/>
            </a:pPr>
            <a:r>
              <a:rPr lang="en-US" sz="2000" dirty="0">
                <a:latin typeface="Arial" pitchFamily="34" charset="0"/>
                <a:cs typeface="Arial" pitchFamily="34" charset="0"/>
              </a:rPr>
              <a:t>    </a:t>
            </a:r>
          </a:p>
        </p:txBody>
      </p:sp>
      <p:pic>
        <p:nvPicPr>
          <p:cNvPr id="7" name="Picture 1" descr="Clinic Pharmacy"/>
          <p:cNvPicPr>
            <a:picLocks noChangeAspect="1" noChangeArrowheads="1"/>
          </p:cNvPicPr>
          <p:nvPr/>
        </p:nvPicPr>
        <p:blipFill>
          <a:blip r:embed="rId3" cstate="print"/>
          <a:srcRect/>
          <a:stretch>
            <a:fillRect/>
          </a:stretch>
        </p:blipFill>
        <p:spPr bwMode="auto">
          <a:xfrm>
            <a:off x="6669741" y="2456328"/>
            <a:ext cx="3783106" cy="3334872"/>
          </a:xfrm>
          <a:prstGeom prst="rect">
            <a:avLst/>
          </a:prstGeom>
          <a:noFill/>
        </p:spPr>
      </p:pic>
      <p:sp>
        <p:nvSpPr>
          <p:cNvPr id="10" name="5-Point Star 9"/>
          <p:cNvSpPr/>
          <p:nvPr/>
        </p:nvSpPr>
        <p:spPr>
          <a:xfrm>
            <a:off x="9368118" y="3886200"/>
            <a:ext cx="457200" cy="381000"/>
          </a:xfrm>
          <a:prstGeom prst="star5">
            <a:avLst>
              <a:gd name="adj" fmla="val 19098"/>
              <a:gd name="hf" fmla="val 105146"/>
              <a:gd name="vf" fmla="val 11055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B050"/>
              </a:solidFill>
            </a:endParaRPr>
          </a:p>
        </p:txBody>
      </p:sp>
      <p:sp>
        <p:nvSpPr>
          <p:cNvPr id="8" name="Slide Number Placeholder 1"/>
          <p:cNvSpPr>
            <a:spLocks noGrp="1"/>
          </p:cNvSpPr>
          <p:nvPr>
            <p:ph type="sldNum" sz="quarter" idx="12"/>
          </p:nvPr>
        </p:nvSpPr>
        <p:spPr>
          <a:xfrm>
            <a:off x="8610600" y="6356350"/>
            <a:ext cx="2743200" cy="365125"/>
          </a:xfrm>
        </p:spPr>
        <p:txBody>
          <a:bodyPr/>
          <a:lstStyle/>
          <a:p>
            <a:r>
              <a:rPr lang="en-US" sz="1400" b="1" dirty="0" smtClean="0">
                <a:solidFill>
                  <a:schemeClr val="tx1"/>
                </a:solidFill>
              </a:rPr>
              <a:t>21</a:t>
            </a:r>
            <a:endParaRPr lang="en-US" sz="1400" b="1" dirty="0">
              <a:solidFill>
                <a:schemeClr val="tx1"/>
              </a:solidFill>
            </a:endParaRPr>
          </a:p>
        </p:txBody>
      </p:sp>
    </p:spTree>
    <p:extLst>
      <p:ext uri="{BB962C8B-B14F-4D97-AF65-F5344CB8AC3E}">
        <p14:creationId xmlns:p14="http://schemas.microsoft.com/office/powerpoint/2010/main" val="96750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46652"/>
            <a:ext cx="12192000" cy="1859478"/>
          </a:xfrm>
          <a:prstGeom prst="rect">
            <a:avLst/>
          </a:prstGeom>
        </p:spPr>
      </p:pic>
      <p:pic>
        <p:nvPicPr>
          <p:cNvPr id="9" name="Picture 8"/>
          <p:cNvPicPr>
            <a:picLocks noChangeAspect="1"/>
          </p:cNvPicPr>
          <p:nvPr/>
        </p:nvPicPr>
        <p:blipFill>
          <a:blip r:embed="rId4">
            <a:duotone>
              <a:schemeClr val="accent1">
                <a:shade val="45000"/>
                <a:satMod val="135000"/>
              </a:schemeClr>
              <a:prstClr val="white"/>
            </a:duotone>
          </a:blip>
          <a:stretch>
            <a:fillRect/>
          </a:stretch>
        </p:blipFill>
        <p:spPr>
          <a:xfrm>
            <a:off x="2557534" y="4558225"/>
            <a:ext cx="9634466" cy="1841041"/>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552" y="1922860"/>
            <a:ext cx="2335122" cy="511919"/>
          </a:xfrm>
          <a:prstGeom prst="round2DiagRect">
            <a:avLst>
              <a:gd name="adj1" fmla="val 16667"/>
              <a:gd name="adj2" fmla="val 0"/>
            </a:avLst>
          </a:prstGeom>
          <a:ln w="88900" cap="sq">
            <a:noFill/>
            <a:miter lim="800000"/>
          </a:ln>
          <a:effectLst/>
        </p:spPr>
      </p:pic>
      <p:sp>
        <p:nvSpPr>
          <p:cNvPr id="3" name="Content Placeholder 2"/>
          <p:cNvSpPr>
            <a:spLocks noGrp="1"/>
          </p:cNvSpPr>
          <p:nvPr>
            <p:ph idx="1"/>
          </p:nvPr>
        </p:nvSpPr>
        <p:spPr>
          <a:xfrm>
            <a:off x="316173" y="2000351"/>
            <a:ext cx="11559654" cy="2828370"/>
          </a:xfrm>
        </p:spPr>
        <p:txBody>
          <a:bodyPr>
            <a:normAutofit/>
          </a:bodyPr>
          <a:lstStyle/>
          <a:p>
            <a:pPr marL="228600" indent="-228600" algn="just">
              <a:lnSpc>
                <a:spcPct val="100000"/>
              </a:lnSpc>
              <a:spcBef>
                <a:spcPts val="0"/>
              </a:spcBef>
              <a:buFont typeface="Wingdings" pitchFamily="2" charset="2"/>
              <a:buChar char="§"/>
            </a:pPr>
            <a:r>
              <a:rPr lang="en-US" sz="1600" b="1" cap="all" dirty="0">
                <a:solidFill>
                  <a:srgbClr val="00B0F0"/>
                </a:solidFill>
                <a:latin typeface="DINNextLTPro-Light"/>
                <a:ea typeface="Calibri" panose="020F0502020204030204" pitchFamily="34" charset="0"/>
                <a:cs typeface="DINNextLTPro-Light"/>
              </a:rPr>
              <a:t>Free</a:t>
            </a:r>
            <a:r>
              <a:rPr lang="en-US" sz="1600" b="1" dirty="0">
                <a:latin typeface="DINNextLTPro-Light"/>
                <a:ea typeface="Calibri" panose="020F0502020204030204" pitchFamily="34" charset="0"/>
                <a:cs typeface="DINNextLTPro-Light"/>
              </a:rPr>
              <a:t> </a:t>
            </a:r>
            <a:r>
              <a:rPr lang="en-US" sz="1600" b="1" dirty="0" smtClean="0">
                <a:latin typeface="DINNextLTPro-Light"/>
                <a:ea typeface="Calibri" panose="020F0502020204030204" pitchFamily="34" charset="0"/>
                <a:cs typeface="DINNextLTPro-Light"/>
              </a:rPr>
              <a:t>                                Employee Assistance Program (EAP) (up to six counseling sessions per issue per plan year) is available to </a:t>
            </a:r>
            <a:r>
              <a:rPr lang="en-US" sz="1600" b="1" dirty="0" smtClean="0">
                <a:solidFill>
                  <a:srgbClr val="00B0F0"/>
                </a:solidFill>
                <a:latin typeface="DINNextLTPro-Light"/>
                <a:ea typeface="Calibri" panose="020F0502020204030204" pitchFamily="34" charset="0"/>
                <a:cs typeface="DINNextLTPro-Light"/>
              </a:rPr>
              <a:t>ALL EMPLOYEES AND HOUSEHOLD MEMBERS</a:t>
            </a:r>
            <a:r>
              <a:rPr lang="en-US" sz="1600" b="1" dirty="0" smtClean="0">
                <a:latin typeface="DINNextLTPro-Light"/>
                <a:ea typeface="Calibri" panose="020F0502020204030204" pitchFamily="34" charset="0"/>
                <a:cs typeface="DINNextLTPro-Light"/>
              </a:rPr>
              <a:t>.  </a:t>
            </a:r>
            <a:r>
              <a:rPr lang="en-US" sz="1600" b="1" u="sng" dirty="0">
                <a:latin typeface="DINNextLTPro-Light"/>
                <a:ea typeface="Calibri" panose="020F0502020204030204" pitchFamily="34" charset="0"/>
                <a:cs typeface="DINNextLTPro-Light"/>
              </a:rPr>
              <a:t>You do not need to be enrolled in any ICUBA benefit plan in order for you </a:t>
            </a:r>
            <a:r>
              <a:rPr lang="en-US" sz="1600" b="1" u="sng" dirty="0" smtClean="0">
                <a:latin typeface="DINNextLTPro-Light"/>
                <a:ea typeface="Calibri" panose="020F0502020204030204" pitchFamily="34" charset="0"/>
                <a:cs typeface="DINNextLTPro-Light"/>
              </a:rPr>
              <a:t>and/or </a:t>
            </a:r>
            <a:r>
              <a:rPr lang="en-US" sz="1600" b="1" u="sng" dirty="0">
                <a:latin typeface="DINNextLTPro-Light"/>
                <a:ea typeface="Calibri" panose="020F0502020204030204" pitchFamily="34" charset="0"/>
                <a:cs typeface="DINNextLTPro-Light"/>
              </a:rPr>
              <a:t>a household member to access EAP services</a:t>
            </a:r>
            <a:r>
              <a:rPr lang="en-US" sz="1600" b="1" dirty="0" smtClean="0">
                <a:latin typeface="DINNextLTPro-Light"/>
                <a:ea typeface="Calibri" panose="020F0502020204030204" pitchFamily="34" charset="0"/>
                <a:cs typeface="DINNextLTPro-Light"/>
              </a:rPr>
              <a:t>.</a:t>
            </a:r>
          </a:p>
          <a:p>
            <a:pPr marL="228600" indent="-228600" algn="just">
              <a:lnSpc>
                <a:spcPct val="100000"/>
              </a:lnSpc>
              <a:spcBef>
                <a:spcPts val="0"/>
              </a:spcBef>
              <a:buFont typeface="Wingdings" pitchFamily="2" charset="2"/>
              <a:buChar char="§"/>
            </a:pPr>
            <a:endParaRPr lang="en-US" sz="1000" b="1" dirty="0">
              <a:latin typeface="DINNextLTPro-Light"/>
              <a:ea typeface="Calibri" panose="020F0502020204030204" pitchFamily="34" charset="0"/>
              <a:cs typeface="DINNextLTPro-Light"/>
            </a:endParaRPr>
          </a:p>
          <a:p>
            <a:pPr marL="228600" indent="-228600" algn="just">
              <a:buFont typeface="Wingdings" pitchFamily="2" charset="2"/>
              <a:buChar char="§"/>
            </a:pPr>
            <a:r>
              <a:rPr lang="en-US" sz="1600" b="1" dirty="0" smtClean="0">
                <a:latin typeface="DINNextLTPro-Light"/>
                <a:ea typeface="Calibri" panose="020F0502020204030204" pitchFamily="34" charset="0"/>
                <a:cs typeface="DINNextLTPro-Light"/>
              </a:rPr>
              <a:t>Client </a:t>
            </a:r>
            <a:r>
              <a:rPr lang="en-US" sz="1600" b="1" dirty="0">
                <a:latin typeface="DINNextLTPro-Light"/>
                <a:ea typeface="Calibri" panose="020F0502020204030204" pitchFamily="34" charset="0"/>
                <a:cs typeface="DINNextLTPro-Light"/>
              </a:rPr>
              <a:t>Connect® Provider Matching Service assists members in locating an appropriate provider for their current situation</a:t>
            </a:r>
            <a:r>
              <a:rPr lang="en-US" sz="1600" b="1" dirty="0" smtClean="0">
                <a:latin typeface="DINNextLTPro-Light"/>
                <a:ea typeface="Calibri" panose="020F0502020204030204" pitchFamily="34" charset="0"/>
                <a:cs typeface="DINNextLTPro-Light"/>
              </a:rPr>
              <a:t>.</a:t>
            </a:r>
          </a:p>
          <a:p>
            <a:pPr marL="228600" indent="-228600" algn="just">
              <a:lnSpc>
                <a:spcPct val="100000"/>
              </a:lnSpc>
              <a:spcBef>
                <a:spcPts val="0"/>
              </a:spcBef>
              <a:buFont typeface="Wingdings" pitchFamily="2" charset="2"/>
              <a:buChar char="§"/>
            </a:pPr>
            <a:endParaRPr lang="en-US" sz="1000" b="1" dirty="0" smtClean="0">
              <a:latin typeface="DINNextLTPro-Light"/>
              <a:ea typeface="Calibri" panose="020F0502020204030204" pitchFamily="34" charset="0"/>
              <a:cs typeface="DINNextLTPro-Light"/>
            </a:endParaRPr>
          </a:p>
          <a:p>
            <a:r>
              <a:rPr lang="en-US" sz="1600" b="1" dirty="0">
                <a:latin typeface="DINNextLTPro-Light"/>
                <a:ea typeface="Calibri" panose="020F0502020204030204" pitchFamily="34" charset="0"/>
                <a:cs typeface="DINNextLTPro-Light"/>
              </a:rPr>
              <a:t>The Resources for Living EAP website has many helpful resources including informative articles, interactive health and </a:t>
            </a:r>
            <a:r>
              <a:rPr lang="en-US" sz="1600" b="1" dirty="0" smtClean="0">
                <a:latin typeface="DINNextLTPro-Light"/>
                <a:ea typeface="Calibri" panose="020F0502020204030204" pitchFamily="34" charset="0"/>
                <a:cs typeface="DINNextLTPro-Light"/>
              </a:rPr>
              <a:t>wellness instruments</a:t>
            </a:r>
            <a:r>
              <a:rPr lang="en-US" sz="1600" b="1" dirty="0">
                <a:latin typeface="DINNextLTPro-Light"/>
                <a:ea typeface="Calibri" panose="020F0502020204030204" pitchFamily="34" charset="0"/>
                <a:cs typeface="DINNextLTPro-Light"/>
              </a:rPr>
              <a:t>, health assessments and videos, family, personal, and mental health information, </a:t>
            </a:r>
            <a:r>
              <a:rPr lang="en-US" sz="1600" b="1" dirty="0" smtClean="0">
                <a:latin typeface="DINNextLTPro-Light"/>
                <a:ea typeface="Calibri" panose="020F0502020204030204" pitchFamily="34" charset="0"/>
                <a:cs typeface="DINNextLTPro-Light"/>
              </a:rPr>
              <a:t>on-line seminars</a:t>
            </a:r>
            <a:r>
              <a:rPr lang="en-US" sz="1600" b="1" dirty="0">
                <a:latin typeface="DINNextLTPro-Light"/>
                <a:ea typeface="Calibri" panose="020F0502020204030204" pitchFamily="34" charset="0"/>
                <a:cs typeface="DINNextLTPro-Light"/>
              </a:rPr>
              <a:t>, discounts to vendors and community resources.</a:t>
            </a:r>
          </a:p>
        </p:txBody>
      </p:sp>
      <p:sp>
        <p:nvSpPr>
          <p:cNvPr id="6" name="TextBox 5"/>
          <p:cNvSpPr txBox="1"/>
          <p:nvPr/>
        </p:nvSpPr>
        <p:spPr>
          <a:xfrm>
            <a:off x="7449066" y="4607547"/>
            <a:ext cx="4632259" cy="1323439"/>
          </a:xfrm>
          <a:prstGeom prst="rect">
            <a:avLst/>
          </a:prstGeom>
          <a:noFill/>
        </p:spPr>
        <p:txBody>
          <a:bodyPr wrap="square" rtlCol="0">
            <a:spAutoFit/>
          </a:bodyPr>
          <a:lstStyle/>
          <a:p>
            <a:r>
              <a:rPr lang="en-US" dirty="0"/>
              <a:t>To access services, simply call </a:t>
            </a:r>
            <a:r>
              <a:rPr lang="en-US" b="1" dirty="0"/>
              <a:t>1-877-398-5816</a:t>
            </a:r>
          </a:p>
          <a:p>
            <a:r>
              <a:rPr lang="en-US" dirty="0"/>
              <a:t>or </a:t>
            </a:r>
            <a:r>
              <a:rPr lang="en-US" dirty="0" smtClean="0"/>
              <a:t>login online </a:t>
            </a:r>
            <a:r>
              <a:rPr lang="en-US" dirty="0"/>
              <a:t>at </a:t>
            </a:r>
            <a:r>
              <a:rPr lang="en-US" b="1" dirty="0"/>
              <a:t>www.mylifevalues.com</a:t>
            </a:r>
          </a:p>
          <a:p>
            <a:r>
              <a:rPr lang="en-US" b="1" dirty="0"/>
              <a:t>Username: </a:t>
            </a:r>
            <a:r>
              <a:rPr lang="en-US" dirty="0"/>
              <a:t>ICUBA</a:t>
            </a:r>
          </a:p>
          <a:p>
            <a:r>
              <a:rPr lang="en-US" b="1" dirty="0"/>
              <a:t>Password</a:t>
            </a:r>
            <a:r>
              <a:rPr lang="en-US" dirty="0"/>
              <a:t>: </a:t>
            </a:r>
            <a:r>
              <a:rPr lang="en-US" dirty="0" smtClean="0"/>
              <a:t>8773985816</a:t>
            </a:r>
          </a:p>
          <a:p>
            <a:pPr marL="174625" lvl="1" indent="-174625" algn="ctr"/>
            <a:endParaRPr lang="en-US" sz="800" b="1" dirty="0">
              <a:latin typeface="DINNextLTPro-Light"/>
              <a:ea typeface="Calibri" panose="020F0502020204030204" pitchFamily="34" charset="0"/>
              <a:cs typeface="DINNextLTPro-Light"/>
            </a:endParaRPr>
          </a:p>
        </p:txBody>
      </p:sp>
      <p:pic>
        <p:nvPicPr>
          <p:cNvPr id="11" name="Picture 10"/>
          <p:cNvPicPr>
            <a:picLocks noChangeAspect="1"/>
          </p:cNvPicPr>
          <p:nvPr/>
        </p:nvPicPr>
        <p:blipFill>
          <a:blip r:embed="rId6"/>
          <a:stretch>
            <a:fillRect/>
          </a:stretch>
        </p:blipFill>
        <p:spPr>
          <a:xfrm>
            <a:off x="3030" y="4558225"/>
            <a:ext cx="2554503" cy="1841041"/>
          </a:xfrm>
          <a:prstGeom prst="rect">
            <a:avLst/>
          </a:prstGeom>
        </p:spPr>
      </p:pic>
      <p:sp>
        <p:nvSpPr>
          <p:cNvPr id="12" name="Rectangle 11"/>
          <p:cNvSpPr/>
          <p:nvPr/>
        </p:nvSpPr>
        <p:spPr>
          <a:xfrm>
            <a:off x="2668208" y="4607547"/>
            <a:ext cx="4780858" cy="1323439"/>
          </a:xfrm>
          <a:prstGeom prst="rect">
            <a:avLst/>
          </a:prstGeom>
        </p:spPr>
        <p:txBody>
          <a:bodyPr wrap="square">
            <a:spAutoFit/>
          </a:bodyPr>
          <a:lstStyle/>
          <a:p>
            <a:r>
              <a:rPr lang="en-US" sz="1600" b="1" dirty="0">
                <a:solidFill>
                  <a:srgbClr val="00B0F0"/>
                </a:solidFill>
                <a:latin typeface="Calibri" panose="020F0502020204030204" pitchFamily="34" charset="0"/>
              </a:rPr>
              <a:t>Resources For Living </a:t>
            </a:r>
            <a:r>
              <a:rPr lang="en-US" sz="1600" dirty="0">
                <a:latin typeface="Calibri" panose="020F0502020204030204" pitchFamily="34" charset="0"/>
              </a:rPr>
              <a:t>services are available to you, all members of your household and your adult children up to </a:t>
            </a:r>
            <a:r>
              <a:rPr lang="en-US" sz="1600" dirty="0" smtClean="0">
                <a:latin typeface="Calibri" panose="020F0502020204030204" pitchFamily="34" charset="0"/>
              </a:rPr>
              <a:t>the age </a:t>
            </a:r>
            <a:r>
              <a:rPr lang="en-US" sz="1600" dirty="0">
                <a:latin typeface="Calibri" panose="020F0502020204030204" pitchFamily="34" charset="0"/>
              </a:rPr>
              <a:t>of 26, regardless of your medical insurance coverage. </a:t>
            </a:r>
            <a:r>
              <a:rPr lang="en-US" sz="1600" b="1" dirty="0">
                <a:latin typeface="Calibri" panose="020F0502020204030204" pitchFamily="34" charset="0"/>
              </a:rPr>
              <a:t>Services are confidential and are available 24 hours a day, </a:t>
            </a:r>
            <a:r>
              <a:rPr lang="en-US" sz="1600" b="1" dirty="0" smtClean="0">
                <a:latin typeface="Calibri" panose="020F0502020204030204" pitchFamily="34" charset="0"/>
              </a:rPr>
              <a:t>7 days </a:t>
            </a:r>
            <a:r>
              <a:rPr lang="en-US" sz="1600" b="1" dirty="0">
                <a:latin typeface="Calibri" panose="020F0502020204030204" pitchFamily="34" charset="0"/>
              </a:rPr>
              <a:t>a week.</a:t>
            </a:r>
            <a:endParaRPr lang="en-US" sz="1600" b="1" dirty="0"/>
          </a:p>
        </p:txBody>
      </p:sp>
      <p:sp>
        <p:nvSpPr>
          <p:cNvPr id="13" name="Rectangle 12"/>
          <p:cNvSpPr/>
          <p:nvPr/>
        </p:nvSpPr>
        <p:spPr>
          <a:xfrm>
            <a:off x="2668208" y="5950677"/>
            <a:ext cx="9413117" cy="338554"/>
          </a:xfrm>
          <a:prstGeom prst="rect">
            <a:avLst/>
          </a:prstGeom>
        </p:spPr>
        <p:txBody>
          <a:bodyPr wrap="square">
            <a:spAutoFit/>
          </a:bodyPr>
          <a:lstStyle/>
          <a:p>
            <a:pPr marL="174625" lvl="1" indent="-174625" algn="ctr"/>
            <a:endParaRPr lang="en-US" sz="1600" b="1" dirty="0">
              <a:latin typeface="DINNextLTPro-Light"/>
              <a:ea typeface="Calibri" panose="020F0502020204030204" pitchFamily="34" charset="0"/>
              <a:cs typeface="DINNextLTPro-Light"/>
            </a:endParaRPr>
          </a:p>
        </p:txBody>
      </p:sp>
      <p:sp>
        <p:nvSpPr>
          <p:cNvPr id="5" name="Slide Number Placeholder 4"/>
          <p:cNvSpPr>
            <a:spLocks noGrp="1"/>
          </p:cNvSpPr>
          <p:nvPr>
            <p:ph type="sldNum" sz="quarter" idx="12"/>
          </p:nvPr>
        </p:nvSpPr>
        <p:spPr/>
        <p:txBody>
          <a:bodyPr/>
          <a:lstStyle/>
          <a:p>
            <a:r>
              <a:rPr lang="en-US" sz="1400" b="1" dirty="0" smtClean="0">
                <a:solidFill>
                  <a:schemeClr val="tx1"/>
                </a:solidFill>
              </a:rPr>
              <a:t>22</a:t>
            </a:r>
            <a:endParaRPr lang="en-US" sz="1400" b="1" dirty="0">
              <a:solidFill>
                <a:schemeClr val="tx1"/>
              </a:solidFill>
            </a:endParaRP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213" y="429806"/>
            <a:ext cx="5027990" cy="1102265"/>
          </a:xfrm>
          <a:prstGeom prst="round2DiagRect">
            <a:avLst>
              <a:gd name="adj1" fmla="val 16667"/>
              <a:gd name="adj2" fmla="val 0"/>
            </a:avLst>
          </a:prstGeom>
          <a:ln w="88900" cap="sq">
            <a:noFill/>
            <a:miter lim="800000"/>
          </a:ln>
          <a:effectLst/>
        </p:spPr>
      </p:pic>
      <p:sp>
        <p:nvSpPr>
          <p:cNvPr id="10" name="Title 1"/>
          <p:cNvSpPr txBox="1">
            <a:spLocks/>
          </p:cNvSpPr>
          <p:nvPr/>
        </p:nvSpPr>
        <p:spPr>
          <a:xfrm>
            <a:off x="5058637" y="550449"/>
            <a:ext cx="7009797" cy="87407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10000"/>
              </a:lnSpc>
            </a:pPr>
            <a:r>
              <a:rPr lang="en-US" sz="3200" b="1" u="sng" dirty="0" smtClean="0">
                <a:solidFill>
                  <a:schemeClr val="bg1"/>
                </a:solidFill>
                <a:latin typeface="SourceSansPro-Light"/>
              </a:rPr>
              <a:t>Employee Assistance Program (EAP) Benefits</a:t>
            </a:r>
            <a:endParaRPr lang="en-US" sz="3200" b="1" u="sng" dirty="0">
              <a:solidFill>
                <a:schemeClr val="bg1"/>
              </a:solidFill>
              <a:latin typeface="SourceSansPro-Light"/>
            </a:endParaRPr>
          </a:p>
        </p:txBody>
      </p:sp>
    </p:spTree>
    <p:extLst>
      <p:ext uri="{BB962C8B-B14F-4D97-AF65-F5344CB8AC3E}">
        <p14:creationId xmlns:p14="http://schemas.microsoft.com/office/powerpoint/2010/main" val="5716523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46652"/>
            <a:ext cx="12192000" cy="1859478"/>
          </a:xfrm>
          <a:prstGeom prst="rect">
            <a:avLst/>
          </a:prstGeom>
        </p:spPr>
      </p:pic>
      <p:sp>
        <p:nvSpPr>
          <p:cNvPr id="12" name="Title 1"/>
          <p:cNvSpPr txBox="1">
            <a:spLocks/>
          </p:cNvSpPr>
          <p:nvPr/>
        </p:nvSpPr>
        <p:spPr bwMode="auto">
          <a:xfrm>
            <a:off x="3082212" y="496336"/>
            <a:ext cx="8313575" cy="692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7" rIns="91434" bIns="45717" numCol="1" anchor="ctr" anchorCtr="0" compatLnSpc="1">
            <a:prstTxWarp prst="textNoShape">
              <a:avLst/>
            </a:prstTxWarp>
          </a:bodyPr>
          <a:lstStyle/>
          <a:p>
            <a:pPr algn="ctr" defTabSz="915010">
              <a:defRPr/>
            </a:pPr>
            <a:r>
              <a:rPr lang="en-US" sz="3200" b="1" u="sng" dirty="0">
                <a:solidFill>
                  <a:schemeClr val="bg1"/>
                </a:solidFill>
                <a:latin typeface="SourceSansPro-Light"/>
                <a:ea typeface="+mj-ea"/>
                <a:cs typeface="+mj-cs"/>
              </a:rPr>
              <a:t>Behavioral </a:t>
            </a:r>
            <a:r>
              <a:rPr lang="en-US" sz="3200" b="1" u="sng" dirty="0" smtClean="0">
                <a:solidFill>
                  <a:schemeClr val="bg1"/>
                </a:solidFill>
                <a:latin typeface="SourceSansPro-Light"/>
                <a:ea typeface="+mj-ea"/>
                <a:cs typeface="+mj-cs"/>
              </a:rPr>
              <a:t>Health &amp; </a:t>
            </a:r>
          </a:p>
          <a:p>
            <a:pPr algn="ctr" defTabSz="915010">
              <a:defRPr/>
            </a:pPr>
            <a:r>
              <a:rPr lang="en-US" sz="3200" b="1" u="sng" dirty="0" smtClean="0">
                <a:solidFill>
                  <a:schemeClr val="bg1"/>
                </a:solidFill>
                <a:latin typeface="SourceSansPro-Light"/>
                <a:ea typeface="+mj-ea"/>
                <a:cs typeface="+mj-cs"/>
              </a:rPr>
              <a:t>Substance </a:t>
            </a:r>
            <a:r>
              <a:rPr lang="en-US" sz="3200" b="1" u="sng" dirty="0">
                <a:solidFill>
                  <a:schemeClr val="bg1"/>
                </a:solidFill>
                <a:latin typeface="SourceSansPro-Light"/>
                <a:ea typeface="+mj-ea"/>
                <a:cs typeface="+mj-cs"/>
              </a:rPr>
              <a:t>Abuse </a:t>
            </a:r>
            <a:r>
              <a:rPr lang="en-US" sz="3200" b="1" u="sng" dirty="0" smtClean="0">
                <a:solidFill>
                  <a:schemeClr val="bg1"/>
                </a:solidFill>
                <a:latin typeface="SourceSansPro-Light"/>
                <a:ea typeface="+mj-ea"/>
                <a:cs typeface="+mj-cs"/>
              </a:rPr>
              <a:t>Benefits</a:t>
            </a:r>
            <a:endParaRPr lang="en-US" sz="3200" b="1" u="sng" dirty="0">
              <a:solidFill>
                <a:schemeClr val="bg1"/>
              </a:solidFill>
              <a:latin typeface="SourceSansPro-Light"/>
              <a:ea typeface="+mj-ea"/>
              <a:cs typeface="+mj-cs"/>
            </a:endParaRPr>
          </a:p>
        </p:txBody>
      </p:sp>
      <p:pic>
        <p:nvPicPr>
          <p:cNvPr id="13" name="Picture 12"/>
          <p:cNvPicPr>
            <a:picLocks noChangeAspect="1"/>
          </p:cNvPicPr>
          <p:nvPr/>
        </p:nvPicPr>
        <p:blipFill>
          <a:blip r:embed="rId4" cstate="print">
            <a:lum bright="-40000" contrast="40000"/>
            <a:extLst>
              <a:ext uri="{28A0092B-C50C-407E-A947-70E740481C1C}">
                <a14:useLocalDpi xmlns:a14="http://schemas.microsoft.com/office/drawing/2010/main" val="0"/>
              </a:ext>
            </a:extLst>
          </a:blip>
          <a:stretch>
            <a:fillRect/>
          </a:stretch>
        </p:blipFill>
        <p:spPr>
          <a:xfrm>
            <a:off x="420492" y="453609"/>
            <a:ext cx="3054060" cy="858955"/>
          </a:xfrm>
          <a:prstGeom prst="rect">
            <a:avLst/>
          </a:prstGeom>
        </p:spPr>
      </p:pic>
      <p:pic>
        <p:nvPicPr>
          <p:cNvPr id="5" name="Picture 4"/>
          <p:cNvPicPr>
            <a:picLocks noChangeAspect="1"/>
          </p:cNvPicPr>
          <p:nvPr/>
        </p:nvPicPr>
        <p:blipFill>
          <a:blip r:embed="rId5"/>
          <a:stretch>
            <a:fillRect/>
          </a:stretch>
        </p:blipFill>
        <p:spPr>
          <a:xfrm>
            <a:off x="210229" y="2003703"/>
            <a:ext cx="1730537" cy="4701897"/>
          </a:xfrm>
          <a:prstGeom prst="rect">
            <a:avLst/>
          </a:prstGeom>
        </p:spPr>
      </p:pic>
      <p:sp>
        <p:nvSpPr>
          <p:cNvPr id="8" name="TextBox 7"/>
          <p:cNvSpPr txBox="1"/>
          <p:nvPr/>
        </p:nvSpPr>
        <p:spPr>
          <a:xfrm>
            <a:off x="1873896" y="2003703"/>
            <a:ext cx="9872291" cy="3785652"/>
          </a:xfrm>
          <a:prstGeom prst="rect">
            <a:avLst/>
          </a:prstGeom>
          <a:noFill/>
        </p:spPr>
        <p:txBody>
          <a:bodyPr wrap="square" rtlCol="0">
            <a:spAutoFit/>
          </a:bodyPr>
          <a:lstStyle/>
          <a:p>
            <a:pPr marL="344488" lvl="1" indent="-176213">
              <a:buFont typeface="Wingdings" pitchFamily="2" charset="2"/>
              <a:buChar char="§"/>
            </a:pPr>
            <a:r>
              <a:rPr lang="en-US" sz="1600" b="1" dirty="0">
                <a:latin typeface="DINNextLTPro-Light"/>
                <a:ea typeface="Calibri" panose="020F0502020204030204" pitchFamily="34" charset="0"/>
                <a:cs typeface="DINNextLTPro-Light"/>
              </a:rPr>
              <a:t>Behavioral Health/Substance Abuse Benefits are provided by MHNet Behavioral Health.</a:t>
            </a:r>
          </a:p>
          <a:p>
            <a:pPr marL="344488" lvl="1" indent="-176213">
              <a:buFont typeface="Wingdings" pitchFamily="2" charset="2"/>
              <a:buChar char="§"/>
            </a:pPr>
            <a:endParaRPr lang="en-US" sz="1600" b="1" dirty="0">
              <a:latin typeface="DINNextLTPro-Light"/>
              <a:ea typeface="Calibri" panose="020F0502020204030204" pitchFamily="34" charset="0"/>
              <a:cs typeface="DINNextLTPro-Light"/>
            </a:endParaRPr>
          </a:p>
          <a:p>
            <a:pPr marL="344488" lvl="1" indent="-176213">
              <a:buFont typeface="Wingdings" pitchFamily="2" charset="2"/>
              <a:buChar char="§"/>
            </a:pPr>
            <a:r>
              <a:rPr lang="en-US" sz="1600" b="1" dirty="0">
                <a:latin typeface="DINNextLTPro-Light"/>
                <a:ea typeface="Calibri" panose="020F0502020204030204" pitchFamily="34" charset="0"/>
                <a:cs typeface="DINNextLTPro-Light"/>
              </a:rPr>
              <a:t>Members must be on the Medical Health Plan. </a:t>
            </a:r>
          </a:p>
          <a:p>
            <a:pPr marL="344488" lvl="1" indent="-176213">
              <a:buFont typeface="Wingdings" pitchFamily="2" charset="2"/>
              <a:buChar char="§"/>
            </a:pPr>
            <a:endParaRPr lang="en-US" sz="1600" b="1" dirty="0">
              <a:latin typeface="DINNextLTPro-Light"/>
              <a:ea typeface="Calibri" panose="020F0502020204030204" pitchFamily="34" charset="0"/>
              <a:cs typeface="DINNextLTPro-Light"/>
            </a:endParaRPr>
          </a:p>
          <a:p>
            <a:pPr marL="344488" lvl="1" indent="-176213">
              <a:buFont typeface="Wingdings" pitchFamily="2" charset="2"/>
              <a:buChar char="§"/>
            </a:pPr>
            <a:r>
              <a:rPr lang="en-US" sz="1600" b="1" dirty="0">
                <a:latin typeface="DINNextLTPro-Light"/>
                <a:ea typeface="Calibri" panose="020F0502020204030204" pitchFamily="34" charset="0"/>
                <a:cs typeface="DINNextLTPro-Light"/>
                <a:hlinkClick r:id="rId6"/>
              </a:rPr>
              <a:t>Provider Search: www.mhnet.com</a:t>
            </a:r>
            <a:r>
              <a:rPr lang="en-US" sz="1600" b="1" dirty="0">
                <a:latin typeface="DINNextLTPro-Light"/>
                <a:ea typeface="Calibri" panose="020F0502020204030204" pitchFamily="34" charset="0"/>
                <a:cs typeface="DINNextLTPro-Light"/>
              </a:rPr>
              <a:t> or call 877-398-5816 and press option for Behavioral Health Benefits.</a:t>
            </a:r>
          </a:p>
          <a:p>
            <a:pPr marL="344488" lvl="1" indent="-176213">
              <a:buFont typeface="Wingdings" pitchFamily="2" charset="2"/>
              <a:buChar char="§"/>
            </a:pPr>
            <a:endParaRPr lang="en-US" sz="1600" b="1" dirty="0">
              <a:latin typeface="DINNextLTPro-Light"/>
              <a:ea typeface="Calibri" panose="020F0502020204030204" pitchFamily="34" charset="0"/>
              <a:cs typeface="DINNextLTPro-Light"/>
            </a:endParaRPr>
          </a:p>
          <a:p>
            <a:pPr marL="344488" lvl="1" indent="-176213">
              <a:buFont typeface="Wingdings" pitchFamily="2" charset="2"/>
              <a:buChar char="§"/>
            </a:pPr>
            <a:r>
              <a:rPr lang="en-US" sz="1600" b="1" dirty="0">
                <a:latin typeface="DINNextLTPro-Light"/>
                <a:ea typeface="Calibri" panose="020F0502020204030204" pitchFamily="34" charset="0"/>
                <a:cs typeface="DINNextLTPro-Light"/>
              </a:rPr>
              <a:t>MHNet contact information can be located on the back of the Florida Blue ID card.</a:t>
            </a:r>
          </a:p>
          <a:p>
            <a:pPr marL="344488" lvl="1" indent="-176213">
              <a:buFont typeface="Wingdings" pitchFamily="2" charset="2"/>
              <a:buChar char="§"/>
            </a:pPr>
            <a:endParaRPr lang="en-US" sz="1600" b="1" dirty="0">
              <a:latin typeface="DINNextLTPro-Light"/>
              <a:ea typeface="Calibri" panose="020F0502020204030204" pitchFamily="34" charset="0"/>
              <a:cs typeface="DINNextLTPro-Light"/>
            </a:endParaRPr>
          </a:p>
          <a:p>
            <a:pPr marL="344488" indent="-176213">
              <a:buFont typeface="Wingdings" panose="05000000000000000000" pitchFamily="2" charset="2"/>
              <a:buChar char="§"/>
            </a:pPr>
            <a:r>
              <a:rPr lang="en-US" sz="1600" b="1" dirty="0">
                <a:latin typeface="DINNextLTPro-Light"/>
                <a:ea typeface="Calibri" panose="020F0502020204030204" pitchFamily="34" charset="0"/>
                <a:cs typeface="DINNextLTPro-Light"/>
              </a:rPr>
              <a:t>Deductible and out of pocket maximum is combined with medical. </a:t>
            </a:r>
          </a:p>
          <a:p>
            <a:pPr marL="344488" indent="-176213">
              <a:buFont typeface="Wingdings" panose="05000000000000000000" pitchFamily="2" charset="2"/>
              <a:buChar char="§"/>
            </a:pPr>
            <a:endParaRPr lang="en-US" sz="1600" b="1" dirty="0">
              <a:latin typeface="DINNextLTPro-Light"/>
              <a:ea typeface="Calibri" panose="020F0502020204030204" pitchFamily="34" charset="0"/>
              <a:cs typeface="DINNextLTPro-Light"/>
            </a:endParaRPr>
          </a:p>
          <a:p>
            <a:pPr marL="344488" indent="-176213">
              <a:buFont typeface="Wingdings" panose="05000000000000000000" pitchFamily="2" charset="2"/>
              <a:buChar char="§"/>
            </a:pPr>
            <a:r>
              <a:rPr lang="en-US" sz="1600" b="1" dirty="0">
                <a:latin typeface="DINNextLTPro-Light"/>
                <a:ea typeface="Calibri" panose="020F0502020204030204" pitchFamily="34" charset="0"/>
                <a:cs typeface="DINNextLTPro-Light"/>
              </a:rPr>
              <a:t>In-network services must be rendered by a MHNet provider.</a:t>
            </a:r>
          </a:p>
          <a:p>
            <a:pPr marL="344488" indent="-176213">
              <a:buFont typeface="Wingdings" panose="05000000000000000000" pitchFamily="2" charset="2"/>
              <a:buChar char="§"/>
            </a:pPr>
            <a:endParaRPr lang="en-US" sz="1600" b="1" dirty="0">
              <a:latin typeface="DINNextLTPro-Light"/>
              <a:ea typeface="Calibri" panose="020F0502020204030204" pitchFamily="34" charset="0"/>
              <a:cs typeface="DINNextLTPro-Light"/>
            </a:endParaRPr>
          </a:p>
          <a:p>
            <a:pPr marL="344488" indent="-176213">
              <a:buFont typeface="Wingdings" panose="05000000000000000000" pitchFamily="2" charset="2"/>
              <a:buChar char="§"/>
            </a:pPr>
            <a:r>
              <a:rPr lang="en-US" sz="1600" b="1" dirty="0">
                <a:latin typeface="DINNextLTPro-Light"/>
                <a:ea typeface="Calibri" panose="020F0502020204030204" pitchFamily="34" charset="0"/>
                <a:cs typeface="DINNextLTPro-Light"/>
              </a:rPr>
              <a:t>Services rendered by an out of network provider may be subject to balance billing by the out of network provider for the difference between the allowed amount and the provider billed charges.</a:t>
            </a:r>
          </a:p>
        </p:txBody>
      </p:sp>
      <p:sp>
        <p:nvSpPr>
          <p:cNvPr id="10" name="Slide Number Placeholder 2"/>
          <p:cNvSpPr>
            <a:spLocks noGrp="1"/>
          </p:cNvSpPr>
          <p:nvPr>
            <p:ph type="sldNum" sz="quarter" idx="12"/>
          </p:nvPr>
        </p:nvSpPr>
        <p:spPr>
          <a:xfrm>
            <a:off x="8610600" y="6356350"/>
            <a:ext cx="2743200" cy="365125"/>
          </a:xfrm>
        </p:spPr>
        <p:txBody>
          <a:bodyPr/>
          <a:lstStyle/>
          <a:p>
            <a:r>
              <a:rPr lang="en-US" sz="1400" b="1" dirty="0" smtClean="0">
                <a:solidFill>
                  <a:schemeClr val="tx1"/>
                </a:solidFill>
              </a:rPr>
              <a:t>23</a:t>
            </a:r>
            <a:endParaRPr lang="en-US" sz="1400" b="1" dirty="0">
              <a:solidFill>
                <a:schemeClr val="tx1"/>
              </a:solidFill>
            </a:endParaRPr>
          </a:p>
        </p:txBody>
      </p:sp>
    </p:spTree>
    <p:extLst>
      <p:ext uri="{BB962C8B-B14F-4D97-AF65-F5344CB8AC3E}">
        <p14:creationId xmlns:p14="http://schemas.microsoft.com/office/powerpoint/2010/main" val="2816829591"/>
      </p:ext>
    </p:extLst>
  </p:cSld>
  <p:clrMapOvr>
    <a:masterClrMapping/>
  </p:clrMapOvr>
  <mc:AlternateContent xmlns:mc="http://schemas.openxmlformats.org/markup-compatibility/2006" xmlns:p14="http://schemas.microsoft.com/office/powerpoint/2010/main">
    <mc:Choice Requires="p14">
      <p:transition p14:dur="10" advClick="0" advTm="5000">
        <p:fade/>
      </p:transition>
    </mc:Choice>
    <mc:Fallback xmlns="">
      <p:transition advClick="0" advTm="5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1999" cy="1325563"/>
          </a:xfrm>
          <a:solidFill>
            <a:schemeClr val="accent6">
              <a:lumMod val="50000"/>
            </a:schemeClr>
          </a:solidFill>
        </p:spPr>
        <p:txBody>
          <a:bodyPr>
            <a:normAutofit/>
          </a:bodyPr>
          <a:lstStyle/>
          <a:p>
            <a:pPr algn="ctr"/>
            <a:r>
              <a:rPr lang="en-US" b="1" u="sng" dirty="0">
                <a:solidFill>
                  <a:schemeClr val="bg1"/>
                </a:solidFill>
                <a:latin typeface="SourceSansPro-Light"/>
              </a:rPr>
              <a:t>Tobacco </a:t>
            </a:r>
            <a:r>
              <a:rPr lang="en-US" b="1" u="sng" dirty="0" smtClean="0">
                <a:solidFill>
                  <a:schemeClr val="bg1"/>
                </a:solidFill>
                <a:latin typeface="SourceSansPro-Light"/>
              </a:rPr>
              <a:t>Cessation Program</a:t>
            </a:r>
            <a:endParaRPr lang="en-US" b="1" u="sng" dirty="0">
              <a:solidFill>
                <a:schemeClr val="bg1"/>
              </a:solidFill>
              <a:latin typeface="SourceSansPro-Light"/>
            </a:endParaRPr>
          </a:p>
        </p:txBody>
      </p:sp>
      <p:sp>
        <p:nvSpPr>
          <p:cNvPr id="4" name="Content Placeholder 3"/>
          <p:cNvSpPr>
            <a:spLocks noGrp="1"/>
          </p:cNvSpPr>
          <p:nvPr>
            <p:ph idx="1"/>
          </p:nvPr>
        </p:nvSpPr>
        <p:spPr>
          <a:xfrm>
            <a:off x="304993" y="1580568"/>
            <a:ext cx="4750836" cy="5174795"/>
          </a:xfrm>
        </p:spPr>
        <p:txBody>
          <a:bodyPr>
            <a:normAutofit fontScale="77500" lnSpcReduction="20000"/>
          </a:bodyPr>
          <a:lstStyle/>
          <a:p>
            <a:pPr marL="0" indent="0">
              <a:lnSpc>
                <a:spcPct val="110000"/>
              </a:lnSpc>
              <a:spcBef>
                <a:spcPts val="0"/>
              </a:spcBef>
              <a:buNone/>
            </a:pPr>
            <a:r>
              <a:rPr lang="en-US" sz="2600" b="1" dirty="0">
                <a:latin typeface="DINNextLTPro-Light"/>
                <a:ea typeface="Calibri" panose="020F0502020204030204" pitchFamily="34" charset="0"/>
                <a:cs typeface="DINNextLTPro-Light"/>
              </a:rPr>
              <a:t>It’s okay to be a quitter— </a:t>
            </a:r>
          </a:p>
          <a:p>
            <a:pPr marL="0" indent="0">
              <a:lnSpc>
                <a:spcPct val="110000"/>
              </a:lnSpc>
              <a:spcBef>
                <a:spcPts val="0"/>
              </a:spcBef>
              <a:buNone/>
            </a:pPr>
            <a:r>
              <a:rPr lang="en-US" sz="2600" b="1" dirty="0">
                <a:latin typeface="DINNextLTPro-Light"/>
                <a:ea typeface="Calibri" panose="020F0502020204030204" pitchFamily="34" charset="0"/>
                <a:cs typeface="DINNextLTPro-Light"/>
              </a:rPr>
              <a:t>it’s time to stop using tobacco </a:t>
            </a:r>
          </a:p>
          <a:p>
            <a:pPr marL="0" indent="0" algn="just">
              <a:lnSpc>
                <a:spcPct val="120000"/>
              </a:lnSpc>
              <a:spcBef>
                <a:spcPts val="0"/>
              </a:spcBef>
              <a:buNone/>
            </a:pPr>
            <a:r>
              <a:rPr lang="en-US" sz="1500" dirty="0">
                <a:latin typeface="DINNextLTPro-Light"/>
                <a:ea typeface="Calibri" panose="020F0502020204030204" pitchFamily="34" charset="0"/>
                <a:cs typeface="DINNextLTPro-Light"/>
              </a:rPr>
              <a:t>Once you make the decision to quit tobacco, you may enroll with the </a:t>
            </a:r>
            <a:r>
              <a:rPr lang="en-US" sz="1500" b="1" dirty="0">
                <a:solidFill>
                  <a:schemeClr val="accent6">
                    <a:lumMod val="50000"/>
                  </a:schemeClr>
                </a:solidFill>
                <a:latin typeface="DINNextLTPro-Light"/>
                <a:ea typeface="Calibri" panose="020F0502020204030204" pitchFamily="34" charset="0"/>
                <a:cs typeface="DINNextLTPro-Light"/>
              </a:rPr>
              <a:t>Next </a:t>
            </a:r>
            <a:r>
              <a:rPr lang="en-US" sz="1500" dirty="0">
                <a:latin typeface="DINNextLTPro-Light"/>
                <a:ea typeface="Calibri" panose="020F0502020204030204" pitchFamily="34" charset="0"/>
                <a:cs typeface="DINNextLTPro-Light"/>
              </a:rPr>
              <a:t>Steps program or a counseling program with </a:t>
            </a:r>
            <a:r>
              <a:rPr lang="en-US" sz="1500" dirty="0" smtClean="0">
                <a:latin typeface="DINNextLTPro-Light"/>
                <a:ea typeface="Calibri" panose="020F0502020204030204" pitchFamily="34" charset="0"/>
                <a:cs typeface="DINNextLTPro-Light"/>
              </a:rPr>
              <a:t>the </a:t>
            </a:r>
            <a:r>
              <a:rPr lang="en-US" sz="1500" b="1" dirty="0" smtClean="0">
                <a:solidFill>
                  <a:schemeClr val="accent6">
                    <a:lumMod val="50000"/>
                  </a:schemeClr>
                </a:solidFill>
                <a:latin typeface="DINNextLTPro-Light"/>
                <a:ea typeface="Calibri" panose="020F0502020204030204" pitchFamily="34" charset="0"/>
                <a:cs typeface="DINNextLTPro-Light"/>
              </a:rPr>
              <a:t>Area </a:t>
            </a:r>
            <a:r>
              <a:rPr lang="en-US" sz="1500" b="1" dirty="0">
                <a:solidFill>
                  <a:schemeClr val="accent6">
                    <a:lumMod val="50000"/>
                  </a:schemeClr>
                </a:solidFill>
                <a:latin typeface="DINNextLTPro-Light"/>
                <a:ea typeface="Calibri" panose="020F0502020204030204" pitchFamily="34" charset="0"/>
                <a:cs typeface="DINNextLTPro-Light"/>
              </a:rPr>
              <a:t>Health Education Center (AHEC</a:t>
            </a:r>
            <a:r>
              <a:rPr lang="en-US" sz="1500" b="1" dirty="0" smtClean="0">
                <a:solidFill>
                  <a:schemeClr val="accent6">
                    <a:lumMod val="50000"/>
                  </a:schemeClr>
                </a:solidFill>
                <a:latin typeface="DINNextLTPro-Light"/>
                <a:ea typeface="Calibri" panose="020F0502020204030204" pitchFamily="34" charset="0"/>
                <a:cs typeface="DINNextLTPro-Light"/>
              </a:rPr>
              <a:t>)</a:t>
            </a:r>
            <a:r>
              <a:rPr lang="en-US" sz="1500" dirty="0" smtClean="0">
                <a:latin typeface="DINNextLTPro-Light"/>
                <a:ea typeface="Calibri" panose="020F0502020204030204" pitchFamily="34" charset="0"/>
                <a:cs typeface="DINNextLTPro-Light"/>
              </a:rPr>
              <a:t>. </a:t>
            </a:r>
            <a:r>
              <a:rPr lang="en-US" sz="1500" dirty="0">
                <a:latin typeface="DINNextLTPro-Light"/>
                <a:ea typeface="Calibri" panose="020F0502020204030204" pitchFamily="34" charset="0"/>
                <a:cs typeface="DINNextLTPro-Light"/>
              </a:rPr>
              <a:t>Once you initiate the counseling session and obtain a prescription from a physician, you will be eligible for </a:t>
            </a:r>
            <a:r>
              <a:rPr lang="en-US" sz="1500" b="1" cap="all" dirty="0">
                <a:solidFill>
                  <a:schemeClr val="accent6">
                    <a:lumMod val="50000"/>
                  </a:schemeClr>
                </a:solidFill>
                <a:latin typeface="DINNextLTPro-Light"/>
                <a:ea typeface="Calibri" panose="020F0502020204030204" pitchFamily="34" charset="0"/>
                <a:cs typeface="DINNextLTPro-Light"/>
              </a:rPr>
              <a:t>free</a:t>
            </a:r>
            <a:r>
              <a:rPr lang="en-US" sz="1500" dirty="0">
                <a:latin typeface="DINNextLTPro-Light"/>
                <a:ea typeface="Calibri" panose="020F0502020204030204" pitchFamily="34" charset="0"/>
                <a:cs typeface="DINNextLTPro-Light"/>
              </a:rPr>
              <a:t> tobacco cessation medications. </a:t>
            </a:r>
            <a:r>
              <a:rPr lang="en-US" sz="1500" dirty="0" smtClean="0">
                <a:latin typeface="DINNextLTPro-Light"/>
                <a:ea typeface="Calibri" panose="020F0502020204030204" pitchFamily="34" charset="0"/>
                <a:cs typeface="DINNextLTPro-Light"/>
              </a:rPr>
              <a:t>Call </a:t>
            </a:r>
            <a:r>
              <a:rPr lang="en-US" sz="1500" b="1" dirty="0" smtClean="0">
                <a:solidFill>
                  <a:srgbClr val="2A421A"/>
                </a:solidFill>
                <a:latin typeface="DINNextLTPro-Light"/>
                <a:ea typeface="Calibri" panose="020F0502020204030204" pitchFamily="34" charset="0"/>
                <a:cs typeface="DINNextLTPro-Light"/>
              </a:rPr>
              <a:t>877-848-6696 or access www.ahectobacco.com/calendar.</a:t>
            </a:r>
            <a:endParaRPr lang="en-US" sz="1500" b="1" dirty="0">
              <a:solidFill>
                <a:srgbClr val="2A421A"/>
              </a:solidFill>
              <a:latin typeface="DINNextLTPro-Light"/>
              <a:ea typeface="Calibri" panose="020F0502020204030204" pitchFamily="34" charset="0"/>
              <a:cs typeface="DINNextLTPro-Light"/>
            </a:endParaRPr>
          </a:p>
          <a:p>
            <a:pPr marL="0" indent="0" algn="just">
              <a:lnSpc>
                <a:spcPct val="120000"/>
              </a:lnSpc>
              <a:spcBef>
                <a:spcPts val="0"/>
              </a:spcBef>
              <a:buNone/>
            </a:pPr>
            <a:endParaRPr lang="en-US" sz="1200" b="1" dirty="0">
              <a:solidFill>
                <a:schemeClr val="accent2">
                  <a:lumMod val="75000"/>
                </a:schemeClr>
              </a:solidFill>
              <a:latin typeface="DINNextLTPro-Light"/>
              <a:ea typeface="Calibri" panose="020F0502020204030204" pitchFamily="34" charset="0"/>
              <a:cs typeface="DINNextLTPro-Light"/>
            </a:endParaRPr>
          </a:p>
          <a:p>
            <a:pPr marL="0" indent="0" algn="just">
              <a:lnSpc>
                <a:spcPct val="120000"/>
              </a:lnSpc>
              <a:spcBef>
                <a:spcPts val="0"/>
              </a:spcBef>
              <a:buNone/>
            </a:pPr>
            <a:r>
              <a:rPr lang="en-US" sz="1500" dirty="0" smtClean="0">
                <a:latin typeface="DINNextLTPro-Light"/>
                <a:ea typeface="Calibri" panose="020F0502020204030204" pitchFamily="34" charset="0"/>
                <a:cs typeface="DINNextLTPro-Light"/>
              </a:rPr>
              <a:t>Both </a:t>
            </a:r>
            <a:r>
              <a:rPr lang="en-US" sz="1500" dirty="0">
                <a:latin typeface="DINNextLTPro-Light"/>
                <a:ea typeface="Calibri" panose="020F0502020204030204" pitchFamily="34" charset="0"/>
                <a:cs typeface="DINNextLTPro-Light"/>
              </a:rPr>
              <a:t>prescription and over-the-counter (OTC) tobacco cessation products are available through this program with up to two twelve-week cycles each plan year at no cost to you.</a:t>
            </a:r>
          </a:p>
          <a:p>
            <a:pPr marL="0" indent="0">
              <a:buNone/>
            </a:pPr>
            <a:r>
              <a:rPr lang="en-US" sz="1500" b="1" dirty="0">
                <a:latin typeface="DINNextLTPro-Light"/>
                <a:ea typeface="Calibri" panose="020F0502020204030204" pitchFamily="34" charset="0"/>
                <a:cs typeface="DINNextLTPro-Light"/>
              </a:rPr>
              <a:t>Products that can help you quit include: </a:t>
            </a:r>
          </a:p>
          <a:p>
            <a:pPr marL="168275" indent="-168275">
              <a:lnSpc>
                <a:spcPct val="110000"/>
              </a:lnSpc>
              <a:spcBef>
                <a:spcPts val="0"/>
              </a:spcBef>
              <a:buNone/>
            </a:pPr>
            <a:endParaRPr lang="en-US" sz="1400" dirty="0" smtClean="0">
              <a:solidFill>
                <a:srgbClr val="0070C0"/>
              </a:solidFill>
              <a:latin typeface="Avenir LT Std 55 Roman"/>
              <a:ea typeface="Calibri" panose="020F0502020204030204" pitchFamily="34" charset="0"/>
              <a:cs typeface="Avenir LT Std 55 Roman"/>
            </a:endParaRPr>
          </a:p>
          <a:p>
            <a:pPr marL="168275" indent="-168275" algn="just">
              <a:lnSpc>
                <a:spcPct val="120000"/>
              </a:lnSpc>
              <a:spcBef>
                <a:spcPts val="0"/>
              </a:spcBef>
              <a:buNone/>
            </a:pPr>
            <a:r>
              <a:rPr lang="en-US" sz="1400" dirty="0" smtClean="0">
                <a:solidFill>
                  <a:srgbClr val="0070C0"/>
                </a:solidFill>
                <a:latin typeface="Avenir LT Std 55 Roman"/>
                <a:ea typeface="Calibri" panose="020F0502020204030204" pitchFamily="34" charset="0"/>
                <a:cs typeface="Avenir LT Std 55 Roman"/>
              </a:rPr>
              <a:t>■  </a:t>
            </a:r>
            <a:r>
              <a:rPr lang="en-US" sz="1500" b="1" dirty="0">
                <a:latin typeface="DINNextLTPro-Light"/>
                <a:ea typeface="Calibri" panose="020F0502020204030204" pitchFamily="34" charset="0"/>
                <a:cs typeface="DINNextLTPro-Light"/>
              </a:rPr>
              <a:t>Nicotine replacement products (NRP): </a:t>
            </a:r>
            <a:r>
              <a:rPr lang="en-US" sz="1500" dirty="0">
                <a:latin typeface="DINNextLTPro-Light"/>
                <a:ea typeface="Calibri" panose="020F0502020204030204" pitchFamily="34" charset="0"/>
                <a:cs typeface="DINNextLTPro-Light"/>
              </a:rPr>
              <a:t>These products provide small doses of nicotine and are considered tobacco substitutes. Some nicotine replacement product options are: nicotine skin patches, gum, lozenges, or nasal sprays. </a:t>
            </a:r>
            <a:endParaRPr lang="en-US" sz="1500" dirty="0" smtClean="0">
              <a:latin typeface="DINNextLTPro-Light"/>
              <a:ea typeface="Calibri" panose="020F0502020204030204" pitchFamily="34" charset="0"/>
              <a:cs typeface="DINNextLTPro-Light"/>
            </a:endParaRPr>
          </a:p>
          <a:p>
            <a:pPr marL="0" indent="0">
              <a:lnSpc>
                <a:spcPct val="110000"/>
              </a:lnSpc>
              <a:spcBef>
                <a:spcPts val="0"/>
              </a:spcBef>
              <a:buNone/>
            </a:pPr>
            <a:endParaRPr lang="en-US" sz="1400" dirty="0">
              <a:latin typeface="DINNextLTPro-Light"/>
              <a:ea typeface="Calibri" panose="020F0502020204030204" pitchFamily="34" charset="0"/>
              <a:cs typeface="DINNextLTPro-Light"/>
            </a:endParaRPr>
          </a:p>
          <a:p>
            <a:pPr marL="168275" indent="-168275" algn="just">
              <a:lnSpc>
                <a:spcPct val="120000"/>
              </a:lnSpc>
              <a:spcBef>
                <a:spcPts val="0"/>
              </a:spcBef>
              <a:buNone/>
            </a:pPr>
            <a:r>
              <a:rPr lang="en-US" sz="1400" dirty="0" smtClean="0">
                <a:solidFill>
                  <a:srgbClr val="0070C0"/>
                </a:solidFill>
                <a:latin typeface="Avenir LT Std 55 Roman"/>
                <a:ea typeface="Calibri" panose="020F0502020204030204" pitchFamily="34" charset="0"/>
                <a:cs typeface="Avenir LT Std 55 Roman"/>
              </a:rPr>
              <a:t>■ </a:t>
            </a:r>
            <a:r>
              <a:rPr lang="en-US" sz="1500" b="1" dirty="0">
                <a:latin typeface="DINNextLTPro-Light"/>
                <a:ea typeface="Calibri" panose="020F0502020204030204" pitchFamily="34" charset="0"/>
                <a:cs typeface="DINNextLTPro-Light"/>
              </a:rPr>
              <a:t>Prescription medications like Chantix or Zyban. </a:t>
            </a:r>
            <a:r>
              <a:rPr lang="en-US" sz="1500" dirty="0">
                <a:latin typeface="DINNextLTPro-Light"/>
                <a:ea typeface="Calibri" panose="020F0502020204030204" pitchFamily="34" charset="0"/>
                <a:cs typeface="DINNextLTPro-Light"/>
              </a:rPr>
              <a:t>Since medication isn’t for everyone, you should meet with your doctor and discuss which product is right for you. </a:t>
            </a:r>
          </a:p>
          <a:p>
            <a:pPr marL="168275" indent="-168275">
              <a:lnSpc>
                <a:spcPct val="110000"/>
              </a:lnSpc>
              <a:spcBef>
                <a:spcPts val="0"/>
              </a:spcBef>
              <a:buNone/>
            </a:pPr>
            <a:endParaRPr lang="en-US" sz="1400" dirty="0">
              <a:latin typeface="DINNextLTPro-Light"/>
              <a:ea typeface="Calibri" panose="020F0502020204030204" pitchFamily="34" charset="0"/>
              <a:cs typeface="DINNextLTPro-Light"/>
            </a:endParaRPr>
          </a:p>
          <a:p>
            <a:pPr marL="168275" indent="-168275" algn="just">
              <a:lnSpc>
                <a:spcPct val="120000"/>
              </a:lnSpc>
              <a:spcBef>
                <a:spcPts val="0"/>
              </a:spcBef>
              <a:buNone/>
            </a:pPr>
            <a:r>
              <a:rPr lang="en-US" sz="1400" dirty="0">
                <a:solidFill>
                  <a:srgbClr val="0070C0"/>
                </a:solidFill>
                <a:latin typeface="Avenir LT Std 55 Roman"/>
                <a:ea typeface="Calibri" panose="020F0502020204030204" pitchFamily="34" charset="0"/>
                <a:cs typeface="Avenir LT Std 55 Roman"/>
              </a:rPr>
              <a:t>■</a:t>
            </a:r>
            <a:r>
              <a:rPr lang="en-US" sz="1400" dirty="0" smtClean="0">
                <a:latin typeface="DINNextLTPro-Light"/>
                <a:ea typeface="Calibri" panose="020F0502020204030204" pitchFamily="34" charset="0"/>
                <a:cs typeface="DINNextLTPro-Light"/>
              </a:rPr>
              <a:t> </a:t>
            </a:r>
            <a:r>
              <a:rPr lang="en-US" sz="1500" b="1" dirty="0" smtClean="0">
                <a:latin typeface="DINNextLTPro-Light"/>
                <a:ea typeface="Calibri" panose="020F0502020204030204" pitchFamily="34" charset="0"/>
                <a:cs typeface="DINNextLTPro-Light"/>
              </a:rPr>
              <a:t>Take </a:t>
            </a:r>
            <a:r>
              <a:rPr lang="en-US" sz="1500" b="1" dirty="0">
                <a:latin typeface="DINNextLTPro-Light"/>
                <a:ea typeface="Calibri" panose="020F0502020204030204" pitchFamily="34" charset="0"/>
                <a:cs typeface="DINNextLTPro-Light"/>
              </a:rPr>
              <a:t>your prescription, Catamaran ID card, and over </a:t>
            </a:r>
            <a:r>
              <a:rPr lang="en-US" sz="1500" b="1" dirty="0"/>
              <a:t>the </a:t>
            </a:r>
            <a:r>
              <a:rPr lang="en-US" sz="1500" b="1" dirty="0">
                <a:latin typeface="DINNextLTPro-Light"/>
                <a:ea typeface="Calibri" panose="020F0502020204030204" pitchFamily="34" charset="0"/>
                <a:cs typeface="DINNextLTPro-Light"/>
              </a:rPr>
              <a:t>counter product (if applicable) to the </a:t>
            </a:r>
            <a:r>
              <a:rPr lang="en-US" sz="1500" b="1" dirty="0" smtClean="0">
                <a:latin typeface="DINNextLTPro-Light"/>
                <a:ea typeface="Calibri" panose="020F0502020204030204" pitchFamily="34" charset="0"/>
                <a:cs typeface="DINNextLTPro-Light"/>
              </a:rPr>
              <a:t>pharmacy counter</a:t>
            </a:r>
            <a:r>
              <a:rPr lang="en-US" sz="1500" dirty="0" smtClean="0">
                <a:latin typeface="DINNextLTPro-Light"/>
                <a:ea typeface="Calibri" panose="020F0502020204030204" pitchFamily="34" charset="0"/>
                <a:cs typeface="DINNextLTPro-Light"/>
              </a:rPr>
              <a:t>, </a:t>
            </a:r>
            <a:r>
              <a:rPr lang="en-US" sz="1500" dirty="0">
                <a:latin typeface="DINNextLTPro-Light"/>
                <a:ea typeface="Calibri" panose="020F0502020204030204" pitchFamily="34" charset="0"/>
                <a:cs typeface="DINNextLTPro-Light"/>
              </a:rPr>
              <a:t>they will process your claim at no cost to you as long as you actively participate in the tobacco cessation </a:t>
            </a:r>
            <a:r>
              <a:rPr lang="en-US" sz="1500" dirty="0" smtClean="0">
                <a:latin typeface="DINNextLTPro-Light"/>
                <a:ea typeface="Calibri" panose="020F0502020204030204" pitchFamily="34" charset="0"/>
                <a:cs typeface="DINNextLTPro-Light"/>
              </a:rPr>
              <a:t>program.</a:t>
            </a:r>
            <a:endParaRPr lang="en-US" sz="1500" dirty="0">
              <a:latin typeface="DINNextLTPro-Light"/>
              <a:ea typeface="Calibri" panose="020F0502020204030204" pitchFamily="34" charset="0"/>
              <a:cs typeface="DINNextLTPro-Light"/>
            </a:endParaRPr>
          </a:p>
        </p:txBody>
      </p:sp>
      <p:pic>
        <p:nvPicPr>
          <p:cNvPr id="30" name="Picture 29"/>
          <p:cNvPicPr>
            <a:picLocks noChangeAspect="1"/>
          </p:cNvPicPr>
          <p:nvPr/>
        </p:nvPicPr>
        <p:blipFill>
          <a:blip r:embed="rId3"/>
          <a:stretch>
            <a:fillRect/>
          </a:stretch>
        </p:blipFill>
        <p:spPr>
          <a:xfrm>
            <a:off x="4952669" y="1940767"/>
            <a:ext cx="7239331" cy="405598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545" y="476430"/>
            <a:ext cx="1549815" cy="9766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Slide Number Placeholder 2"/>
          <p:cNvSpPr>
            <a:spLocks noGrp="1"/>
          </p:cNvSpPr>
          <p:nvPr>
            <p:ph type="sldNum" sz="quarter" idx="12"/>
          </p:nvPr>
        </p:nvSpPr>
        <p:spPr>
          <a:xfrm>
            <a:off x="8572334" y="6390238"/>
            <a:ext cx="2743200" cy="365125"/>
          </a:xfrm>
        </p:spPr>
        <p:txBody>
          <a:bodyPr/>
          <a:lstStyle/>
          <a:p>
            <a:r>
              <a:rPr lang="en-US" sz="1400" b="1" dirty="0" smtClean="0">
                <a:solidFill>
                  <a:schemeClr val="tx1"/>
                </a:solidFill>
              </a:rPr>
              <a:t>24</a:t>
            </a:r>
            <a:endParaRPr lang="en-US" sz="1400" b="1" dirty="0">
              <a:solidFill>
                <a:schemeClr val="tx1"/>
              </a:solidFill>
            </a:endParaRPr>
          </a:p>
        </p:txBody>
      </p:sp>
    </p:spTree>
    <p:extLst>
      <p:ext uri="{BB962C8B-B14F-4D97-AF65-F5344CB8AC3E}">
        <p14:creationId xmlns:p14="http://schemas.microsoft.com/office/powerpoint/2010/main" val="27284439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cstate="print"/>
          <a:srcRect/>
          <a:stretch>
            <a:fillRect/>
          </a:stretch>
        </p:blipFill>
        <p:spPr bwMode="auto">
          <a:xfrm>
            <a:off x="170686" y="6454535"/>
            <a:ext cx="1500285" cy="202937"/>
          </a:xfrm>
          <a:prstGeom prst="rect">
            <a:avLst/>
          </a:prstGeom>
          <a:noFill/>
          <a:ln w="9525">
            <a:noFill/>
            <a:miter lim="800000"/>
            <a:headEnd/>
            <a:tailEnd/>
          </a:ln>
        </p:spPr>
      </p:pic>
      <p:sp>
        <p:nvSpPr>
          <p:cNvPr id="7" name="Rectangle 6"/>
          <p:cNvSpPr/>
          <p:nvPr/>
        </p:nvSpPr>
        <p:spPr>
          <a:xfrm>
            <a:off x="376336" y="1319796"/>
            <a:ext cx="11439329" cy="954107"/>
          </a:xfrm>
          <a:prstGeom prst="rect">
            <a:avLst/>
          </a:prstGeom>
        </p:spPr>
        <p:txBody>
          <a:bodyPr wrap="square">
            <a:spAutoFit/>
          </a:bodyPr>
          <a:lstStyle/>
          <a:p>
            <a:pPr lvl="0" algn="ctr" eaLnBrk="0" fontAlgn="base" hangingPunct="0">
              <a:spcBef>
                <a:spcPct val="0"/>
              </a:spcBef>
              <a:spcAft>
                <a:spcPct val="0"/>
              </a:spcAft>
            </a:pPr>
            <a:r>
              <a:rPr lang="en-US" sz="1600" b="1" kern="1400" dirty="0">
                <a:solidFill>
                  <a:srgbClr val="0070C0"/>
                </a:solidFill>
                <a:latin typeface="Avenir-Book"/>
              </a:rPr>
              <a:t>BlueRewards</a:t>
            </a:r>
            <a:r>
              <a:rPr lang="en-US" sz="1600" kern="1400" dirty="0">
                <a:solidFill>
                  <a:srgbClr val="000000"/>
                </a:solidFill>
                <a:latin typeface="Avenir-Book"/>
              </a:rPr>
              <a:t> </a:t>
            </a:r>
            <a:r>
              <a:rPr lang="en-US" sz="1600" b="1" kern="1400" dirty="0">
                <a:solidFill>
                  <a:srgbClr val="000000"/>
                </a:solidFill>
                <a:latin typeface="Avenir-Book"/>
              </a:rPr>
              <a:t>is a positive way to help you improve your health through a variety of activities, tools and resources, including a Personal Health Assessment (PHA).   </a:t>
            </a:r>
            <a:r>
              <a:rPr lang="en-US" sz="1600" b="1" kern="1400" dirty="0">
                <a:solidFill>
                  <a:srgbClr val="0070C0"/>
                </a:solidFill>
                <a:latin typeface="Avenir-Book"/>
              </a:rPr>
              <a:t>As you work toward your wellness goals, you’ll earn points redeemable online. </a:t>
            </a:r>
            <a:r>
              <a:rPr lang="en-US" sz="800" kern="1400" dirty="0">
                <a:solidFill>
                  <a:srgbClr val="000000"/>
                </a:solidFill>
                <a:latin typeface="Calibri" panose="020F0502020204030204" pitchFamily="34" charset="0"/>
              </a:rPr>
              <a:t> </a:t>
            </a:r>
            <a:r>
              <a:rPr lang="en-US" altLang="en-US" sz="1600" b="1" kern="1400" dirty="0">
                <a:solidFill>
                  <a:schemeClr val="accent6">
                    <a:lumMod val="75000"/>
                  </a:schemeClr>
                </a:solidFill>
                <a:latin typeface="Avenir-Book"/>
              </a:rPr>
              <a:t>You can earn up to 1,800 points* for Plan Year </a:t>
            </a:r>
            <a:r>
              <a:rPr lang="en-US" altLang="en-US" sz="1600" b="1" kern="1400" dirty="0" smtClean="0">
                <a:solidFill>
                  <a:schemeClr val="accent6">
                    <a:lumMod val="75000"/>
                  </a:schemeClr>
                </a:solidFill>
                <a:latin typeface="Avenir-Book"/>
              </a:rPr>
              <a:t>April </a:t>
            </a:r>
            <a:r>
              <a:rPr lang="en-US" altLang="en-US" sz="1600" b="1" kern="1400" dirty="0">
                <a:solidFill>
                  <a:schemeClr val="accent6">
                    <a:lumMod val="75000"/>
                  </a:schemeClr>
                </a:solidFill>
                <a:latin typeface="Avenir-Book"/>
              </a:rPr>
              <a:t>1, 2015—March 31, 2016!</a:t>
            </a:r>
          </a:p>
          <a:p>
            <a:endParaRPr lang="en-US" sz="800" kern="1400" dirty="0">
              <a:ln>
                <a:noFill/>
              </a:ln>
              <a:solidFill>
                <a:srgbClr val="000000"/>
              </a:solidFill>
              <a:effectLst/>
              <a:latin typeface="Calibri" panose="020F0502020204030204" pitchFamily="34" charset="0"/>
            </a:endParaRPr>
          </a:p>
        </p:txBody>
      </p:sp>
      <p:sp>
        <p:nvSpPr>
          <p:cNvPr id="11" name="Title 1"/>
          <p:cNvSpPr txBox="1">
            <a:spLocks/>
          </p:cNvSpPr>
          <p:nvPr/>
        </p:nvSpPr>
        <p:spPr>
          <a:xfrm>
            <a:off x="0" y="0"/>
            <a:ext cx="12191999" cy="1325563"/>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smtClean="0">
                <a:solidFill>
                  <a:srgbClr val="0070C0"/>
                </a:solidFill>
                <a:latin typeface="Bell MT" panose="02020503060305020303" pitchFamily="18" charset="0"/>
              </a:rPr>
              <a:t> </a:t>
            </a:r>
            <a:endParaRPr lang="en-US" b="1" u="sng" dirty="0">
              <a:solidFill>
                <a:schemeClr val="bg1"/>
              </a:solidFill>
              <a:latin typeface="SourceSansPro-Light"/>
            </a:endParaRPr>
          </a:p>
        </p:txBody>
      </p:sp>
      <p:sp>
        <p:nvSpPr>
          <p:cNvPr id="13" name="Rectangle 12"/>
          <p:cNvSpPr/>
          <p:nvPr/>
        </p:nvSpPr>
        <p:spPr>
          <a:xfrm>
            <a:off x="3650457" y="2170766"/>
            <a:ext cx="4891083" cy="369332"/>
          </a:xfrm>
          <a:prstGeom prst="rect">
            <a:avLst/>
          </a:prstGeom>
        </p:spPr>
        <p:txBody>
          <a:bodyPr wrap="none">
            <a:spAutoFit/>
          </a:bodyPr>
          <a:lstStyle/>
          <a:p>
            <a:r>
              <a:rPr lang="en-US" b="1" kern="1400" dirty="0">
                <a:solidFill>
                  <a:srgbClr val="0070C0"/>
                </a:solidFill>
                <a:latin typeface="Avenir-Book"/>
              </a:rPr>
              <a:t>Choose from thousands of Great Rewards!</a:t>
            </a:r>
            <a:endParaRPr lang="en-US" kern="1400" dirty="0">
              <a:solidFill>
                <a:srgbClr val="000000"/>
              </a:solidFill>
              <a:latin typeface="Calibri" panose="020F0502020204030204" pitchFamily="34" charset="0"/>
            </a:endParaRPr>
          </a:p>
        </p:txBody>
      </p:sp>
      <p:sp>
        <p:nvSpPr>
          <p:cNvPr id="16" name="Rectangle 15"/>
          <p:cNvSpPr/>
          <p:nvPr/>
        </p:nvSpPr>
        <p:spPr>
          <a:xfrm>
            <a:off x="6562412" y="244400"/>
            <a:ext cx="5091404" cy="830997"/>
          </a:xfrm>
          <a:prstGeom prst="rect">
            <a:avLst/>
          </a:prstGeom>
        </p:spPr>
        <p:txBody>
          <a:bodyPr wrap="square">
            <a:spAutoFit/>
          </a:bodyPr>
          <a:lstStyle/>
          <a:p>
            <a:pPr algn="ctr"/>
            <a:r>
              <a:rPr lang="en-US" sz="1600" b="1" kern="1400" dirty="0">
                <a:solidFill>
                  <a:schemeClr val="bg1"/>
                </a:solidFill>
                <a:latin typeface="Avenir-Book"/>
              </a:rPr>
              <a:t>The Wellness Incentive Program developed in partnership with Florida Blue </a:t>
            </a:r>
            <a:r>
              <a:rPr lang="en-US" sz="1600" b="1" kern="1400" dirty="0" smtClean="0">
                <a:solidFill>
                  <a:schemeClr val="bg1"/>
                </a:solidFill>
                <a:latin typeface="Avenir-Book"/>
              </a:rPr>
              <a:t>to </a:t>
            </a:r>
            <a:r>
              <a:rPr lang="en-US" sz="1600" b="1" kern="1400" dirty="0">
                <a:solidFill>
                  <a:schemeClr val="bg1"/>
                </a:solidFill>
                <a:latin typeface="Avenir-Book"/>
              </a:rPr>
              <a:t>help you achieve your wellness goals and get rewarded for it</a:t>
            </a:r>
            <a:r>
              <a:rPr lang="en-US" sz="1600" b="1" kern="1400" dirty="0" smtClean="0">
                <a:solidFill>
                  <a:schemeClr val="bg1"/>
                </a:solidFill>
                <a:latin typeface="Avenir-Book"/>
              </a:rPr>
              <a:t>.</a:t>
            </a:r>
            <a:endParaRPr lang="en-US" sz="1600" kern="1400" dirty="0">
              <a:ln>
                <a:noFill/>
              </a:ln>
              <a:solidFill>
                <a:schemeClr val="bg1"/>
              </a:solidFill>
              <a:effectLst/>
              <a:latin typeface="Calibri" panose="020F0502020204030204" pitchFamily="34" charset="0"/>
            </a:endParaRPr>
          </a:p>
        </p:txBody>
      </p:sp>
      <p:sp>
        <p:nvSpPr>
          <p:cNvPr id="17" name="Rectangle 16"/>
          <p:cNvSpPr/>
          <p:nvPr/>
        </p:nvSpPr>
        <p:spPr>
          <a:xfrm>
            <a:off x="170686" y="250911"/>
            <a:ext cx="5431167" cy="1200329"/>
          </a:xfrm>
          <a:prstGeom prst="rect">
            <a:avLst/>
          </a:prstGeom>
        </p:spPr>
        <p:txBody>
          <a:bodyPr wrap="none">
            <a:spAutoFit/>
          </a:bodyPr>
          <a:lstStyle/>
          <a:p>
            <a:r>
              <a:rPr lang="en-US" altLang="en-US" sz="7200" b="1" dirty="0">
                <a:solidFill>
                  <a:schemeClr val="bg1"/>
                </a:solidFill>
                <a:latin typeface="Arial Unicode MS" panose="020B0604020202020204" pitchFamily="34" charset="-128"/>
              </a:rPr>
              <a:t>Blue</a:t>
            </a:r>
            <a:r>
              <a:rPr lang="en-US" altLang="en-US" sz="7200" b="1" dirty="0">
                <a:solidFill>
                  <a:schemeClr val="bg1"/>
                </a:solidFill>
                <a:latin typeface="Bell MT" panose="02020503060305020303" pitchFamily="18" charset="0"/>
              </a:rPr>
              <a:t>Rewards</a:t>
            </a:r>
            <a:endParaRPr lang="en-US" sz="7200" dirty="0"/>
          </a:p>
        </p:txBody>
      </p:sp>
      <p:sp>
        <p:nvSpPr>
          <p:cNvPr id="18" name="Rectangle 17"/>
          <p:cNvSpPr/>
          <p:nvPr/>
        </p:nvSpPr>
        <p:spPr>
          <a:xfrm>
            <a:off x="233206" y="39924"/>
            <a:ext cx="6096000" cy="421975"/>
          </a:xfrm>
          <a:prstGeom prst="rect">
            <a:avLst/>
          </a:prstGeom>
        </p:spPr>
        <p:txBody>
          <a:bodyPr>
            <a:spAutoFit/>
          </a:bodyPr>
          <a:lstStyle/>
          <a:p>
            <a:pPr>
              <a:lnSpc>
                <a:spcPct val="119000"/>
              </a:lnSpc>
              <a:spcAft>
                <a:spcPts val="600"/>
              </a:spcAft>
            </a:pPr>
            <a:r>
              <a:rPr lang="en-US" b="1" kern="1400" dirty="0">
                <a:solidFill>
                  <a:schemeClr val="bg1"/>
                </a:solidFill>
                <a:latin typeface="Times New Roman" panose="02020603050405020304" pitchFamily="18" charset="0"/>
              </a:rPr>
              <a:t>Have you heard </a:t>
            </a:r>
            <a:r>
              <a:rPr lang="en-US" b="1" kern="1400" dirty="0" smtClean="0">
                <a:solidFill>
                  <a:schemeClr val="bg1"/>
                </a:solidFill>
                <a:latin typeface="Times New Roman" panose="02020603050405020304" pitchFamily="18" charset="0"/>
              </a:rPr>
              <a:t>about</a:t>
            </a:r>
            <a:endParaRPr lang="en-US" sz="800" b="1" kern="1400" dirty="0">
              <a:ln>
                <a:noFill/>
              </a:ln>
              <a:solidFill>
                <a:schemeClr val="bg1"/>
              </a:solidFill>
              <a:effectLst/>
              <a:latin typeface="Calibri" panose="020F0502020204030204" pitchFamily="34" charset="0"/>
            </a:endParaRPr>
          </a:p>
        </p:txBody>
      </p:sp>
      <p:pic>
        <p:nvPicPr>
          <p:cNvPr id="5" name="Picture 4"/>
          <p:cNvPicPr>
            <a:picLocks noChangeAspect="1"/>
          </p:cNvPicPr>
          <p:nvPr/>
        </p:nvPicPr>
        <p:blipFill>
          <a:blip r:embed="rId4"/>
          <a:stretch>
            <a:fillRect/>
          </a:stretch>
        </p:blipFill>
        <p:spPr>
          <a:xfrm>
            <a:off x="1659730" y="2445090"/>
            <a:ext cx="8872537" cy="4148379"/>
          </a:xfrm>
          <a:prstGeom prst="rect">
            <a:avLst/>
          </a:prstGeom>
        </p:spPr>
      </p:pic>
      <p:sp>
        <p:nvSpPr>
          <p:cNvPr id="14" name="Rectangle 13"/>
          <p:cNvSpPr/>
          <p:nvPr/>
        </p:nvSpPr>
        <p:spPr>
          <a:xfrm>
            <a:off x="2886270" y="6439581"/>
            <a:ext cx="6419461" cy="307777"/>
          </a:xfrm>
          <a:prstGeom prst="rect">
            <a:avLst/>
          </a:prstGeom>
        </p:spPr>
        <p:txBody>
          <a:bodyPr wrap="square">
            <a:spAutoFit/>
          </a:bodyPr>
          <a:lstStyle/>
          <a:p>
            <a:pPr lvl="0" algn="ctr" eaLnBrk="0" fontAlgn="base" hangingPunct="0">
              <a:spcBef>
                <a:spcPct val="0"/>
              </a:spcBef>
              <a:spcAft>
                <a:spcPct val="0"/>
              </a:spcAft>
            </a:pPr>
            <a:r>
              <a:rPr lang="en-US" altLang="en-US" sz="1400" b="1" dirty="0">
                <a:solidFill>
                  <a:srgbClr val="FF0000"/>
                </a:solidFill>
                <a:latin typeface="Avenir-Book" charset="0"/>
              </a:rPr>
              <a:t>*Earned Points may be rolled over </a:t>
            </a:r>
            <a:r>
              <a:rPr lang="en-US" altLang="en-US" sz="1400" b="1" dirty="0" smtClean="0">
                <a:solidFill>
                  <a:srgbClr val="FF0000"/>
                </a:solidFill>
                <a:latin typeface="Avenir-Book" charset="0"/>
              </a:rPr>
              <a:t>for up </a:t>
            </a:r>
            <a:r>
              <a:rPr lang="en-US" altLang="en-US" sz="1400" b="1" dirty="0">
                <a:solidFill>
                  <a:srgbClr val="FF0000"/>
                </a:solidFill>
                <a:latin typeface="Avenir-Book" charset="0"/>
              </a:rPr>
              <a:t>to one additional year.</a:t>
            </a:r>
            <a:endParaRPr lang="en-US" altLang="en-US" sz="1400" dirty="0">
              <a:latin typeface="Arial" panose="020B0604020202020204" pitchFamily="34" charset="0"/>
            </a:endParaRPr>
          </a:p>
        </p:txBody>
      </p:sp>
      <p:sp>
        <p:nvSpPr>
          <p:cNvPr id="2" name="Slide Number Placeholder 1"/>
          <p:cNvSpPr>
            <a:spLocks noGrp="1"/>
          </p:cNvSpPr>
          <p:nvPr>
            <p:ph type="sldNum" sz="quarter" idx="12"/>
          </p:nvPr>
        </p:nvSpPr>
        <p:spPr/>
        <p:txBody>
          <a:bodyPr/>
          <a:lstStyle/>
          <a:p>
            <a:r>
              <a:rPr lang="en-US" sz="1400" b="1" dirty="0" smtClean="0">
                <a:solidFill>
                  <a:schemeClr val="tx1"/>
                </a:solidFill>
              </a:rPr>
              <a:t>25</a:t>
            </a:r>
            <a:endParaRPr lang="en-US" sz="1400" b="1" dirty="0">
              <a:solidFill>
                <a:schemeClr val="tx1"/>
              </a:solidFill>
            </a:endParaRPr>
          </a:p>
        </p:txBody>
      </p:sp>
    </p:spTree>
    <p:extLst>
      <p:ext uri="{BB962C8B-B14F-4D97-AF65-F5344CB8AC3E}">
        <p14:creationId xmlns:p14="http://schemas.microsoft.com/office/powerpoint/2010/main" val="119650080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0"/>
            <a:ext cx="12191999" cy="1325563"/>
          </a:xfrm>
          <a:prstGeom prst="rect">
            <a:avLst/>
          </a:prstGeom>
          <a:solidFill>
            <a:srgbClr val="0070C0"/>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dirty="0" smtClean="0">
                <a:solidFill>
                  <a:srgbClr val="0070C0"/>
                </a:solidFill>
                <a:latin typeface="Bell MT" panose="02020503060305020303" pitchFamily="18" charset="0"/>
              </a:rPr>
              <a:t> </a:t>
            </a:r>
            <a:endParaRPr lang="en-US" b="1" u="sng" dirty="0">
              <a:solidFill>
                <a:schemeClr val="bg1"/>
              </a:solidFill>
              <a:latin typeface="SourceSansPro-Light"/>
            </a:endParaRPr>
          </a:p>
        </p:txBody>
      </p:sp>
      <p:graphicFrame>
        <p:nvGraphicFramePr>
          <p:cNvPr id="3" name="Table 2"/>
          <p:cNvGraphicFramePr>
            <a:graphicFrameLocks noGrp="1"/>
          </p:cNvGraphicFramePr>
          <p:nvPr>
            <p:extLst>
              <p:ext uri="{D42A27DB-BD31-4B8C-83A1-F6EECF244321}">
                <p14:modId xmlns:p14="http://schemas.microsoft.com/office/powerpoint/2010/main" val="3682379679"/>
              </p:ext>
            </p:extLst>
          </p:nvPr>
        </p:nvGraphicFramePr>
        <p:xfrm>
          <a:off x="4848225" y="366128"/>
          <a:ext cx="7087152" cy="5990222"/>
        </p:xfrm>
        <a:graphic>
          <a:graphicData uri="http://schemas.openxmlformats.org/drawingml/2006/table">
            <a:tbl>
              <a:tblPr/>
              <a:tblGrid>
                <a:gridCol w="4564606"/>
                <a:gridCol w="1414761"/>
                <a:gridCol w="1107785"/>
              </a:tblGrid>
              <a:tr h="187840">
                <a:tc>
                  <a:txBody>
                    <a:bodyPr/>
                    <a:lstStyle/>
                    <a:p>
                      <a:pPr marL="55563" indent="0" algn="l" fontAlgn="b"/>
                      <a:r>
                        <a:rPr lang="en-US" sz="1100" b="1" i="0" u="none" strike="noStrike" dirty="0">
                          <a:solidFill>
                            <a:srgbClr val="FFFFFF"/>
                          </a:solidFill>
                          <a:effectLst/>
                          <a:latin typeface="Calibri" panose="020F0502020204030204" pitchFamily="34" charset="0"/>
                        </a:rPr>
                        <a:t>Know Your Numbers!</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en-US" sz="1100" b="1" i="0" u="none" strike="noStrike" dirty="0">
                          <a:solidFill>
                            <a:srgbClr val="FFFFFF"/>
                          </a:solidFill>
                          <a:effectLst/>
                          <a:latin typeface="Calibri" panose="020F0502020204030204" pitchFamily="34" charset="0"/>
                        </a:rPr>
                        <a:t>Points</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b"/>
                      <a:r>
                        <a:rPr lang="en-US" sz="1100" b="1" i="0" u="none" strike="noStrike" dirty="0">
                          <a:solidFill>
                            <a:srgbClr val="FFFFFF"/>
                          </a:solidFill>
                          <a:effectLst/>
                          <a:latin typeface="Calibri" panose="020F0502020204030204" pitchFamily="34" charset="0"/>
                        </a:rPr>
                        <a:t>Date Completed</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r>
              <a:tr h="369889">
                <a:tc>
                  <a:txBody>
                    <a:bodyPr/>
                    <a:lstStyle/>
                    <a:p>
                      <a:pPr marL="55563" indent="0" algn="l" fontAlgn="b"/>
                      <a:r>
                        <a:rPr lang="en-US" sz="1100" b="1" i="0" u="none" strike="noStrike" dirty="0">
                          <a:solidFill>
                            <a:srgbClr val="000000"/>
                          </a:solidFill>
                          <a:effectLst/>
                          <a:latin typeface="Calibri" panose="020F0502020204030204" pitchFamily="34" charset="0"/>
                        </a:rPr>
                        <a:t>Complete BYFB Health Screening and Personal Health Assessment with health coaching</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ctr" fontAlgn="b"/>
                      <a:r>
                        <a:rPr lang="en-US" sz="1100" b="1" i="0" u="none" strike="noStrike" dirty="0">
                          <a:solidFill>
                            <a:srgbClr val="000000"/>
                          </a:solidFill>
                          <a:effectLst/>
                          <a:latin typeface="Calibri" panose="020F0502020204030204" pitchFamily="34" charset="0"/>
                        </a:rPr>
                        <a:t>200</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187840">
                <a:tc>
                  <a:txBody>
                    <a:bodyPr/>
                    <a:lstStyle/>
                    <a:p>
                      <a:pPr marL="168275" indent="0" algn="l" fontAlgn="b"/>
                      <a:r>
                        <a:rPr lang="en-US" sz="1100" b="1" i="0" u="none" strike="noStrike" dirty="0" smtClean="0">
                          <a:solidFill>
                            <a:srgbClr val="000000"/>
                          </a:solidFill>
                          <a:effectLst/>
                          <a:latin typeface="Calibri" panose="020F0502020204030204" pitchFamily="34" charset="0"/>
                        </a:rPr>
                        <a:t>─ Normal </a:t>
                      </a:r>
                      <a:r>
                        <a:rPr lang="en-US" sz="1100" b="1" i="0" u="none" strike="noStrike" dirty="0">
                          <a:solidFill>
                            <a:srgbClr val="000000"/>
                          </a:solidFill>
                          <a:effectLst/>
                          <a:latin typeface="Calibri" panose="020F0502020204030204" pitchFamily="34" charset="0"/>
                        </a:rPr>
                        <a:t>body mass index (27 or less)</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ctr" fontAlgn="b"/>
                      <a:r>
                        <a:rPr lang="en-US" sz="1100" b="1" i="0" u="none" strike="noStrike" dirty="0">
                          <a:solidFill>
                            <a:srgbClr val="000000"/>
                          </a:solidFill>
                          <a:effectLst/>
                          <a:latin typeface="Calibri" panose="020F0502020204030204" pitchFamily="34" charset="0"/>
                        </a:rPr>
                        <a:t>25</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187840">
                <a:tc>
                  <a:txBody>
                    <a:bodyPr/>
                    <a:lstStyle/>
                    <a:p>
                      <a:pPr marL="168275" indent="0" algn="l" defTabSz="914400" rtl="0" eaLnBrk="1" fontAlgn="b" latinLnBrk="0" hangingPunct="1"/>
                      <a:r>
                        <a:rPr lang="en-US" sz="1100" b="1" i="0" u="none" strike="noStrike" kern="1200" dirty="0" smtClean="0">
                          <a:solidFill>
                            <a:srgbClr val="000000"/>
                          </a:solidFill>
                          <a:effectLst/>
                          <a:latin typeface="Calibri" panose="020F0502020204030204" pitchFamily="34" charset="0"/>
                          <a:ea typeface="+mn-ea"/>
                          <a:cs typeface="+mn-cs"/>
                        </a:rPr>
                        <a:t>─ Healthy </a:t>
                      </a:r>
                      <a:r>
                        <a:rPr lang="en-US" sz="1100" b="1" i="0" u="none" strike="noStrike" kern="1200" dirty="0">
                          <a:solidFill>
                            <a:srgbClr val="000000"/>
                          </a:solidFill>
                          <a:effectLst/>
                          <a:latin typeface="Calibri" panose="020F0502020204030204" pitchFamily="34" charset="0"/>
                          <a:ea typeface="+mn-ea"/>
                          <a:cs typeface="+mn-cs"/>
                        </a:rPr>
                        <a:t>cholesterol (4.0 or less)</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ctr" fontAlgn="b"/>
                      <a:r>
                        <a:rPr lang="en-US" sz="1100" b="1" i="0" u="none" strike="noStrike" dirty="0">
                          <a:solidFill>
                            <a:srgbClr val="000000"/>
                          </a:solidFill>
                          <a:effectLst/>
                          <a:latin typeface="Calibri" panose="020F0502020204030204" pitchFamily="34" charset="0"/>
                        </a:rPr>
                        <a:t>25</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187840">
                <a:tc>
                  <a:txBody>
                    <a:bodyPr/>
                    <a:lstStyle/>
                    <a:p>
                      <a:pPr marL="168275" indent="0" algn="l" defTabSz="914400" rtl="0" eaLnBrk="1" fontAlgn="b" latinLnBrk="0" hangingPunct="1"/>
                      <a:r>
                        <a:rPr lang="en-US" sz="1100" b="1" i="0" u="none" strike="noStrike" kern="1200" dirty="0" smtClean="0">
                          <a:solidFill>
                            <a:srgbClr val="000000"/>
                          </a:solidFill>
                          <a:effectLst/>
                          <a:latin typeface="Calibri" panose="020F0502020204030204" pitchFamily="34" charset="0"/>
                          <a:ea typeface="+mn-ea"/>
                          <a:cs typeface="+mn-cs"/>
                        </a:rPr>
                        <a:t>─ Ideal </a:t>
                      </a:r>
                      <a:r>
                        <a:rPr lang="en-US" sz="1100" b="1" i="0" u="none" strike="noStrike" kern="1200" dirty="0">
                          <a:solidFill>
                            <a:srgbClr val="000000"/>
                          </a:solidFill>
                          <a:effectLst/>
                          <a:latin typeface="Calibri" panose="020F0502020204030204" pitchFamily="34" charset="0"/>
                          <a:ea typeface="+mn-ea"/>
                          <a:cs typeface="+mn-cs"/>
                        </a:rPr>
                        <a:t>blood pressure (less than 120/80)</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ctr" fontAlgn="b"/>
                      <a:r>
                        <a:rPr lang="en-US" sz="1100" b="1" i="0" u="none" strike="noStrike" dirty="0">
                          <a:solidFill>
                            <a:srgbClr val="000000"/>
                          </a:solidFill>
                          <a:effectLst/>
                          <a:latin typeface="Calibri" panose="020F0502020204030204" pitchFamily="34" charset="0"/>
                        </a:rPr>
                        <a:t>25</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187840">
                <a:tc>
                  <a:txBody>
                    <a:bodyPr/>
                    <a:lstStyle/>
                    <a:p>
                      <a:pPr marL="168275" indent="0" algn="l" defTabSz="914400" rtl="0" eaLnBrk="1" fontAlgn="b" latinLnBrk="0" hangingPunct="1"/>
                      <a:r>
                        <a:rPr lang="en-US" sz="1100" b="1" i="0" u="none" strike="noStrike" kern="1200" dirty="0" smtClean="0">
                          <a:solidFill>
                            <a:srgbClr val="000000"/>
                          </a:solidFill>
                          <a:effectLst/>
                          <a:latin typeface="Calibri" panose="020F0502020204030204" pitchFamily="34" charset="0"/>
                          <a:ea typeface="+mn-ea"/>
                          <a:cs typeface="+mn-cs"/>
                        </a:rPr>
                        <a:t>─ Non-tobacco </a:t>
                      </a:r>
                      <a:r>
                        <a:rPr lang="en-US" sz="1100" b="1" i="0" u="none" strike="noStrike" kern="1200" dirty="0">
                          <a:solidFill>
                            <a:srgbClr val="000000"/>
                          </a:solidFill>
                          <a:effectLst/>
                          <a:latin typeface="Calibri" panose="020F0502020204030204" pitchFamily="34" charset="0"/>
                          <a:ea typeface="+mn-ea"/>
                          <a:cs typeface="+mn-cs"/>
                        </a:rPr>
                        <a:t>user (2+ years)</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ctr" fontAlgn="b"/>
                      <a:r>
                        <a:rPr lang="en-US" sz="1100" b="1" i="0" u="none" strike="noStrike" dirty="0">
                          <a:solidFill>
                            <a:srgbClr val="000000"/>
                          </a:solidFill>
                          <a:effectLst/>
                          <a:latin typeface="Calibri" panose="020F0502020204030204" pitchFamily="34" charset="0"/>
                        </a:rPr>
                        <a:t>25</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187840">
                <a:tc>
                  <a:txBody>
                    <a:bodyPr/>
                    <a:lstStyle/>
                    <a:p>
                      <a:pPr marL="55563" indent="0" algn="l" fontAlgn="b"/>
                      <a:r>
                        <a:rPr lang="en-US" sz="1100" b="1" i="0" u="none" strike="noStrike" dirty="0">
                          <a:solidFill>
                            <a:srgbClr val="000000"/>
                          </a:solidFill>
                          <a:effectLst/>
                          <a:latin typeface="Calibri" panose="020F0502020204030204" pitchFamily="34" charset="0"/>
                        </a:rPr>
                        <a:t>Complete preventive care screening (annual/physical exams only)</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ctr" fontAlgn="b"/>
                      <a:r>
                        <a:rPr lang="en-US" sz="1100" b="1" i="0" u="none" strike="noStrike" dirty="0">
                          <a:solidFill>
                            <a:srgbClr val="000000"/>
                          </a:solidFill>
                          <a:effectLst/>
                          <a:latin typeface="Calibri" panose="020F0502020204030204" pitchFamily="34" charset="0"/>
                        </a:rPr>
                        <a:t>200</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187840">
                <a:tc>
                  <a:txBody>
                    <a:bodyPr/>
                    <a:lstStyle/>
                    <a:p>
                      <a:pPr marL="55563" indent="0" algn="l" fontAlgn="b"/>
                      <a:r>
                        <a:rPr lang="en-US" sz="1100" b="1" i="0" u="none" strike="noStrike" dirty="0">
                          <a:solidFill>
                            <a:srgbClr val="000000"/>
                          </a:solidFill>
                          <a:effectLst/>
                          <a:latin typeface="Calibri" panose="020F0502020204030204" pitchFamily="34" charset="0"/>
                        </a:rPr>
                        <a:t>Complete WebMD personal health assessment</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ctr" fontAlgn="b"/>
                      <a:r>
                        <a:rPr lang="en-US" sz="1100" b="1" i="0" u="none" strike="noStrike" dirty="0">
                          <a:solidFill>
                            <a:srgbClr val="000000"/>
                          </a:solidFill>
                          <a:effectLst/>
                          <a:latin typeface="Calibri" panose="020F0502020204030204" pitchFamily="34" charset="0"/>
                        </a:rPr>
                        <a:t>25</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187840">
                <a:tc>
                  <a:txBody>
                    <a:bodyPr/>
                    <a:lstStyle/>
                    <a:p>
                      <a:pPr marL="55563" indent="0" algn="l" fontAlgn="b"/>
                      <a:r>
                        <a:rPr lang="en-US" sz="1100" b="1" i="0" u="none" strike="noStrike" dirty="0">
                          <a:solidFill>
                            <a:srgbClr val="000000"/>
                          </a:solidFill>
                          <a:effectLst/>
                          <a:latin typeface="Calibri" panose="020F0502020204030204" pitchFamily="34" charset="0"/>
                        </a:rPr>
                        <a:t>Enroll in Healthy Addition Prenatal Program</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ctr" fontAlgn="b"/>
                      <a:r>
                        <a:rPr lang="en-US" sz="1100" b="1" i="0" u="none" strike="noStrike" dirty="0">
                          <a:solidFill>
                            <a:srgbClr val="000000"/>
                          </a:solidFill>
                          <a:effectLst/>
                          <a:latin typeface="Calibri" panose="020F0502020204030204" pitchFamily="34" charset="0"/>
                        </a:rPr>
                        <a:t>200</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187840">
                <a:tc>
                  <a:txBody>
                    <a:bodyPr/>
                    <a:lstStyle/>
                    <a:p>
                      <a:pPr marL="55563" indent="0" algn="l" fontAlgn="b"/>
                      <a:r>
                        <a:rPr lang="en-US" sz="1100" b="1" i="0" u="none" strike="noStrike" dirty="0">
                          <a:solidFill>
                            <a:srgbClr val="000000"/>
                          </a:solidFill>
                          <a:effectLst/>
                          <a:latin typeface="Calibri" panose="020F0502020204030204" pitchFamily="34" charset="0"/>
                        </a:rPr>
                        <a:t>Participate in BYFB Next Steps Coaching Program</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ctr" fontAlgn="b"/>
                      <a:r>
                        <a:rPr lang="en-US" sz="1100" b="1" i="0" u="none" strike="noStrike" dirty="0">
                          <a:solidFill>
                            <a:srgbClr val="000000"/>
                          </a:solidFill>
                          <a:effectLst/>
                          <a:latin typeface="Calibri" panose="020F0502020204030204" pitchFamily="34" charset="0"/>
                        </a:rPr>
                        <a:t>50 per call/max 150</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187840">
                <a:tc>
                  <a:txBody>
                    <a:bodyPr/>
                    <a:lstStyle/>
                    <a:p>
                      <a:pPr marL="55563" indent="0" algn="l" fontAlgn="b"/>
                      <a:r>
                        <a:rPr lang="en-US" sz="1100" b="1" i="0" u="none" strike="noStrike" dirty="0">
                          <a:solidFill>
                            <a:srgbClr val="000000"/>
                          </a:solidFill>
                          <a:effectLst/>
                          <a:latin typeface="Calibri" panose="020F0502020204030204" pitchFamily="34" charset="0"/>
                        </a:rPr>
                        <a:t>Mammogram</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ctr" fontAlgn="b"/>
                      <a:r>
                        <a:rPr lang="en-US" sz="1100" b="1" i="0" u="none" strike="noStrike" dirty="0">
                          <a:solidFill>
                            <a:srgbClr val="000000"/>
                          </a:solidFill>
                          <a:effectLst/>
                          <a:latin typeface="Calibri" panose="020F0502020204030204" pitchFamily="34" charset="0"/>
                        </a:rPr>
                        <a:t>100</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187840">
                <a:tc>
                  <a:txBody>
                    <a:bodyPr/>
                    <a:lstStyle/>
                    <a:p>
                      <a:pPr marL="55563" indent="0" algn="l" fontAlgn="b"/>
                      <a:r>
                        <a:rPr lang="en-US" sz="1100" b="1" i="0" u="none" strike="noStrike" dirty="0" smtClean="0">
                          <a:solidFill>
                            <a:srgbClr val="000000"/>
                          </a:solidFill>
                          <a:effectLst/>
                          <a:latin typeface="Calibri" panose="020F0502020204030204" pitchFamily="34" charset="0"/>
                        </a:rPr>
                        <a:t>Colonoscopy</a:t>
                      </a:r>
                      <a:endParaRPr lang="en-US" sz="1100" b="1" i="0" u="none" strike="noStrike" dirty="0">
                        <a:solidFill>
                          <a:srgbClr val="000000"/>
                        </a:solidFill>
                        <a:effectLst/>
                        <a:latin typeface="Calibri" panose="020F0502020204030204" pitchFamily="34" charset="0"/>
                      </a:endParaRP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ctr" fontAlgn="b"/>
                      <a:r>
                        <a:rPr lang="en-US" sz="1100" b="1" i="0" u="none" strike="noStrike" dirty="0">
                          <a:solidFill>
                            <a:srgbClr val="000000"/>
                          </a:solidFill>
                          <a:effectLst/>
                          <a:latin typeface="Calibri" panose="020F0502020204030204" pitchFamily="34" charset="0"/>
                        </a:rPr>
                        <a:t>100</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FF"/>
                    </a:solidFill>
                  </a:tcPr>
                </a:tc>
              </a:tr>
              <a:tr h="187840">
                <a:tc>
                  <a:txBody>
                    <a:bodyPr/>
                    <a:lstStyle/>
                    <a:p>
                      <a:pPr algn="l" fontAlgn="b"/>
                      <a:r>
                        <a:rPr lang="en-US" sz="1100" b="1" i="0" u="none" strike="noStrike" dirty="0">
                          <a:solidFill>
                            <a:srgbClr val="000000"/>
                          </a:solidFill>
                          <a:effectLst/>
                          <a:latin typeface="Calibri" panose="020F0502020204030204" pitchFamily="34" charset="0"/>
                        </a:rPr>
                        <a:t> </a:t>
                      </a:r>
                    </a:p>
                  </a:txBody>
                  <a:tcPr marL="5333" marR="5333" marT="53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5333" marR="5333" marT="53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5333" marR="5333" marT="53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7840">
                <a:tc>
                  <a:txBody>
                    <a:bodyPr/>
                    <a:lstStyle/>
                    <a:p>
                      <a:pPr marL="55563" indent="0" algn="l" fontAlgn="b"/>
                      <a:r>
                        <a:rPr lang="en-US" sz="1100" b="1" i="0" u="none" strike="noStrike" dirty="0">
                          <a:solidFill>
                            <a:schemeClr val="bg1"/>
                          </a:solidFill>
                          <a:effectLst/>
                          <a:latin typeface="Calibri" panose="020F0502020204030204" pitchFamily="34" charset="0"/>
                        </a:rPr>
                        <a:t>Get Informed!</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75000"/>
                      </a:schemeClr>
                    </a:solidFill>
                  </a:tcPr>
                </a:tc>
                <a:tc>
                  <a:txBody>
                    <a:bodyPr/>
                    <a:lstStyle/>
                    <a:p>
                      <a:pPr algn="ctr" fontAlgn="b"/>
                      <a:r>
                        <a:rPr lang="en-US" sz="1100" b="1" i="0" u="none" strike="noStrike" dirty="0">
                          <a:solidFill>
                            <a:schemeClr val="bg1"/>
                          </a:solidFill>
                          <a:effectLst/>
                          <a:latin typeface="Calibri" panose="020F0502020204030204" pitchFamily="34" charset="0"/>
                        </a:rPr>
                        <a:t>Points</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75000"/>
                      </a:schemeClr>
                    </a:solidFill>
                  </a:tcPr>
                </a:tc>
                <a:tc>
                  <a:txBody>
                    <a:bodyPr/>
                    <a:lstStyle/>
                    <a:p>
                      <a:pPr algn="ctr" fontAlgn="b"/>
                      <a:r>
                        <a:rPr lang="en-US" sz="1100" b="1" i="0" u="none" strike="noStrike" dirty="0">
                          <a:solidFill>
                            <a:schemeClr val="bg1"/>
                          </a:solidFill>
                          <a:effectLst/>
                          <a:latin typeface="Calibri" panose="020F0502020204030204" pitchFamily="34" charset="0"/>
                        </a:rPr>
                        <a:t>Date Completed</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75000"/>
                      </a:schemeClr>
                    </a:solidFill>
                  </a:tcPr>
                </a:tc>
              </a:tr>
              <a:tr h="187840">
                <a:tc>
                  <a:txBody>
                    <a:bodyPr/>
                    <a:lstStyle/>
                    <a:p>
                      <a:pPr marL="55563" indent="0" algn="l" fontAlgn="b"/>
                      <a:r>
                        <a:rPr lang="en-US" sz="1100" b="1" i="0" u="none" strike="noStrike" dirty="0">
                          <a:solidFill>
                            <a:srgbClr val="000000"/>
                          </a:solidFill>
                          <a:effectLst/>
                          <a:latin typeface="Calibri" panose="020F0502020204030204" pitchFamily="34" charset="0"/>
                        </a:rPr>
                        <a:t>My Healthy Turnaround™ Pre-Diabetes Program</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400*</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r>
              <a:tr h="187840">
                <a:tc>
                  <a:txBody>
                    <a:bodyPr/>
                    <a:lstStyle/>
                    <a:p>
                      <a:pPr marL="55563" indent="0" algn="l" fontAlgn="b"/>
                      <a:r>
                        <a:rPr lang="en-US" sz="1100" b="1" i="0" u="none" strike="noStrike" dirty="0">
                          <a:solidFill>
                            <a:srgbClr val="000000"/>
                          </a:solidFill>
                          <a:effectLst/>
                          <a:latin typeface="Calibri" panose="020F0502020204030204" pitchFamily="34" charset="0"/>
                        </a:rPr>
                        <a:t>Attend a campus-sponsored wellness event</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50 </a:t>
                      </a:r>
                      <a:r>
                        <a:rPr lang="en-US" sz="1100" b="1" i="0" u="none" strike="noStrike" dirty="0" smtClean="0">
                          <a:solidFill>
                            <a:srgbClr val="000000"/>
                          </a:solidFill>
                          <a:effectLst/>
                          <a:latin typeface="Calibri" panose="020F0502020204030204" pitchFamily="34" charset="0"/>
                        </a:rPr>
                        <a:t>each/200 </a:t>
                      </a:r>
                      <a:r>
                        <a:rPr lang="en-US" sz="1100" b="1" i="0" u="none" strike="noStrike" dirty="0">
                          <a:solidFill>
                            <a:srgbClr val="000000"/>
                          </a:solidFill>
                          <a:effectLst/>
                          <a:latin typeface="Calibri" panose="020F0502020204030204" pitchFamily="34" charset="0"/>
                        </a:rPr>
                        <a:t>max</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r>
              <a:tr h="187840">
                <a:tc gridSpan="3">
                  <a:txBody>
                    <a:bodyPr/>
                    <a:lstStyle/>
                    <a:p>
                      <a:pPr algn="ctr" fontAlgn="b"/>
                      <a:r>
                        <a:rPr lang="en-US" sz="1100" b="1" i="1" u="none" strike="noStrike" dirty="0">
                          <a:solidFill>
                            <a:srgbClr val="000000"/>
                          </a:solidFill>
                          <a:effectLst/>
                          <a:latin typeface="Calibri" panose="020F0502020204030204" pitchFamily="34" charset="0"/>
                        </a:rPr>
                        <a:t>Get informed through MyHealth Assistant on Floridablue.com for the following </a:t>
                      </a:r>
                      <a:r>
                        <a:rPr lang="en-US" sz="1100" b="1" i="1" u="none" strike="noStrike" dirty="0" smtClean="0">
                          <a:solidFill>
                            <a:srgbClr val="000000"/>
                          </a:solidFill>
                          <a:effectLst/>
                          <a:latin typeface="Calibri" panose="020F0502020204030204" pitchFamily="34" charset="0"/>
                        </a:rPr>
                        <a:t>Activities…</a:t>
                      </a:r>
                      <a:endParaRPr lang="en-US" sz="1100" b="1" i="1" u="none" strike="noStrike" dirty="0">
                        <a:solidFill>
                          <a:srgbClr val="000000"/>
                        </a:solidFill>
                        <a:effectLst/>
                        <a:latin typeface="Calibri" panose="020F0502020204030204" pitchFamily="34" charset="0"/>
                      </a:endParaRP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r>
              <a:tr h="187840">
                <a:tc>
                  <a:txBody>
                    <a:bodyPr/>
                    <a:lstStyle/>
                    <a:p>
                      <a:pPr marL="55563" indent="0" algn="l" fontAlgn="b"/>
                      <a:r>
                        <a:rPr lang="en-US" sz="1100" b="1" i="0" u="none" strike="noStrike" dirty="0">
                          <a:solidFill>
                            <a:srgbClr val="000000"/>
                          </a:solidFill>
                          <a:effectLst/>
                          <a:latin typeface="Calibri" panose="020F0502020204030204" pitchFamily="34" charset="0"/>
                        </a:rPr>
                        <a:t>Select and achieve an Exercise Goal</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10 select/15 achieve</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r>
              <a:tr h="154924">
                <a:tc>
                  <a:txBody>
                    <a:bodyPr/>
                    <a:lstStyle/>
                    <a:p>
                      <a:pPr marL="55563" indent="0" algn="l" fontAlgn="b"/>
                      <a:r>
                        <a:rPr lang="en-US" sz="1100" b="1" i="0" u="none" strike="noStrike" dirty="0">
                          <a:solidFill>
                            <a:srgbClr val="000000"/>
                          </a:solidFill>
                          <a:effectLst/>
                          <a:latin typeface="Calibri" panose="020F0502020204030204" pitchFamily="34" charset="0"/>
                        </a:rPr>
                        <a:t>Select and achieve a Maintain Positive Mood Goal (and maintain that goal)</a:t>
                      </a:r>
                    </a:p>
                  </a:txBody>
                  <a:tcPr marL="5333" marR="5333" marT="53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10 select/15 achieve</a:t>
                      </a:r>
                    </a:p>
                  </a:txBody>
                  <a:tcPr marL="5333" marR="5333" marT="53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5333" marR="5333" marT="533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r>
              <a:tr h="187840">
                <a:tc>
                  <a:txBody>
                    <a:bodyPr/>
                    <a:lstStyle/>
                    <a:p>
                      <a:pPr marL="55563" indent="0" algn="l" fontAlgn="b"/>
                      <a:r>
                        <a:rPr lang="en-US" sz="1100" b="1" i="0" u="none" strike="noStrike" dirty="0">
                          <a:solidFill>
                            <a:srgbClr val="000000"/>
                          </a:solidFill>
                          <a:effectLst/>
                          <a:latin typeface="Calibri" panose="020F0502020204030204" pitchFamily="34" charset="0"/>
                        </a:rPr>
                        <a:t>Select and achieve a Nutrition Goal </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10 select/15 achieve</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r>
              <a:tr h="187840">
                <a:tc>
                  <a:txBody>
                    <a:bodyPr/>
                    <a:lstStyle/>
                    <a:p>
                      <a:pPr marL="55563" indent="0" algn="l" fontAlgn="b"/>
                      <a:r>
                        <a:rPr lang="en-US" sz="1100" b="1" i="0" u="none" strike="noStrike" dirty="0">
                          <a:solidFill>
                            <a:srgbClr val="000000"/>
                          </a:solidFill>
                          <a:effectLst/>
                          <a:latin typeface="Calibri" panose="020F0502020204030204" pitchFamily="34" charset="0"/>
                        </a:rPr>
                        <a:t>Select and achieve a Quit Tobacco Goal </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10 select/15 achieve</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r>
              <a:tr h="187840">
                <a:tc>
                  <a:txBody>
                    <a:bodyPr/>
                    <a:lstStyle/>
                    <a:p>
                      <a:pPr marL="55563" indent="0" algn="l" fontAlgn="b"/>
                      <a:r>
                        <a:rPr lang="en-US" sz="1100" b="1" i="0" u="none" strike="noStrike" dirty="0">
                          <a:solidFill>
                            <a:srgbClr val="000000"/>
                          </a:solidFill>
                          <a:effectLst/>
                          <a:latin typeface="Calibri" panose="020F0502020204030204" pitchFamily="34" charset="0"/>
                        </a:rPr>
                        <a:t>Select and achieve a Stress Goal</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10 select/15 achieve</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r>
              <a:tr h="187840">
                <a:tc>
                  <a:txBody>
                    <a:bodyPr/>
                    <a:lstStyle/>
                    <a:p>
                      <a:pPr marL="55563" indent="0" algn="l" fontAlgn="b"/>
                      <a:r>
                        <a:rPr lang="en-US" sz="1100" b="1" i="0" u="none" strike="noStrike" dirty="0">
                          <a:solidFill>
                            <a:srgbClr val="000000"/>
                          </a:solidFill>
                          <a:effectLst/>
                          <a:latin typeface="Calibri" panose="020F0502020204030204" pitchFamily="34" charset="0"/>
                        </a:rPr>
                        <a:t>Select and achieve a Weight Loss Goal </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10 select/15 achieve</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40000"/>
                        <a:lumOff val="60000"/>
                      </a:schemeClr>
                    </a:solidFill>
                  </a:tcPr>
                </a:tc>
              </a:tr>
              <a:tr h="187840">
                <a:tc>
                  <a:txBody>
                    <a:bodyPr/>
                    <a:lstStyle/>
                    <a:p>
                      <a:pPr algn="l" fontAlgn="b"/>
                      <a:r>
                        <a:rPr lang="en-US" sz="1100" b="1" i="0" u="none" strike="noStrike" dirty="0">
                          <a:solidFill>
                            <a:srgbClr val="000000"/>
                          </a:solidFill>
                          <a:effectLst/>
                          <a:latin typeface="Calibri" panose="020F0502020204030204" pitchFamily="34" charset="0"/>
                        </a:rPr>
                        <a:t> </a:t>
                      </a:r>
                    </a:p>
                  </a:txBody>
                  <a:tcPr marL="5333" marR="5333" marT="53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100" b="1" i="0" u="none" strike="noStrike" dirty="0">
                          <a:solidFill>
                            <a:srgbClr val="000000"/>
                          </a:solidFill>
                          <a:effectLst/>
                          <a:latin typeface="Calibri" panose="020F0502020204030204" pitchFamily="34" charset="0"/>
                        </a:rPr>
                        <a:t> </a:t>
                      </a:r>
                    </a:p>
                  </a:txBody>
                  <a:tcPr marL="5333" marR="5333" marT="53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5333" marR="5333" marT="5333"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187840">
                <a:tc>
                  <a:txBody>
                    <a:bodyPr/>
                    <a:lstStyle/>
                    <a:p>
                      <a:pPr marL="55563" indent="0" algn="l" fontAlgn="b"/>
                      <a:r>
                        <a:rPr lang="en-US" sz="1100" b="1" i="0" u="none" strike="noStrike" dirty="0">
                          <a:solidFill>
                            <a:srgbClr val="FFFFFF"/>
                          </a:solidFill>
                          <a:effectLst/>
                          <a:latin typeface="Calibri" panose="020F0502020204030204" pitchFamily="34" charset="0"/>
                        </a:rPr>
                        <a:t>Get Moving!</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n-US" sz="1100" b="1" i="0" u="none" strike="noStrike" dirty="0">
                          <a:solidFill>
                            <a:srgbClr val="FFFFFF"/>
                          </a:solidFill>
                          <a:effectLst/>
                          <a:latin typeface="Calibri" panose="020F0502020204030204" pitchFamily="34" charset="0"/>
                        </a:rPr>
                        <a:t>Points</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c>
                  <a:txBody>
                    <a:bodyPr/>
                    <a:lstStyle/>
                    <a:p>
                      <a:pPr algn="ctr" fontAlgn="b"/>
                      <a:r>
                        <a:rPr lang="en-US" sz="1100" b="1" i="0" u="none" strike="noStrike" dirty="0">
                          <a:solidFill>
                            <a:srgbClr val="FFFFFF"/>
                          </a:solidFill>
                          <a:effectLst/>
                          <a:latin typeface="Calibri" panose="020F0502020204030204" pitchFamily="34" charset="0"/>
                        </a:rPr>
                        <a:t>Date Completed</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70C0"/>
                    </a:solidFill>
                  </a:tcPr>
                </a:tc>
              </a:tr>
              <a:tr h="187840">
                <a:tc>
                  <a:txBody>
                    <a:bodyPr/>
                    <a:lstStyle/>
                    <a:p>
                      <a:pPr marL="55563" indent="0" algn="l" fontAlgn="b"/>
                      <a:r>
                        <a:rPr lang="en-US" sz="1100" b="1" i="0" u="none" strike="noStrike" dirty="0">
                          <a:solidFill>
                            <a:srgbClr val="000000"/>
                          </a:solidFill>
                          <a:effectLst/>
                          <a:latin typeface="Calibri" panose="020F0502020204030204" pitchFamily="34" charset="0"/>
                        </a:rPr>
                        <a:t>Utilize Exercise Tracker in WebMD</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5 </a:t>
                      </a:r>
                      <a:r>
                        <a:rPr lang="en-US" sz="1100" b="1" i="0" u="none" strike="noStrike" dirty="0" smtClean="0">
                          <a:solidFill>
                            <a:srgbClr val="000000"/>
                          </a:solidFill>
                          <a:effectLst/>
                          <a:latin typeface="Calibri" panose="020F0502020204030204" pitchFamily="34" charset="0"/>
                        </a:rPr>
                        <a:t>each/75 </a:t>
                      </a:r>
                      <a:r>
                        <a:rPr lang="en-US" sz="1100" b="1" i="0" u="none" strike="noStrike" dirty="0">
                          <a:solidFill>
                            <a:srgbClr val="000000"/>
                          </a:solidFill>
                          <a:effectLst/>
                          <a:latin typeface="Calibri" panose="020F0502020204030204" pitchFamily="34" charset="0"/>
                        </a:rPr>
                        <a:t>max</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187840">
                <a:tc>
                  <a:txBody>
                    <a:bodyPr/>
                    <a:lstStyle/>
                    <a:p>
                      <a:pPr marL="55563" indent="0" algn="l" fontAlgn="b"/>
                      <a:r>
                        <a:rPr lang="en-US" sz="1100" b="1" i="0" u="none" strike="noStrike" dirty="0">
                          <a:solidFill>
                            <a:srgbClr val="000000"/>
                          </a:solidFill>
                          <a:effectLst/>
                          <a:latin typeface="Calibri" panose="020F0502020204030204" pitchFamily="34" charset="0"/>
                        </a:rPr>
                        <a:t>Utilize Weight Tracker in WebMD</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5 each/25 max</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187840">
                <a:tc>
                  <a:txBody>
                    <a:bodyPr/>
                    <a:lstStyle/>
                    <a:p>
                      <a:pPr marL="55563" indent="0" algn="l" fontAlgn="b"/>
                      <a:r>
                        <a:rPr lang="en-US" sz="1100" b="1" i="0" u="none" strike="noStrike" dirty="0">
                          <a:solidFill>
                            <a:srgbClr val="000000"/>
                          </a:solidFill>
                          <a:effectLst/>
                          <a:latin typeface="Calibri" panose="020F0502020204030204" pitchFamily="34" charset="0"/>
                        </a:rPr>
                        <a:t>Utilize Stress Tracker in WebMD</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5 each/25 max</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187840">
                <a:tc>
                  <a:txBody>
                    <a:bodyPr/>
                    <a:lstStyle/>
                    <a:p>
                      <a:pPr marL="55563" indent="0" algn="l" fontAlgn="b"/>
                      <a:r>
                        <a:rPr lang="en-US" sz="1100" b="1" i="0" u="none" strike="noStrike" dirty="0">
                          <a:solidFill>
                            <a:srgbClr val="000000"/>
                          </a:solidFill>
                          <a:effectLst/>
                          <a:latin typeface="Calibri" panose="020F0502020204030204" pitchFamily="34" charset="0"/>
                        </a:rPr>
                        <a:t>Utilize Cholesterol Tracker in WebMD</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5 each/25 max</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187840">
                <a:tc>
                  <a:txBody>
                    <a:bodyPr/>
                    <a:lstStyle/>
                    <a:p>
                      <a:pPr marL="55563" indent="0" algn="l" fontAlgn="b"/>
                      <a:r>
                        <a:rPr lang="en-US" sz="1100" b="1" i="0" u="none" strike="noStrike" dirty="0">
                          <a:solidFill>
                            <a:srgbClr val="000000"/>
                          </a:solidFill>
                          <a:effectLst/>
                          <a:latin typeface="Calibri" panose="020F0502020204030204" pitchFamily="34" charset="0"/>
                        </a:rPr>
                        <a:t>Utilize Blood Pressure Tracker in WebMD</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1100" b="1" i="0" u="none" strike="noStrike" dirty="0">
                          <a:solidFill>
                            <a:srgbClr val="000000"/>
                          </a:solidFill>
                          <a:effectLst/>
                          <a:latin typeface="Calibri" panose="020F0502020204030204" pitchFamily="34" charset="0"/>
                        </a:rPr>
                        <a:t>5 each/25 max</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l" fontAlgn="b"/>
                      <a:r>
                        <a:rPr lang="en-US" sz="1100" b="1" i="0" u="none" strike="noStrike" dirty="0">
                          <a:solidFill>
                            <a:srgbClr val="000000"/>
                          </a:solidFill>
                          <a:effectLst/>
                          <a:latin typeface="Calibri" panose="020F0502020204030204" pitchFamily="34" charset="0"/>
                        </a:rPr>
                        <a:t> </a:t>
                      </a:r>
                    </a:p>
                  </a:txBody>
                  <a:tcPr marL="5333" marR="5333" marT="533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187840">
                <a:tc gridSpan="3">
                  <a:txBody>
                    <a:bodyPr/>
                    <a:lstStyle/>
                    <a:p>
                      <a:pPr algn="l" fontAlgn="b"/>
                      <a:r>
                        <a:rPr lang="en-US" sz="1100" b="1" i="1" u="none" strike="noStrike" dirty="0">
                          <a:solidFill>
                            <a:srgbClr val="000000"/>
                          </a:solidFill>
                          <a:effectLst/>
                          <a:latin typeface="Calibri" panose="020F0502020204030204" pitchFamily="34" charset="0"/>
                        </a:rPr>
                        <a:t>*My Healthy Turnaround™ Pre-Diabetes Program </a:t>
                      </a:r>
                      <a:r>
                        <a:rPr lang="en-US" sz="1100" b="1" i="1" u="none" strike="noStrike" dirty="0" smtClean="0">
                          <a:solidFill>
                            <a:srgbClr val="000000"/>
                          </a:solidFill>
                          <a:effectLst/>
                          <a:latin typeface="Calibri" panose="020F0502020204030204" pitchFamily="34" charset="0"/>
                        </a:rPr>
                        <a:t>- 200 points awarded at week 9 and 200 points awarded at</a:t>
                      </a:r>
                      <a:r>
                        <a:rPr lang="en-US" sz="1100" b="1" i="1" u="none" strike="noStrike" baseline="0" dirty="0" smtClean="0">
                          <a:solidFill>
                            <a:srgbClr val="000000"/>
                          </a:solidFill>
                          <a:effectLst/>
                          <a:latin typeface="Calibri" panose="020F0502020204030204" pitchFamily="34" charset="0"/>
                        </a:rPr>
                        <a:t> </a:t>
                      </a:r>
                      <a:r>
                        <a:rPr lang="en-US" sz="1100" b="1" i="1" u="none" strike="noStrike" dirty="0" smtClean="0">
                          <a:solidFill>
                            <a:srgbClr val="000000"/>
                          </a:solidFill>
                          <a:effectLst/>
                          <a:latin typeface="Calibri" panose="020F0502020204030204" pitchFamily="34" charset="0"/>
                        </a:rPr>
                        <a:t>completion.</a:t>
                      </a:r>
                      <a:endParaRPr lang="en-US" sz="1100" b="1" i="1" u="none" strike="noStrike" dirty="0">
                        <a:solidFill>
                          <a:srgbClr val="000000"/>
                        </a:solidFill>
                        <a:effectLst/>
                        <a:latin typeface="Calibri" panose="020F0502020204030204" pitchFamily="34" charset="0"/>
                      </a:endParaRPr>
                    </a:p>
                  </a:txBody>
                  <a:tcPr marL="5333" marR="5333" marT="5333"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lang="en-US"/>
                    </a:p>
                  </a:txBody>
                  <a:tcPr/>
                </a:tc>
                <a:tc hMerge="1">
                  <a:txBody>
                    <a:bodyPr/>
                    <a:lstStyle/>
                    <a:p>
                      <a:endParaRPr lang="en-US"/>
                    </a:p>
                  </a:txBody>
                  <a:tcPr/>
                </a:tc>
              </a:tr>
            </a:tbl>
          </a:graphicData>
        </a:graphic>
      </p:graphicFrame>
      <p:sp>
        <p:nvSpPr>
          <p:cNvPr id="4" name="Rectangle 3"/>
          <p:cNvSpPr/>
          <p:nvPr/>
        </p:nvSpPr>
        <p:spPr>
          <a:xfrm>
            <a:off x="170685" y="1325563"/>
            <a:ext cx="4677540" cy="4308872"/>
          </a:xfrm>
          <a:prstGeom prst="rect">
            <a:avLst/>
          </a:prstGeom>
        </p:spPr>
        <p:txBody>
          <a:bodyPr wrap="square">
            <a:spAutoFit/>
          </a:bodyPr>
          <a:lstStyle/>
          <a:p>
            <a:endParaRPr lang="en-US" sz="1200" dirty="0">
              <a:solidFill>
                <a:srgbClr val="000000"/>
              </a:solidFill>
              <a:latin typeface="Times New Roman" panose="02020603050405020304" pitchFamily="18" charset="0"/>
            </a:endParaRPr>
          </a:p>
          <a:p>
            <a:r>
              <a:rPr lang="en-US" b="1" dirty="0">
                <a:latin typeface="DINNextLTPro-Light"/>
                <a:ea typeface="Calibri" panose="020F0502020204030204" pitchFamily="34" charset="0"/>
                <a:cs typeface="DINNextLTPro-Light"/>
              </a:rPr>
              <a:t>How would you like to… get in shape, eat better, quit tobacco, or lose weight … and be rewarded for it? </a:t>
            </a:r>
            <a:endParaRPr lang="en-US" b="1" dirty="0" smtClean="0">
              <a:latin typeface="DINNextLTPro-Light"/>
              <a:ea typeface="Calibri" panose="020F0502020204030204" pitchFamily="34" charset="0"/>
              <a:cs typeface="DINNextLTPro-Light"/>
            </a:endParaRPr>
          </a:p>
          <a:p>
            <a:endParaRPr lang="en-US" sz="1600" dirty="0">
              <a:latin typeface="DINNextLTPro-Light"/>
              <a:ea typeface="Calibri" panose="020F0502020204030204" pitchFamily="34" charset="0"/>
              <a:cs typeface="DINNextLTPro-Light"/>
            </a:endParaRPr>
          </a:p>
          <a:p>
            <a:pPr algn="just"/>
            <a:r>
              <a:rPr lang="en-US" sz="1600" dirty="0" smtClean="0">
                <a:latin typeface="DINNextLTPro-Light"/>
                <a:ea typeface="Calibri" panose="020F0502020204030204" pitchFamily="34" charset="0"/>
                <a:cs typeface="DINNextLTPro-Light"/>
              </a:rPr>
              <a:t>Employees </a:t>
            </a:r>
            <a:r>
              <a:rPr lang="en-US" sz="1600" dirty="0">
                <a:latin typeface="DINNextLTPro-Light"/>
                <a:ea typeface="Calibri" panose="020F0502020204030204" pitchFamily="34" charset="0"/>
                <a:cs typeface="DINNextLTPro-Light"/>
              </a:rPr>
              <a:t>and eligible spouses who are enrolled in an ICUBA medical plan are eligible to receive up to 1,800 </a:t>
            </a:r>
            <a:r>
              <a:rPr lang="en-US" sz="1600" dirty="0" smtClean="0">
                <a:latin typeface="DINNextLTPro-Light"/>
                <a:ea typeface="Calibri" panose="020F0502020204030204" pitchFamily="34" charset="0"/>
                <a:cs typeface="DINNextLTPro-Light"/>
              </a:rPr>
              <a:t>points for </a:t>
            </a:r>
            <a:r>
              <a:rPr lang="en-US" sz="1600" dirty="0">
                <a:latin typeface="DINNextLTPro-Light"/>
                <a:ea typeface="Calibri" panose="020F0502020204030204" pitchFamily="34" charset="0"/>
                <a:cs typeface="DINNextLTPro-Light"/>
              </a:rPr>
              <a:t>participating in healthy activities. </a:t>
            </a:r>
            <a:endParaRPr lang="en-US" sz="1600" dirty="0" smtClean="0">
              <a:latin typeface="DINNextLTPro-Light"/>
              <a:ea typeface="Calibri" panose="020F0502020204030204" pitchFamily="34" charset="0"/>
              <a:cs typeface="DINNextLTPro-Light"/>
            </a:endParaRPr>
          </a:p>
          <a:p>
            <a:pPr algn="just"/>
            <a:endParaRPr lang="en-US" sz="1600" dirty="0">
              <a:latin typeface="DINNextLTPro-Light"/>
              <a:ea typeface="Calibri" panose="020F0502020204030204" pitchFamily="34" charset="0"/>
              <a:cs typeface="DINNextLTPro-Light"/>
            </a:endParaRPr>
          </a:p>
          <a:p>
            <a:pPr algn="just"/>
            <a:r>
              <a:rPr lang="en-US" sz="1600" dirty="0" smtClean="0">
                <a:latin typeface="DINNextLTPro-Light"/>
                <a:ea typeface="Calibri" panose="020F0502020204030204" pitchFamily="34" charset="0"/>
                <a:cs typeface="DINNextLTPro-Light"/>
              </a:rPr>
              <a:t>As </a:t>
            </a:r>
            <a:r>
              <a:rPr lang="en-US" sz="1600" dirty="0">
                <a:latin typeface="DINNextLTPro-Light"/>
                <a:ea typeface="Calibri" panose="020F0502020204030204" pitchFamily="34" charset="0"/>
                <a:cs typeface="DINNextLTPro-Light"/>
              </a:rPr>
              <a:t>you work toward your wellness goals, you can earn the points for the activities outlined </a:t>
            </a:r>
            <a:r>
              <a:rPr lang="en-US" sz="1600" dirty="0" smtClean="0">
                <a:latin typeface="DINNextLTPro-Light"/>
                <a:ea typeface="Calibri" panose="020F0502020204030204" pitchFamily="34" charset="0"/>
                <a:cs typeface="DINNextLTPro-Light"/>
              </a:rPr>
              <a:t>in the chart to the right! </a:t>
            </a:r>
          </a:p>
          <a:p>
            <a:pPr algn="just"/>
            <a:endParaRPr lang="en-US" sz="1600" dirty="0">
              <a:latin typeface="DINNextLTPro-Light"/>
              <a:ea typeface="Calibri" panose="020F0502020204030204" pitchFamily="34" charset="0"/>
              <a:cs typeface="DINNextLTPro-Light"/>
            </a:endParaRPr>
          </a:p>
          <a:p>
            <a:pPr algn="just"/>
            <a:r>
              <a:rPr lang="en-US" sz="1600" dirty="0" smtClean="0">
                <a:latin typeface="DINNextLTPro-Light"/>
                <a:ea typeface="Calibri" panose="020F0502020204030204" pitchFamily="34" charset="0"/>
                <a:cs typeface="DINNextLTPro-Light"/>
              </a:rPr>
              <a:t>The </a:t>
            </a:r>
            <a:r>
              <a:rPr lang="en-US" sz="1600" dirty="0">
                <a:latin typeface="DINNextLTPro-Light"/>
                <a:ea typeface="Calibri" panose="020F0502020204030204" pitchFamily="34" charset="0"/>
                <a:cs typeface="DINNextLTPro-Light"/>
              </a:rPr>
              <a:t>points may then be used to buy items through an online marketplace, where you can choose from thousands of name brand rewards. </a:t>
            </a:r>
          </a:p>
        </p:txBody>
      </p:sp>
      <p:sp>
        <p:nvSpPr>
          <p:cNvPr id="6" name="Rectangle 5"/>
          <p:cNvSpPr/>
          <p:nvPr/>
        </p:nvSpPr>
        <p:spPr>
          <a:xfrm>
            <a:off x="170685" y="154950"/>
            <a:ext cx="4555671" cy="1015663"/>
          </a:xfrm>
          <a:prstGeom prst="rect">
            <a:avLst/>
          </a:prstGeom>
        </p:spPr>
        <p:txBody>
          <a:bodyPr wrap="none">
            <a:spAutoFit/>
          </a:bodyPr>
          <a:lstStyle/>
          <a:p>
            <a:r>
              <a:rPr lang="en-US" altLang="en-US" sz="6000" b="1" dirty="0">
                <a:solidFill>
                  <a:schemeClr val="bg1"/>
                </a:solidFill>
                <a:latin typeface="Arial Unicode MS" panose="020B0604020202020204" pitchFamily="34" charset="-128"/>
              </a:rPr>
              <a:t>Blue</a:t>
            </a:r>
            <a:r>
              <a:rPr lang="en-US" altLang="en-US" sz="6000" b="1" dirty="0">
                <a:solidFill>
                  <a:schemeClr val="bg1"/>
                </a:solidFill>
                <a:latin typeface="Bell MT" panose="02020503060305020303" pitchFamily="18" charset="0"/>
              </a:rPr>
              <a:t>Rewards</a:t>
            </a:r>
            <a:endParaRPr lang="en-US" sz="6000" dirty="0"/>
          </a:p>
        </p:txBody>
      </p:sp>
      <p:sp>
        <p:nvSpPr>
          <p:cNvPr id="2" name="Slide Number Placeholder 1"/>
          <p:cNvSpPr>
            <a:spLocks noGrp="1"/>
          </p:cNvSpPr>
          <p:nvPr>
            <p:ph type="sldNum" sz="quarter" idx="12"/>
          </p:nvPr>
        </p:nvSpPr>
        <p:spPr/>
        <p:txBody>
          <a:bodyPr/>
          <a:lstStyle/>
          <a:p>
            <a:r>
              <a:rPr lang="en-US" sz="1400" b="1" dirty="0" smtClean="0">
                <a:solidFill>
                  <a:schemeClr val="tx1"/>
                </a:solidFill>
              </a:rPr>
              <a:t>26</a:t>
            </a:r>
            <a:endParaRPr lang="en-US" sz="1400" b="1" dirty="0">
              <a:solidFill>
                <a:schemeClr val="tx1"/>
              </a:solidFill>
            </a:endParaRPr>
          </a:p>
        </p:txBody>
      </p:sp>
    </p:spTree>
    <p:extLst>
      <p:ext uri="{BB962C8B-B14F-4D97-AF65-F5344CB8AC3E}">
        <p14:creationId xmlns:p14="http://schemas.microsoft.com/office/powerpoint/2010/main" val="10324686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0" y="0"/>
            <a:ext cx="12191999" cy="1325563"/>
          </a:xfrm>
          <a:prstGeom prst="rect">
            <a:avLst/>
          </a:prstGeom>
        </p:spPr>
        <p:style>
          <a:lnRef idx="0">
            <a:schemeClr val="accent5"/>
          </a:lnRef>
          <a:fillRef idx="3">
            <a:schemeClr val="accent5"/>
          </a:fillRef>
          <a:effectRef idx="3">
            <a:schemeClr val="accent5"/>
          </a:effectRef>
          <a:fontRef idx="minor">
            <a:schemeClr val="lt1"/>
          </a:fontRef>
        </p:style>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14350" algn="ctr">
              <a:lnSpc>
                <a:spcPct val="120000"/>
              </a:lnSpc>
            </a:pPr>
            <a:r>
              <a:rPr lang="en-US" sz="3200" b="1" u="sng" dirty="0">
                <a:solidFill>
                  <a:schemeClr val="bg1"/>
                </a:solidFill>
                <a:latin typeface="SourceSansPro-Light"/>
              </a:rPr>
              <a:t>Health Reimbursement Account (HRA) and </a:t>
            </a:r>
            <a:endParaRPr lang="en-US" sz="3200" b="1" u="sng" dirty="0" smtClean="0">
              <a:solidFill>
                <a:schemeClr val="bg1"/>
              </a:solidFill>
              <a:latin typeface="SourceSansPro-Light"/>
            </a:endParaRPr>
          </a:p>
          <a:p>
            <a:pPr marL="514350" algn="ctr">
              <a:lnSpc>
                <a:spcPct val="120000"/>
              </a:lnSpc>
            </a:pPr>
            <a:r>
              <a:rPr lang="en-US" sz="3200" b="1" u="sng" dirty="0" smtClean="0">
                <a:solidFill>
                  <a:schemeClr val="bg1"/>
                </a:solidFill>
                <a:latin typeface="SourceSansPro-Light"/>
              </a:rPr>
              <a:t>Health </a:t>
            </a:r>
            <a:r>
              <a:rPr lang="en-US" sz="3200" b="1" u="sng" dirty="0">
                <a:solidFill>
                  <a:schemeClr val="bg1"/>
                </a:solidFill>
                <a:latin typeface="SourceSansPro-Light"/>
              </a:rPr>
              <a:t>Care Spending Account  (HSCA)  Differences</a:t>
            </a:r>
          </a:p>
        </p:txBody>
      </p:sp>
      <p:sp>
        <p:nvSpPr>
          <p:cNvPr id="5" name="Rectangle 4"/>
          <p:cNvSpPr/>
          <p:nvPr/>
        </p:nvSpPr>
        <p:spPr>
          <a:xfrm>
            <a:off x="6236493" y="1562100"/>
            <a:ext cx="4833939" cy="482655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6" name="TextBox 15"/>
          <p:cNvSpPr txBox="1"/>
          <p:nvPr/>
        </p:nvSpPr>
        <p:spPr>
          <a:xfrm>
            <a:off x="6236493" y="1717539"/>
            <a:ext cx="4833939" cy="707886"/>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marL="628650" algn="ctr"/>
            <a:r>
              <a:rPr lang="en-US" sz="2000" b="1" dirty="0">
                <a:latin typeface="DINNextLTPro-Light"/>
                <a:ea typeface="Calibri" panose="020F0502020204030204" pitchFamily="34" charset="0"/>
                <a:cs typeface="DINNextLTPro-Light"/>
              </a:rPr>
              <a:t>Health </a:t>
            </a:r>
            <a:r>
              <a:rPr lang="en-US" sz="2000" b="1" dirty="0" smtClean="0">
                <a:latin typeface="DINNextLTPro-Light"/>
                <a:ea typeface="Calibri" panose="020F0502020204030204" pitchFamily="34" charset="0"/>
                <a:cs typeface="DINNextLTPro-Light"/>
              </a:rPr>
              <a:t>Care </a:t>
            </a:r>
          </a:p>
          <a:p>
            <a:pPr marL="628650" algn="ctr"/>
            <a:r>
              <a:rPr lang="en-US" sz="2000" b="1" dirty="0" smtClean="0">
                <a:latin typeface="DINNextLTPro-Light"/>
                <a:ea typeface="Calibri" panose="020F0502020204030204" pitchFamily="34" charset="0"/>
                <a:cs typeface="DINNextLTPro-Light"/>
              </a:rPr>
              <a:t>Flexible Spending Account</a:t>
            </a:r>
            <a:endParaRPr lang="en-US" sz="2000" b="1" dirty="0"/>
          </a:p>
        </p:txBody>
      </p:sp>
      <p:grpSp>
        <p:nvGrpSpPr>
          <p:cNvPr id="2" name="Group 1"/>
          <p:cNvGrpSpPr/>
          <p:nvPr/>
        </p:nvGrpSpPr>
        <p:grpSpPr>
          <a:xfrm>
            <a:off x="1121568" y="1562100"/>
            <a:ext cx="4833939" cy="4826551"/>
            <a:chOff x="1121568" y="1562100"/>
            <a:chExt cx="4833939" cy="4826551"/>
          </a:xfrm>
        </p:grpSpPr>
        <p:sp>
          <p:nvSpPr>
            <p:cNvPr id="4" name="Rectangle 3"/>
            <p:cNvSpPr/>
            <p:nvPr/>
          </p:nvSpPr>
          <p:spPr>
            <a:xfrm>
              <a:off x="1121568" y="1562100"/>
              <a:ext cx="4833939" cy="4826551"/>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12" name="TextBox 11"/>
            <p:cNvSpPr txBox="1"/>
            <p:nvPr/>
          </p:nvSpPr>
          <p:spPr>
            <a:xfrm>
              <a:off x="1121568" y="1717539"/>
              <a:ext cx="4833939" cy="707886"/>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defPPr>
                <a:defRPr lang="en-US"/>
              </a:defPPr>
              <a:lvl1pPr algn="ctr">
                <a:defRPr sz="2000" b="1">
                  <a:latin typeface="DINNextLTPro-Light"/>
                  <a:ea typeface="Calibri" panose="020F0502020204030204" pitchFamily="34" charset="0"/>
                  <a:cs typeface="DINNextLTPro-Light"/>
                </a:defRPr>
              </a:lvl1pPr>
            </a:lstStyle>
            <a:p>
              <a:pPr marL="514350"/>
              <a:r>
                <a:rPr lang="en-US" dirty="0"/>
                <a:t>Health Reimbursement </a:t>
              </a:r>
            </a:p>
            <a:p>
              <a:pPr marL="514350"/>
              <a:r>
                <a:rPr lang="en-US" dirty="0"/>
                <a:t>Account</a:t>
              </a:r>
            </a:p>
          </p:txBody>
        </p:sp>
      </p:grpSp>
      <p:grpSp>
        <p:nvGrpSpPr>
          <p:cNvPr id="6" name="Group 5"/>
          <p:cNvGrpSpPr/>
          <p:nvPr/>
        </p:nvGrpSpPr>
        <p:grpSpPr>
          <a:xfrm>
            <a:off x="6318650" y="1652024"/>
            <a:ext cx="955865" cy="775868"/>
            <a:chOff x="6318650" y="1652024"/>
            <a:chExt cx="955865" cy="775868"/>
          </a:xfrm>
        </p:grpSpPr>
        <p:sp>
          <p:nvSpPr>
            <p:cNvPr id="14" name="Flowchart: Connector 13"/>
            <p:cNvSpPr/>
            <p:nvPr/>
          </p:nvSpPr>
          <p:spPr>
            <a:xfrm>
              <a:off x="6323324" y="1652024"/>
              <a:ext cx="951191" cy="775868"/>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6318650" y="1728826"/>
              <a:ext cx="955865" cy="646331"/>
            </a:xfrm>
            <a:prstGeom prst="rect">
              <a:avLst/>
            </a:prstGeom>
            <a:noFill/>
          </p:spPr>
          <p:txBody>
            <a:bodyPr wrap="square" rtlCol="0">
              <a:spAutoFit/>
            </a:bodyPr>
            <a:lstStyle/>
            <a:p>
              <a:pPr algn="ctr"/>
              <a:r>
                <a:rPr lang="en-US" b="1" dirty="0" smtClean="0"/>
                <a:t>HCSA</a:t>
              </a:r>
            </a:p>
            <a:p>
              <a:pPr algn="ctr"/>
              <a:r>
                <a:rPr lang="en-US" b="1" dirty="0" smtClean="0"/>
                <a:t>FSA</a:t>
              </a:r>
              <a:endParaRPr lang="en-US" b="1" dirty="0"/>
            </a:p>
          </p:txBody>
        </p:sp>
      </p:grpSp>
      <p:sp>
        <p:nvSpPr>
          <p:cNvPr id="21" name="TextBox 20"/>
          <p:cNvSpPr txBox="1"/>
          <p:nvPr/>
        </p:nvSpPr>
        <p:spPr>
          <a:xfrm>
            <a:off x="1216818" y="2612233"/>
            <a:ext cx="4738689" cy="3693319"/>
          </a:xfrm>
          <a:prstGeom prst="rect">
            <a:avLst/>
          </a:prstGeom>
          <a:noFill/>
        </p:spPr>
        <p:txBody>
          <a:bodyPr wrap="square" rtlCol="0">
            <a:spAutoFit/>
          </a:bodyPr>
          <a:lstStyle/>
          <a:p>
            <a:pPr marL="285750" lvl="1" indent="-285750" defTabSz="823509">
              <a:buFont typeface="Arial" pitchFamily="34" charset="0"/>
              <a:buChar char="•"/>
              <a:defRPr/>
            </a:pPr>
            <a:r>
              <a:rPr lang="en-US" dirty="0" smtClean="0">
                <a:solidFill>
                  <a:schemeClr val="bg1"/>
                </a:solidFill>
                <a:latin typeface="DINNextLTPro-Light"/>
                <a:ea typeface="Calibri" panose="020F0502020204030204" pitchFamily="34" charset="0"/>
                <a:cs typeface="DINNextLTPro-Light"/>
              </a:rPr>
              <a:t>Funded monthly by NSU</a:t>
            </a:r>
            <a:endParaRPr lang="en-US" dirty="0">
              <a:solidFill>
                <a:schemeClr val="bg1"/>
              </a:solidFill>
              <a:latin typeface="DINNextLTPro-Light"/>
              <a:ea typeface="Calibri" panose="020F0502020204030204" pitchFamily="34" charset="0"/>
              <a:cs typeface="DINNextLTPro-Light"/>
            </a:endParaRPr>
          </a:p>
          <a:p>
            <a:pPr marL="285750" lvl="1" indent="-285750" defTabSz="823509">
              <a:buFont typeface="Arial" pitchFamily="34" charset="0"/>
              <a:buChar char="•"/>
              <a:defRPr/>
            </a:pPr>
            <a:r>
              <a:rPr lang="en-US" dirty="0">
                <a:solidFill>
                  <a:schemeClr val="bg1"/>
                </a:solidFill>
                <a:latin typeface="DINNextLTPro-Light"/>
                <a:ea typeface="Calibri" panose="020F0502020204030204" pitchFamily="34" charset="0"/>
                <a:cs typeface="DINNextLTPro-Light"/>
              </a:rPr>
              <a:t>Available for PPO 70 and Preferred </a:t>
            </a:r>
          </a:p>
          <a:p>
            <a:pPr marL="0" lvl="1" defTabSz="823509">
              <a:defRPr/>
            </a:pPr>
            <a:r>
              <a:rPr lang="en-US" dirty="0">
                <a:solidFill>
                  <a:schemeClr val="bg1"/>
                </a:solidFill>
                <a:latin typeface="DINNextLTPro-Light"/>
                <a:ea typeface="Calibri" panose="020F0502020204030204" pitchFamily="34" charset="0"/>
                <a:cs typeface="DINNextLTPro-Light"/>
              </a:rPr>
              <a:t>     PPO </a:t>
            </a:r>
            <a:r>
              <a:rPr lang="en-US" dirty="0" smtClean="0">
                <a:solidFill>
                  <a:schemeClr val="bg1"/>
                </a:solidFill>
                <a:latin typeface="DINNextLTPro-Light"/>
                <a:ea typeface="Calibri" panose="020F0502020204030204" pitchFamily="34" charset="0"/>
                <a:cs typeface="DINNextLTPro-Light"/>
              </a:rPr>
              <a:t>Plans</a:t>
            </a:r>
          </a:p>
          <a:p>
            <a:pPr marL="285750" lvl="1" indent="-285750" defTabSz="823509">
              <a:buFont typeface="Arial" panose="020B0604020202020204" pitchFamily="34" charset="0"/>
              <a:buChar char="•"/>
              <a:defRPr/>
            </a:pPr>
            <a:r>
              <a:rPr lang="en-US" dirty="0" smtClean="0">
                <a:solidFill>
                  <a:schemeClr val="bg1"/>
                </a:solidFill>
                <a:latin typeface="DINNextLTPro-Light"/>
                <a:ea typeface="Calibri" panose="020F0502020204030204" pitchFamily="34" charset="0"/>
                <a:cs typeface="DINNextLTPro-Light"/>
              </a:rPr>
              <a:t>Can </a:t>
            </a:r>
            <a:r>
              <a:rPr lang="en-US" dirty="0">
                <a:solidFill>
                  <a:schemeClr val="bg1"/>
                </a:solidFill>
                <a:latin typeface="DINNextLTPro-Light"/>
                <a:ea typeface="Calibri" panose="020F0502020204030204" pitchFamily="34" charset="0"/>
                <a:cs typeface="DINNextLTPro-Light"/>
              </a:rPr>
              <a:t>only be used for eligible medical </a:t>
            </a:r>
            <a:r>
              <a:rPr lang="en-US" dirty="0" smtClean="0">
                <a:solidFill>
                  <a:schemeClr val="bg1"/>
                </a:solidFill>
                <a:latin typeface="DINNextLTPro-Light"/>
                <a:ea typeface="Calibri" panose="020F0502020204030204" pitchFamily="34" charset="0"/>
                <a:cs typeface="DINNextLTPro-Light"/>
              </a:rPr>
              <a:t>expenses </a:t>
            </a:r>
            <a:r>
              <a:rPr lang="en-US" dirty="0">
                <a:solidFill>
                  <a:schemeClr val="bg1"/>
                </a:solidFill>
                <a:latin typeface="DINNextLTPro-Light"/>
                <a:ea typeface="Calibri" panose="020F0502020204030204" pitchFamily="34" charset="0"/>
                <a:cs typeface="DINNextLTPro-Light"/>
              </a:rPr>
              <a:t>incurred by the employee and </a:t>
            </a:r>
            <a:r>
              <a:rPr lang="en-US" dirty="0" smtClean="0">
                <a:solidFill>
                  <a:schemeClr val="bg1"/>
                </a:solidFill>
                <a:latin typeface="DINNextLTPro-Light"/>
                <a:ea typeface="Calibri" panose="020F0502020204030204" pitchFamily="34" charset="0"/>
                <a:cs typeface="DINNextLTPro-Light"/>
              </a:rPr>
              <a:t>dependent(s)</a:t>
            </a:r>
          </a:p>
          <a:p>
            <a:pPr marL="285750" lvl="1" indent="-285750" defTabSz="823509">
              <a:buFont typeface="Arial" panose="020B0604020202020204" pitchFamily="34" charset="0"/>
              <a:buChar char="•"/>
              <a:defRPr/>
            </a:pPr>
            <a:r>
              <a:rPr lang="en-US" dirty="0" smtClean="0">
                <a:solidFill>
                  <a:schemeClr val="bg1"/>
                </a:solidFill>
                <a:latin typeface="DINNextLTPro-Light"/>
                <a:ea typeface="Calibri" panose="020F0502020204030204" pitchFamily="34" charset="0"/>
                <a:cs typeface="DINNextLTPro-Light"/>
              </a:rPr>
              <a:t>Funds </a:t>
            </a:r>
            <a:r>
              <a:rPr lang="en-US" dirty="0">
                <a:solidFill>
                  <a:schemeClr val="bg1"/>
                </a:solidFill>
                <a:latin typeface="DINNextLTPro-Light"/>
                <a:ea typeface="Calibri" panose="020F0502020204030204" pitchFamily="34" charset="0"/>
                <a:cs typeface="DINNextLTPro-Light"/>
              </a:rPr>
              <a:t>rollover at the end of each plan year as long as you are on the ICUBA Medical Plan or </a:t>
            </a:r>
            <a:r>
              <a:rPr lang="en-US" dirty="0" smtClean="0">
                <a:solidFill>
                  <a:schemeClr val="bg1"/>
                </a:solidFill>
                <a:latin typeface="DINNextLTPro-Light"/>
                <a:ea typeface="Calibri" panose="020F0502020204030204" pitchFamily="34" charset="0"/>
                <a:cs typeface="DINNextLTPro-Light"/>
              </a:rPr>
              <a:t>vested</a:t>
            </a:r>
          </a:p>
          <a:p>
            <a:pPr marL="285750" lvl="1" indent="-285750" defTabSz="823509">
              <a:buFont typeface="Arial" panose="020B0604020202020204" pitchFamily="34" charset="0"/>
              <a:buChar char="•"/>
              <a:defRPr/>
            </a:pPr>
            <a:r>
              <a:rPr lang="en-US" dirty="0" smtClean="0">
                <a:solidFill>
                  <a:schemeClr val="bg1"/>
                </a:solidFill>
                <a:latin typeface="DINNextLTPro-Light"/>
                <a:ea typeface="Calibri" panose="020F0502020204030204" pitchFamily="34" charset="0"/>
                <a:cs typeface="DINNextLTPro-Light"/>
              </a:rPr>
              <a:t>Portable </a:t>
            </a:r>
            <a:r>
              <a:rPr lang="en-US" dirty="0">
                <a:solidFill>
                  <a:schemeClr val="bg1"/>
                </a:solidFill>
                <a:latin typeface="DINNextLTPro-Light"/>
                <a:ea typeface="Calibri" panose="020F0502020204030204" pitchFamily="34" charset="0"/>
                <a:cs typeface="DINNextLTPro-Light"/>
              </a:rPr>
              <a:t>after 36 months of </a:t>
            </a:r>
            <a:r>
              <a:rPr lang="en-US" b="1" u="sng" dirty="0">
                <a:solidFill>
                  <a:schemeClr val="bg1"/>
                </a:solidFill>
                <a:latin typeface="DINNextLTPro-Light"/>
                <a:ea typeface="Calibri" panose="020F0502020204030204" pitchFamily="34" charset="0"/>
                <a:cs typeface="DINNextLTPro-Light"/>
              </a:rPr>
              <a:t>continuous</a:t>
            </a:r>
            <a:r>
              <a:rPr lang="en-US" dirty="0">
                <a:solidFill>
                  <a:schemeClr val="bg1"/>
                </a:solidFill>
                <a:latin typeface="DINNextLTPro-Light"/>
                <a:ea typeface="Calibri" panose="020F0502020204030204" pitchFamily="34" charset="0"/>
                <a:cs typeface="DINNextLTPro-Light"/>
              </a:rPr>
              <a:t> </a:t>
            </a:r>
            <a:r>
              <a:rPr lang="en-US" b="1" u="sng" dirty="0">
                <a:solidFill>
                  <a:schemeClr val="bg1"/>
                </a:solidFill>
                <a:latin typeface="DINNextLTPro-Light"/>
                <a:ea typeface="Calibri" panose="020F0502020204030204" pitchFamily="34" charset="0"/>
                <a:cs typeface="DINNextLTPro-Light"/>
              </a:rPr>
              <a:t>participation</a:t>
            </a:r>
            <a:r>
              <a:rPr lang="en-US" dirty="0">
                <a:solidFill>
                  <a:schemeClr val="bg1"/>
                </a:solidFill>
                <a:latin typeface="DINNextLTPro-Light"/>
                <a:ea typeface="Calibri" panose="020F0502020204030204" pitchFamily="34" charset="0"/>
                <a:cs typeface="DINNextLTPro-Light"/>
              </a:rPr>
              <a:t> in an ICUBA Medical </a:t>
            </a:r>
            <a:r>
              <a:rPr lang="en-US" dirty="0" smtClean="0">
                <a:solidFill>
                  <a:schemeClr val="bg1"/>
                </a:solidFill>
                <a:latin typeface="DINNextLTPro-Light"/>
                <a:ea typeface="Calibri" panose="020F0502020204030204" pitchFamily="34" charset="0"/>
                <a:cs typeface="DINNextLTPro-Light"/>
              </a:rPr>
              <a:t>Plan</a:t>
            </a:r>
          </a:p>
          <a:p>
            <a:pPr marL="285750" lvl="1" indent="-285750" defTabSz="823509">
              <a:buFont typeface="Arial" panose="020B0604020202020204" pitchFamily="34" charset="0"/>
              <a:buChar char="•"/>
              <a:defRPr/>
            </a:pPr>
            <a:r>
              <a:rPr lang="en-US" dirty="0" smtClean="0">
                <a:solidFill>
                  <a:schemeClr val="bg1"/>
                </a:solidFill>
                <a:latin typeface="DINNextLTPro-Light"/>
                <a:ea typeface="Calibri" panose="020F0502020204030204" pitchFamily="34" charset="0"/>
                <a:cs typeface="DINNextLTPro-Light"/>
              </a:rPr>
              <a:t>Can </a:t>
            </a:r>
            <a:r>
              <a:rPr lang="en-US" dirty="0">
                <a:solidFill>
                  <a:schemeClr val="bg1"/>
                </a:solidFill>
                <a:latin typeface="DINNextLTPro-Light"/>
                <a:ea typeface="Calibri" panose="020F0502020204030204" pitchFamily="34" charset="0"/>
                <a:cs typeface="DINNextLTPro-Light"/>
              </a:rPr>
              <a:t>have an HRA without electing an FSA</a:t>
            </a:r>
          </a:p>
        </p:txBody>
      </p:sp>
      <p:sp>
        <p:nvSpPr>
          <p:cNvPr id="22" name="TextBox 21"/>
          <p:cNvSpPr txBox="1"/>
          <p:nvPr/>
        </p:nvSpPr>
        <p:spPr>
          <a:xfrm>
            <a:off x="6431757" y="2612233"/>
            <a:ext cx="4638675" cy="4022640"/>
          </a:xfrm>
          <a:prstGeom prst="rect">
            <a:avLst/>
          </a:prstGeom>
          <a:noFill/>
        </p:spPr>
        <p:txBody>
          <a:bodyPr wrap="square" rtlCol="0">
            <a:spAutoFit/>
          </a:bodyPr>
          <a:lstStyle/>
          <a:p>
            <a:pPr marL="285750" lvl="1" indent="-285750" defTabSz="823509">
              <a:buFont typeface="Arial" pitchFamily="34" charset="0"/>
              <a:buChar char="•"/>
              <a:defRPr/>
            </a:pPr>
            <a:r>
              <a:rPr lang="en-US" dirty="0">
                <a:solidFill>
                  <a:schemeClr val="bg1"/>
                </a:solidFill>
                <a:latin typeface="DINNextLTPro-Light"/>
                <a:ea typeface="Calibri" panose="020F0502020204030204" pitchFamily="34" charset="0"/>
                <a:cs typeface="DINNextLTPro-Light"/>
              </a:rPr>
              <a:t>Funded by employee pre-tax dollars</a:t>
            </a:r>
          </a:p>
          <a:p>
            <a:pPr marL="285750" lvl="1" indent="-285750" defTabSz="823509">
              <a:buFont typeface="Arial" pitchFamily="34" charset="0"/>
              <a:buChar char="•"/>
              <a:defRPr/>
            </a:pPr>
            <a:r>
              <a:rPr lang="en-US" dirty="0">
                <a:solidFill>
                  <a:schemeClr val="bg1"/>
                </a:solidFill>
                <a:latin typeface="DINNextLTPro-Light"/>
                <a:ea typeface="Calibri" panose="020F0502020204030204" pitchFamily="34" charset="0"/>
                <a:cs typeface="DINNextLTPro-Light"/>
              </a:rPr>
              <a:t>Can be used for employee and eligible dependent medical expenses</a:t>
            </a:r>
          </a:p>
          <a:p>
            <a:pPr marL="285750" lvl="1" indent="-228600">
              <a:lnSpc>
                <a:spcPct val="110000"/>
              </a:lnSpc>
              <a:buFont typeface="Arial" pitchFamily="34" charset="0"/>
              <a:buChar char="•"/>
            </a:pPr>
            <a:r>
              <a:rPr lang="en-US" dirty="0">
                <a:solidFill>
                  <a:schemeClr val="bg1"/>
                </a:solidFill>
                <a:latin typeface="DINNextLTPro-Light"/>
                <a:ea typeface="Calibri" panose="020F0502020204030204" pitchFamily="34" charset="0"/>
                <a:cs typeface="DINNextLTPro-Light"/>
              </a:rPr>
              <a:t>No carry-over of funds from year </a:t>
            </a:r>
          </a:p>
          <a:p>
            <a:pPr marL="285750" lvl="1" indent="-228600">
              <a:lnSpc>
                <a:spcPct val="110000"/>
              </a:lnSpc>
            </a:pPr>
            <a:r>
              <a:rPr lang="en-US" dirty="0">
                <a:solidFill>
                  <a:schemeClr val="bg1"/>
                </a:solidFill>
                <a:latin typeface="DINNextLTPro-Light"/>
                <a:ea typeface="Calibri" panose="020F0502020204030204" pitchFamily="34" charset="0"/>
                <a:cs typeface="DINNextLTPro-Light"/>
              </a:rPr>
              <a:t>    to year (by law)  </a:t>
            </a:r>
          </a:p>
          <a:p>
            <a:pPr lvl="2" indent="-171450">
              <a:lnSpc>
                <a:spcPct val="110000"/>
              </a:lnSpc>
              <a:buFont typeface="Arial" pitchFamily="34" charset="0"/>
              <a:buChar char="•"/>
            </a:pPr>
            <a:r>
              <a:rPr lang="en-US" dirty="0">
                <a:solidFill>
                  <a:schemeClr val="bg1"/>
                </a:solidFill>
                <a:latin typeface="DINNextLTPro-Light"/>
                <a:ea typeface="Calibri" panose="020F0502020204030204" pitchFamily="34" charset="0"/>
                <a:cs typeface="DINNextLTPro-Light"/>
              </a:rPr>
              <a:t>Subject to Use-it-or-lose-it</a:t>
            </a:r>
          </a:p>
          <a:p>
            <a:pPr marL="285750" lvl="1" indent="-285750" defTabSz="823509">
              <a:buFont typeface="Arial" pitchFamily="34" charset="0"/>
              <a:buChar char="•"/>
              <a:defRPr/>
            </a:pPr>
            <a:r>
              <a:rPr lang="en-US" dirty="0">
                <a:solidFill>
                  <a:schemeClr val="bg1"/>
                </a:solidFill>
                <a:latin typeface="DINNextLTPro-Light"/>
                <a:ea typeface="Calibri" panose="020F0502020204030204" pitchFamily="34" charset="0"/>
                <a:cs typeface="DINNextLTPro-Light"/>
              </a:rPr>
              <a:t>HCSA funds expended before tapping into HRA funds</a:t>
            </a:r>
          </a:p>
          <a:p>
            <a:pPr marL="285750" lvl="1" indent="-285750" defTabSz="823509">
              <a:buFont typeface="Arial" pitchFamily="34" charset="0"/>
              <a:buChar char="•"/>
              <a:defRPr/>
            </a:pPr>
            <a:r>
              <a:rPr lang="en-US" dirty="0" smtClean="0">
                <a:solidFill>
                  <a:schemeClr val="bg1"/>
                </a:solidFill>
                <a:latin typeface="DINNextLTPro-Light"/>
                <a:ea typeface="Calibri" panose="020F0502020204030204" pitchFamily="34" charset="0"/>
                <a:cs typeface="DINNextLTPro-Light"/>
              </a:rPr>
              <a:t>HCSA </a:t>
            </a:r>
            <a:r>
              <a:rPr lang="en-US" dirty="0">
                <a:solidFill>
                  <a:schemeClr val="bg1"/>
                </a:solidFill>
                <a:latin typeface="DINNextLTPro-Light"/>
                <a:ea typeface="Calibri" panose="020F0502020204030204" pitchFamily="34" charset="0"/>
                <a:cs typeface="DINNextLTPro-Light"/>
              </a:rPr>
              <a:t>maximum annual limit is $2,550 under Health Care Reform</a:t>
            </a:r>
          </a:p>
          <a:p>
            <a:pPr marL="342900" indent="-342900">
              <a:buFont typeface="Arial" panose="020B0604020202020204" pitchFamily="34" charset="0"/>
              <a:buChar char="•"/>
            </a:pPr>
            <a:r>
              <a:rPr lang="en-US" b="1" dirty="0">
                <a:solidFill>
                  <a:schemeClr val="bg1"/>
                </a:solidFill>
                <a:latin typeface="DINNextLTPro-Light"/>
                <a:ea typeface="Calibri" panose="020F0502020204030204" pitchFamily="34" charset="0"/>
                <a:cs typeface="DINNextLTPro-Light"/>
              </a:rPr>
              <a:t>Entire election amount will be available as of 4/1/15</a:t>
            </a:r>
          </a:p>
          <a:p>
            <a:pPr marL="342900" indent="-342900">
              <a:buFont typeface="Arial" panose="020B0604020202020204" pitchFamily="34" charset="0"/>
              <a:buChar char="•"/>
            </a:pPr>
            <a:endParaRPr lang="en-US" sz="1000" b="1" dirty="0">
              <a:solidFill>
                <a:schemeClr val="bg1"/>
              </a:solidFill>
              <a:latin typeface="DINNextLTPro-Light"/>
              <a:ea typeface="Calibri" panose="020F0502020204030204" pitchFamily="34" charset="0"/>
              <a:cs typeface="DINNextLTPro-Light"/>
            </a:endParaRPr>
          </a:p>
          <a:p>
            <a:pPr marL="285750" lvl="1" indent="-285750" defTabSz="823509">
              <a:buFont typeface="Arial" pitchFamily="34" charset="0"/>
              <a:buChar char="•"/>
              <a:defRPr/>
            </a:pPr>
            <a:endParaRPr lang="en-US" sz="2000" dirty="0">
              <a:solidFill>
                <a:srgbClr val="0070C0"/>
              </a:solidFill>
            </a:endParaRPr>
          </a:p>
        </p:txBody>
      </p:sp>
      <p:sp>
        <p:nvSpPr>
          <p:cNvPr id="3" name="Slide Number Placeholder 2"/>
          <p:cNvSpPr>
            <a:spLocks noGrp="1"/>
          </p:cNvSpPr>
          <p:nvPr>
            <p:ph type="sldNum" sz="quarter" idx="12"/>
          </p:nvPr>
        </p:nvSpPr>
        <p:spPr/>
        <p:txBody>
          <a:bodyPr/>
          <a:lstStyle/>
          <a:p>
            <a:r>
              <a:rPr lang="en-US" sz="1400" b="1" dirty="0" smtClean="0">
                <a:solidFill>
                  <a:schemeClr val="tx1"/>
                </a:solidFill>
              </a:rPr>
              <a:t>27</a:t>
            </a:r>
            <a:endParaRPr lang="en-US" sz="1400" b="1" dirty="0">
              <a:solidFill>
                <a:schemeClr val="tx1"/>
              </a:solidFill>
            </a:endParaRPr>
          </a:p>
        </p:txBody>
      </p:sp>
      <p:grpSp>
        <p:nvGrpSpPr>
          <p:cNvPr id="23" name="Group 22"/>
          <p:cNvGrpSpPr/>
          <p:nvPr/>
        </p:nvGrpSpPr>
        <p:grpSpPr>
          <a:xfrm>
            <a:off x="1178692" y="1664057"/>
            <a:ext cx="955865" cy="775868"/>
            <a:chOff x="6318650" y="1652024"/>
            <a:chExt cx="955865" cy="775868"/>
          </a:xfrm>
        </p:grpSpPr>
        <p:sp>
          <p:nvSpPr>
            <p:cNvPr id="24" name="Flowchart: Connector 23"/>
            <p:cNvSpPr/>
            <p:nvPr/>
          </p:nvSpPr>
          <p:spPr>
            <a:xfrm>
              <a:off x="6323324" y="1652024"/>
              <a:ext cx="951191" cy="775868"/>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6318650" y="1728826"/>
              <a:ext cx="955865" cy="507831"/>
            </a:xfrm>
            <a:prstGeom prst="rect">
              <a:avLst/>
            </a:prstGeom>
            <a:noFill/>
          </p:spPr>
          <p:txBody>
            <a:bodyPr wrap="square" rtlCol="0">
              <a:spAutoFit/>
            </a:bodyPr>
            <a:lstStyle/>
            <a:p>
              <a:pPr algn="ctr"/>
              <a:endParaRPr lang="en-US" sz="900" b="1" dirty="0" smtClean="0"/>
            </a:p>
            <a:p>
              <a:pPr algn="ctr"/>
              <a:r>
                <a:rPr lang="en-US" b="1" dirty="0" smtClean="0"/>
                <a:t>HRA</a:t>
              </a:r>
              <a:endParaRPr lang="en-US" b="1" dirty="0"/>
            </a:p>
          </p:txBody>
        </p:sp>
      </p:grpSp>
    </p:spTree>
    <p:extLst>
      <p:ext uri="{BB962C8B-B14F-4D97-AF65-F5344CB8AC3E}">
        <p14:creationId xmlns:p14="http://schemas.microsoft.com/office/powerpoint/2010/main" val="39240533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0" y="0"/>
            <a:ext cx="12191999" cy="1325563"/>
          </a:xfrm>
          <a:prstGeom prst="rect">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200" b="1" u="sng" dirty="0" smtClean="0">
                <a:solidFill>
                  <a:schemeClr val="bg1"/>
                </a:solidFill>
                <a:latin typeface="SourceSansPro-Light"/>
              </a:rPr>
              <a:t>Dependent Care Spending Account (DCSA)</a:t>
            </a:r>
            <a:endParaRPr lang="en-US" sz="4200" b="1" u="sng" dirty="0">
              <a:solidFill>
                <a:schemeClr val="bg1"/>
              </a:solidFill>
              <a:latin typeface="SourceSansPro-Light"/>
            </a:endParaRPr>
          </a:p>
        </p:txBody>
      </p:sp>
      <p:sp>
        <p:nvSpPr>
          <p:cNvPr id="5" name="Rectangle 4"/>
          <p:cNvSpPr/>
          <p:nvPr/>
        </p:nvSpPr>
        <p:spPr>
          <a:xfrm>
            <a:off x="599648" y="1459463"/>
            <a:ext cx="10987445" cy="497865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6" name="TextBox 5"/>
          <p:cNvSpPr txBox="1"/>
          <p:nvPr/>
        </p:nvSpPr>
        <p:spPr>
          <a:xfrm>
            <a:off x="599648" y="1614902"/>
            <a:ext cx="10987445" cy="400110"/>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defPPr>
              <a:defRPr lang="en-US"/>
            </a:defPPr>
            <a:lvl1pPr marL="514350" algn="ctr">
              <a:defRPr sz="2000" b="1">
                <a:latin typeface="DINNextLTPro-Light"/>
                <a:ea typeface="Calibri" panose="020F0502020204030204" pitchFamily="34" charset="0"/>
                <a:cs typeface="DINNextLTPro-Light"/>
              </a:defRPr>
            </a:lvl1pPr>
          </a:lstStyle>
          <a:p>
            <a:r>
              <a:rPr lang="en-US" dirty="0"/>
              <a:t>Dependent Care </a:t>
            </a:r>
            <a:r>
              <a:rPr lang="en-US" dirty="0" smtClean="0"/>
              <a:t>Spending </a:t>
            </a:r>
            <a:r>
              <a:rPr lang="en-US" dirty="0"/>
              <a:t>Account</a:t>
            </a:r>
          </a:p>
        </p:txBody>
      </p:sp>
      <p:grpSp>
        <p:nvGrpSpPr>
          <p:cNvPr id="11" name="Group 10"/>
          <p:cNvGrpSpPr/>
          <p:nvPr/>
        </p:nvGrpSpPr>
        <p:grpSpPr>
          <a:xfrm>
            <a:off x="708000" y="1491107"/>
            <a:ext cx="773178" cy="647700"/>
            <a:chOff x="6825860" y="1717539"/>
            <a:chExt cx="773178" cy="647700"/>
          </a:xfrm>
        </p:grpSpPr>
        <p:sp>
          <p:nvSpPr>
            <p:cNvPr id="14" name="Flowchart: Connector 13"/>
            <p:cNvSpPr/>
            <p:nvPr/>
          </p:nvSpPr>
          <p:spPr>
            <a:xfrm>
              <a:off x="6829066" y="1717539"/>
              <a:ext cx="652462" cy="647700"/>
            </a:xfrm>
            <a:prstGeom prst="flowChartConnector">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6825860" y="1856723"/>
              <a:ext cx="773178" cy="369332"/>
            </a:xfrm>
            <a:prstGeom prst="rect">
              <a:avLst/>
            </a:prstGeom>
            <a:noFill/>
          </p:spPr>
          <p:txBody>
            <a:bodyPr wrap="square" rtlCol="0">
              <a:spAutoFit/>
            </a:bodyPr>
            <a:lstStyle/>
            <a:p>
              <a:r>
                <a:rPr lang="en-US" b="1" dirty="0" smtClean="0"/>
                <a:t>DCSA</a:t>
              </a:r>
              <a:endParaRPr lang="en-US" b="1" dirty="0"/>
            </a:p>
          </p:txBody>
        </p:sp>
      </p:grpSp>
      <p:sp>
        <p:nvSpPr>
          <p:cNvPr id="13" name="TextBox 12"/>
          <p:cNvSpPr txBox="1"/>
          <p:nvPr/>
        </p:nvSpPr>
        <p:spPr>
          <a:xfrm>
            <a:off x="1037437" y="2056742"/>
            <a:ext cx="10543614" cy="4339650"/>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chemeClr val="bg1"/>
                </a:solidFill>
                <a:latin typeface="DINNextLTPro-Light"/>
                <a:ea typeface="Calibri" panose="020F0502020204030204" pitchFamily="34" charset="0"/>
                <a:cs typeface="DINNextLTPro-Light"/>
              </a:rPr>
              <a:t>Funded by employee with pre-tax contributions and used to pay for </a:t>
            </a:r>
            <a:r>
              <a:rPr lang="en-US" sz="2000" b="1" dirty="0" smtClean="0">
                <a:solidFill>
                  <a:schemeClr val="bg1"/>
                </a:solidFill>
                <a:latin typeface="DINNextLTPro-Light"/>
                <a:ea typeface="Calibri" panose="020F0502020204030204" pitchFamily="34" charset="0"/>
                <a:cs typeface="DINNextLTPro-Light"/>
              </a:rPr>
              <a:t>eligible </a:t>
            </a:r>
            <a:r>
              <a:rPr lang="en-US" sz="2000" b="1" dirty="0">
                <a:solidFill>
                  <a:schemeClr val="bg1"/>
                </a:solidFill>
                <a:latin typeface="DINNextLTPro-Light"/>
                <a:ea typeface="Calibri" panose="020F0502020204030204" pitchFamily="34" charset="0"/>
                <a:cs typeface="DINNextLTPro-Light"/>
              </a:rPr>
              <a:t>dependent care </a:t>
            </a:r>
            <a:r>
              <a:rPr lang="en-US" sz="2000" b="1" dirty="0" smtClean="0">
                <a:solidFill>
                  <a:schemeClr val="bg1"/>
                </a:solidFill>
                <a:latin typeface="DINNextLTPro-Light"/>
                <a:ea typeface="Calibri" panose="020F0502020204030204" pitchFamily="34" charset="0"/>
                <a:cs typeface="DINNextLTPro-Light"/>
              </a:rPr>
              <a:t>expenses</a:t>
            </a:r>
            <a:endParaRPr lang="en-US" sz="2000" b="1" dirty="0">
              <a:solidFill>
                <a:schemeClr val="bg1"/>
              </a:solidFill>
              <a:latin typeface="DINNextLTPro-Light"/>
              <a:ea typeface="Calibri" panose="020F0502020204030204" pitchFamily="34" charset="0"/>
              <a:cs typeface="DINNextLTPro-Light"/>
            </a:endParaRPr>
          </a:p>
          <a:p>
            <a:pPr marL="342900" indent="-342900">
              <a:buFont typeface="Arial" panose="020B0604020202020204" pitchFamily="34" charset="0"/>
              <a:buChar char="•"/>
            </a:pPr>
            <a:endParaRPr lang="en-US" sz="800" b="1" dirty="0">
              <a:solidFill>
                <a:schemeClr val="bg1"/>
              </a:solidFill>
              <a:latin typeface="DINNextLTPro-Light"/>
              <a:ea typeface="Calibri" panose="020F0502020204030204" pitchFamily="34" charset="0"/>
              <a:cs typeface="DINNextLTPro-Light"/>
            </a:endParaRPr>
          </a:p>
          <a:p>
            <a:pPr marL="342900" indent="-342900">
              <a:buFont typeface="Arial" panose="020B0604020202020204" pitchFamily="34" charset="0"/>
              <a:buChar char="•"/>
            </a:pPr>
            <a:r>
              <a:rPr lang="en-US" sz="2000" b="1" dirty="0">
                <a:solidFill>
                  <a:schemeClr val="bg1"/>
                </a:solidFill>
                <a:latin typeface="DINNextLTPro-Light"/>
                <a:ea typeface="Calibri" panose="020F0502020204030204" pitchFamily="34" charset="0"/>
                <a:cs typeface="DINNextLTPro-Light"/>
              </a:rPr>
              <a:t>Maximum annual limit of $</a:t>
            </a:r>
            <a:r>
              <a:rPr lang="en-US" sz="2000" b="1" dirty="0" smtClean="0">
                <a:solidFill>
                  <a:schemeClr val="bg1"/>
                </a:solidFill>
                <a:latin typeface="DINNextLTPro-Light"/>
                <a:ea typeface="Calibri" panose="020F0502020204030204" pitchFamily="34" charset="0"/>
                <a:cs typeface="DINNextLTPro-Light"/>
              </a:rPr>
              <a:t>5,000 per household (Married filing jointly)</a:t>
            </a:r>
            <a:endParaRPr lang="en-US" sz="2000" b="1" dirty="0">
              <a:solidFill>
                <a:schemeClr val="bg1"/>
              </a:solidFill>
              <a:latin typeface="DINNextLTPro-Light"/>
              <a:ea typeface="Calibri" panose="020F0502020204030204" pitchFamily="34" charset="0"/>
              <a:cs typeface="DINNextLTPro-Light"/>
            </a:endParaRPr>
          </a:p>
          <a:p>
            <a:pPr marL="342900" indent="-342900">
              <a:buFont typeface="Arial" panose="020B0604020202020204" pitchFamily="34" charset="0"/>
              <a:buChar char="•"/>
            </a:pPr>
            <a:endParaRPr lang="en-US" sz="800" b="1" dirty="0">
              <a:solidFill>
                <a:schemeClr val="bg1"/>
              </a:solidFill>
              <a:latin typeface="DINNextLTPro-Light"/>
              <a:ea typeface="Calibri" panose="020F0502020204030204" pitchFamily="34" charset="0"/>
              <a:cs typeface="DINNextLTPro-Light"/>
            </a:endParaRPr>
          </a:p>
          <a:p>
            <a:pPr marL="342900" indent="-342900">
              <a:buFont typeface="Arial" panose="020B0604020202020204" pitchFamily="34" charset="0"/>
              <a:buChar char="•"/>
            </a:pPr>
            <a:r>
              <a:rPr lang="en-US" sz="2000" b="1" dirty="0" smtClean="0">
                <a:solidFill>
                  <a:schemeClr val="bg1"/>
                </a:solidFill>
                <a:latin typeface="DINNextLTPro-Light"/>
                <a:ea typeface="Calibri" panose="020F0502020204030204" pitchFamily="34" charset="0"/>
                <a:cs typeface="DINNextLTPro-Light"/>
              </a:rPr>
              <a:t>Can only be used for the care of dependent(s) under age 13 and physically </a:t>
            </a:r>
            <a:r>
              <a:rPr lang="en-US" sz="2000" b="1" dirty="0">
                <a:solidFill>
                  <a:schemeClr val="bg1"/>
                </a:solidFill>
                <a:latin typeface="DINNextLTPro-Light"/>
                <a:ea typeface="Calibri" panose="020F0502020204030204" pitchFamily="34" charset="0"/>
                <a:cs typeface="DINNextLTPro-Light"/>
              </a:rPr>
              <a:t>or mentally challenged adults who are unable to care for </a:t>
            </a:r>
            <a:r>
              <a:rPr lang="en-US" sz="2000" b="1" dirty="0" smtClean="0">
                <a:solidFill>
                  <a:schemeClr val="bg1"/>
                </a:solidFill>
                <a:latin typeface="DINNextLTPro-Light"/>
                <a:ea typeface="Calibri" panose="020F0502020204030204" pitchFamily="34" charset="0"/>
                <a:cs typeface="DINNextLTPro-Light"/>
              </a:rPr>
              <a:t>themselves when employee (and spouse) are either working or looking for work</a:t>
            </a:r>
          </a:p>
          <a:p>
            <a:pPr marL="342900" indent="-342900">
              <a:buFont typeface="Arial" panose="020B0604020202020204" pitchFamily="34" charset="0"/>
              <a:buChar char="•"/>
            </a:pPr>
            <a:endParaRPr lang="en-US" sz="800" b="1" dirty="0">
              <a:solidFill>
                <a:schemeClr val="bg1"/>
              </a:solidFill>
              <a:latin typeface="DINNextLTPro-Light"/>
              <a:ea typeface="Calibri" panose="020F0502020204030204" pitchFamily="34" charset="0"/>
              <a:cs typeface="DINNextLTPro-Light"/>
            </a:endParaRPr>
          </a:p>
          <a:p>
            <a:pPr marL="342900" indent="-342900">
              <a:buFont typeface="Arial" panose="020B0604020202020204" pitchFamily="34" charset="0"/>
              <a:buChar char="•"/>
            </a:pPr>
            <a:r>
              <a:rPr lang="en-US" sz="2000" b="1" dirty="0">
                <a:solidFill>
                  <a:schemeClr val="bg1"/>
                </a:solidFill>
                <a:latin typeface="DINNextLTPro-Light"/>
                <a:ea typeface="Calibri" panose="020F0502020204030204" pitchFamily="34" charset="0"/>
                <a:cs typeface="DINNextLTPro-Light"/>
              </a:rPr>
              <a:t>Funds </a:t>
            </a:r>
            <a:r>
              <a:rPr lang="en-US" sz="2000" b="1" dirty="0" smtClean="0">
                <a:solidFill>
                  <a:schemeClr val="bg1"/>
                </a:solidFill>
                <a:latin typeface="DINNextLTPro-Light"/>
                <a:ea typeface="Calibri" panose="020F0502020204030204" pitchFamily="34" charset="0"/>
                <a:cs typeface="DINNextLTPro-Light"/>
              </a:rPr>
              <a:t>can be accessed by </a:t>
            </a:r>
            <a:r>
              <a:rPr lang="en-US" sz="2000" b="1" dirty="0">
                <a:solidFill>
                  <a:schemeClr val="bg1"/>
                </a:solidFill>
                <a:latin typeface="DINNextLTPro-Light"/>
                <a:ea typeface="Calibri" panose="020F0502020204030204" pitchFamily="34" charset="0"/>
                <a:cs typeface="DINNextLTPro-Light"/>
              </a:rPr>
              <a:t>using the ICUBA Benefits </a:t>
            </a:r>
            <a:r>
              <a:rPr lang="en-US" sz="2000" b="1" dirty="0" smtClean="0">
                <a:solidFill>
                  <a:schemeClr val="bg1"/>
                </a:solidFill>
                <a:latin typeface="DINNextLTPro-Light"/>
                <a:ea typeface="Calibri" panose="020F0502020204030204" pitchFamily="34" charset="0"/>
                <a:cs typeface="DINNextLTPro-Light"/>
              </a:rPr>
              <a:t>MasterCard™</a:t>
            </a:r>
            <a:endParaRPr lang="en-US" sz="2000" b="1" dirty="0">
              <a:solidFill>
                <a:schemeClr val="bg1"/>
              </a:solidFill>
              <a:latin typeface="DINNextLTPro-Light"/>
              <a:ea typeface="Calibri" panose="020F0502020204030204" pitchFamily="34" charset="0"/>
              <a:cs typeface="DINNextLTPro-Light"/>
            </a:endParaRPr>
          </a:p>
          <a:p>
            <a:pPr marL="342900" indent="-342900">
              <a:buFont typeface="Arial" panose="020B0604020202020204" pitchFamily="34" charset="0"/>
              <a:buChar char="•"/>
            </a:pPr>
            <a:endParaRPr lang="en-US" sz="800" b="1" dirty="0">
              <a:solidFill>
                <a:schemeClr val="bg1"/>
              </a:solidFill>
              <a:latin typeface="DINNextLTPro-Light"/>
              <a:ea typeface="Calibri" panose="020F0502020204030204" pitchFamily="34" charset="0"/>
              <a:cs typeface="DINNextLTPro-Light"/>
            </a:endParaRPr>
          </a:p>
          <a:p>
            <a:pPr marL="342900" indent="-342900">
              <a:buFont typeface="Arial" panose="020B0604020202020204" pitchFamily="34" charset="0"/>
              <a:buChar char="•"/>
            </a:pPr>
            <a:r>
              <a:rPr lang="en-US" sz="2000" b="1" dirty="0">
                <a:solidFill>
                  <a:schemeClr val="bg1"/>
                </a:solidFill>
                <a:latin typeface="DINNextLTPro-Light"/>
                <a:ea typeface="Calibri" panose="020F0502020204030204" pitchFamily="34" charset="0"/>
                <a:cs typeface="DINNextLTPro-Light"/>
              </a:rPr>
              <a:t>File your claims online at http://</a:t>
            </a:r>
            <a:r>
              <a:rPr lang="en-US" sz="2000" b="1" dirty="0" smtClean="0">
                <a:solidFill>
                  <a:schemeClr val="bg1"/>
                </a:solidFill>
                <a:latin typeface="DINNextLTPro-Light"/>
                <a:ea typeface="Calibri" panose="020F0502020204030204" pitchFamily="34" charset="0"/>
                <a:cs typeface="DINNextLTPro-Light"/>
              </a:rPr>
              <a:t>icubabenefits.org</a:t>
            </a:r>
            <a:endParaRPr lang="en-US" sz="2000" b="1" dirty="0">
              <a:solidFill>
                <a:schemeClr val="bg1"/>
              </a:solidFill>
              <a:latin typeface="DINNextLTPro-Light"/>
              <a:ea typeface="Calibri" panose="020F0502020204030204" pitchFamily="34" charset="0"/>
              <a:cs typeface="DINNextLTPro-Light"/>
            </a:endParaRPr>
          </a:p>
          <a:p>
            <a:pPr marL="342900" indent="-342900">
              <a:buFont typeface="Arial" panose="020B0604020202020204" pitchFamily="34" charset="0"/>
              <a:buChar char="•"/>
            </a:pPr>
            <a:endParaRPr lang="en-US" sz="800" b="1" dirty="0">
              <a:solidFill>
                <a:schemeClr val="bg1"/>
              </a:solidFill>
              <a:latin typeface="DINNextLTPro-Light"/>
              <a:ea typeface="Calibri" panose="020F0502020204030204" pitchFamily="34" charset="0"/>
              <a:cs typeface="DINNextLTPro-Light"/>
            </a:endParaRPr>
          </a:p>
          <a:p>
            <a:pPr marL="342900" indent="-342900">
              <a:buFont typeface="Arial" panose="020B0604020202020204" pitchFamily="34" charset="0"/>
              <a:buChar char="•"/>
            </a:pPr>
            <a:r>
              <a:rPr lang="en-US" sz="2000" b="1" dirty="0">
                <a:solidFill>
                  <a:schemeClr val="bg1"/>
                </a:solidFill>
                <a:latin typeface="DINNextLTPro-Light"/>
                <a:ea typeface="Calibri" panose="020F0502020204030204" pitchFamily="34" charset="0"/>
                <a:cs typeface="DINNextLTPro-Light"/>
              </a:rPr>
              <a:t>Subject to use-it-or-lose-it </a:t>
            </a:r>
            <a:r>
              <a:rPr lang="en-US" sz="2000" b="1" dirty="0" smtClean="0">
                <a:solidFill>
                  <a:schemeClr val="bg1"/>
                </a:solidFill>
                <a:latin typeface="DINNextLTPro-Light"/>
                <a:ea typeface="Calibri" panose="020F0502020204030204" pitchFamily="34" charset="0"/>
                <a:cs typeface="DINNextLTPro-Light"/>
              </a:rPr>
              <a:t>rule</a:t>
            </a:r>
            <a:endParaRPr lang="en-US" sz="2000" b="1" dirty="0">
              <a:solidFill>
                <a:schemeClr val="bg1"/>
              </a:solidFill>
              <a:latin typeface="DINNextLTPro-Light"/>
              <a:ea typeface="Calibri" panose="020F0502020204030204" pitchFamily="34" charset="0"/>
              <a:cs typeface="DINNextLTPro-Light"/>
            </a:endParaRPr>
          </a:p>
          <a:p>
            <a:pPr marL="342900" indent="-342900">
              <a:buFont typeface="Arial" panose="020B0604020202020204" pitchFamily="34" charset="0"/>
              <a:buChar char="•"/>
            </a:pPr>
            <a:endParaRPr lang="en-US" sz="800" b="1" dirty="0">
              <a:solidFill>
                <a:schemeClr val="bg1"/>
              </a:solidFill>
              <a:latin typeface="DINNextLTPro-Light"/>
              <a:ea typeface="Calibri" panose="020F0502020204030204" pitchFamily="34" charset="0"/>
              <a:cs typeface="DINNextLTPro-Light"/>
            </a:endParaRPr>
          </a:p>
          <a:p>
            <a:pPr marL="342900" indent="-342900">
              <a:buFont typeface="Arial" panose="020B0604020202020204" pitchFamily="34" charset="0"/>
              <a:buChar char="•"/>
            </a:pPr>
            <a:r>
              <a:rPr lang="en-US" sz="2000" b="1" dirty="0">
                <a:solidFill>
                  <a:schemeClr val="bg1"/>
                </a:solidFill>
                <a:latin typeface="DINNextLTPro-Light"/>
                <a:ea typeface="Calibri" panose="020F0502020204030204" pitchFamily="34" charset="0"/>
                <a:cs typeface="DINNextLTPro-Light"/>
              </a:rPr>
              <a:t>Funds are available as they are deducted from </a:t>
            </a:r>
            <a:r>
              <a:rPr lang="en-US" sz="2000" b="1" dirty="0" smtClean="0">
                <a:solidFill>
                  <a:schemeClr val="bg1"/>
                </a:solidFill>
                <a:latin typeface="DINNextLTPro-Light"/>
                <a:ea typeface="Calibri" panose="020F0502020204030204" pitchFamily="34" charset="0"/>
                <a:cs typeface="DINNextLTPro-Light"/>
              </a:rPr>
              <a:t>payroll</a:t>
            </a:r>
          </a:p>
          <a:p>
            <a:pPr marL="342900" indent="-342900">
              <a:buFont typeface="Arial" panose="020B0604020202020204" pitchFamily="34" charset="0"/>
              <a:buChar char="•"/>
            </a:pPr>
            <a:endParaRPr lang="en-US" sz="800" b="1" dirty="0">
              <a:solidFill>
                <a:schemeClr val="bg1"/>
              </a:solidFill>
              <a:latin typeface="DINNextLTPro-Light"/>
            </a:endParaRPr>
          </a:p>
          <a:p>
            <a:pPr marL="342900" indent="-342900">
              <a:buFont typeface="Arial" panose="020B0604020202020204" pitchFamily="34" charset="0"/>
              <a:buChar char="•"/>
            </a:pPr>
            <a:r>
              <a:rPr lang="en-US" sz="2000" b="1" dirty="0" smtClean="0">
                <a:solidFill>
                  <a:schemeClr val="bg1"/>
                </a:solidFill>
                <a:latin typeface="DINNextLTPro-Light"/>
              </a:rPr>
              <a:t>You do not need to elect an HCSA or have an HRA to elect a DCSA</a:t>
            </a:r>
            <a:endParaRPr lang="en-US" sz="2000" b="1" dirty="0">
              <a:solidFill>
                <a:srgbClr val="0070C0"/>
              </a:solidFill>
            </a:endParaRPr>
          </a:p>
        </p:txBody>
      </p:sp>
      <p:sp>
        <p:nvSpPr>
          <p:cNvPr id="2" name="Slide Number Placeholder 1"/>
          <p:cNvSpPr>
            <a:spLocks noGrp="1"/>
          </p:cNvSpPr>
          <p:nvPr>
            <p:ph type="sldNum" sz="quarter" idx="12"/>
          </p:nvPr>
        </p:nvSpPr>
        <p:spPr/>
        <p:txBody>
          <a:bodyPr/>
          <a:lstStyle/>
          <a:p>
            <a:r>
              <a:rPr lang="en-US" sz="1400" b="1" dirty="0" smtClean="0">
                <a:solidFill>
                  <a:schemeClr val="tx1"/>
                </a:solidFill>
              </a:rPr>
              <a:t>28</a:t>
            </a:r>
            <a:endParaRPr lang="en-US" sz="1400" b="1" dirty="0">
              <a:solidFill>
                <a:schemeClr val="tx1"/>
              </a:solidFill>
            </a:endParaRPr>
          </a:p>
        </p:txBody>
      </p:sp>
    </p:spTree>
    <p:extLst>
      <p:ext uri="{BB962C8B-B14F-4D97-AF65-F5344CB8AC3E}">
        <p14:creationId xmlns:p14="http://schemas.microsoft.com/office/powerpoint/2010/main" val="10967068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156206" y="2256273"/>
            <a:ext cx="11879586" cy="3745047"/>
            <a:chOff x="153960" y="1648047"/>
            <a:chExt cx="11879586" cy="3745047"/>
          </a:xfrm>
        </p:grpSpPr>
        <p:sp>
          <p:nvSpPr>
            <p:cNvPr id="3" name="Rectangle 2"/>
            <p:cNvSpPr/>
            <p:nvPr/>
          </p:nvSpPr>
          <p:spPr>
            <a:xfrm>
              <a:off x="165748" y="1648047"/>
              <a:ext cx="2804495" cy="3745047"/>
            </a:xfrm>
            <a:prstGeom prst="rect">
              <a:avLst/>
            </a:prstGeom>
            <a:solidFill>
              <a:srgbClr val="7030A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endParaRPr lang="en-US" dirty="0"/>
            </a:p>
          </p:txBody>
        </p:sp>
        <p:sp>
          <p:nvSpPr>
            <p:cNvPr id="9" name="TextBox 8"/>
            <p:cNvSpPr txBox="1"/>
            <p:nvPr/>
          </p:nvSpPr>
          <p:spPr>
            <a:xfrm>
              <a:off x="153960" y="2012823"/>
              <a:ext cx="2810612" cy="184665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1400" b="1" dirty="0" smtClean="0">
                  <a:solidFill>
                    <a:schemeClr val="bg1"/>
                  </a:solidFill>
                </a:rPr>
                <a:t>You can use your ICUBA Benefits card at any eligible provider that </a:t>
              </a:r>
              <a:r>
                <a:rPr lang="en-US" sz="1400" b="1" dirty="0">
                  <a:solidFill>
                    <a:schemeClr val="bg1"/>
                  </a:solidFill>
                </a:rPr>
                <a:t>accepts MasterCard™ </a:t>
              </a:r>
              <a:endParaRPr lang="en-US" sz="1400" b="1" dirty="0" smtClean="0">
                <a:solidFill>
                  <a:schemeClr val="bg1"/>
                </a:solidFill>
              </a:endParaRPr>
            </a:p>
            <a:p>
              <a:pPr algn="ctr"/>
              <a:endParaRPr lang="en-US" sz="1400" b="1" dirty="0">
                <a:solidFill>
                  <a:schemeClr val="bg1"/>
                </a:solidFill>
              </a:endParaRPr>
            </a:p>
            <a:p>
              <a:pPr algn="ctr"/>
              <a:r>
                <a:rPr lang="en-US" sz="1400" b="1" dirty="0" smtClean="0">
                  <a:solidFill>
                    <a:schemeClr val="bg1"/>
                  </a:solidFill>
                </a:rPr>
                <a:t>There is no need for a Personal Identification Number (PIN); all </a:t>
              </a:r>
            </a:p>
            <a:p>
              <a:pPr algn="ctr"/>
              <a:r>
                <a:rPr lang="en-US" sz="1400" b="1" dirty="0" smtClean="0">
                  <a:solidFill>
                    <a:schemeClr val="bg1"/>
                  </a:solidFill>
                </a:rPr>
                <a:t>you need to do is select the credit option at the point of payment</a:t>
              </a:r>
              <a:r>
                <a:rPr lang="en-US" sz="1600" b="1" dirty="0" smtClean="0">
                  <a:solidFill>
                    <a:schemeClr val="bg1"/>
                  </a:solidFill>
                </a:rPr>
                <a:t>.</a:t>
              </a:r>
              <a:endParaRPr lang="en-US" sz="1600" b="1" dirty="0">
                <a:solidFill>
                  <a:schemeClr val="bg1"/>
                </a:solidFill>
              </a:endParaRPr>
            </a:p>
          </p:txBody>
        </p:sp>
        <p:sp>
          <p:nvSpPr>
            <p:cNvPr id="4" name="Rectangle 3"/>
            <p:cNvSpPr/>
            <p:nvPr/>
          </p:nvSpPr>
          <p:spPr>
            <a:xfrm>
              <a:off x="3187002" y="1648047"/>
              <a:ext cx="2811934" cy="374504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endParaRPr lang="en-US" dirty="0"/>
            </a:p>
          </p:txBody>
        </p:sp>
        <p:sp>
          <p:nvSpPr>
            <p:cNvPr id="10" name="TextBox 9"/>
            <p:cNvSpPr txBox="1"/>
            <p:nvPr/>
          </p:nvSpPr>
          <p:spPr>
            <a:xfrm>
              <a:off x="3251398" y="2012823"/>
              <a:ext cx="2748175" cy="227754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1400" b="1" dirty="0" smtClean="0">
                  <a:solidFill>
                    <a:schemeClr val="bg1"/>
                  </a:solidFill>
                </a:rPr>
                <a:t>Some card transactions may require you to submit additional documentation to verify/substantiate the transaction.</a:t>
              </a:r>
            </a:p>
            <a:p>
              <a:pPr algn="ctr"/>
              <a:endParaRPr lang="en-US" sz="1400" b="1" dirty="0">
                <a:solidFill>
                  <a:schemeClr val="bg1"/>
                </a:solidFill>
              </a:endParaRPr>
            </a:p>
            <a:p>
              <a:pPr algn="ctr"/>
              <a:r>
                <a:rPr lang="en-US" sz="1400" b="1" dirty="0" smtClean="0">
                  <a:solidFill>
                    <a:schemeClr val="bg1"/>
                  </a:solidFill>
                </a:rPr>
                <a:t>If additional documentation </a:t>
              </a:r>
            </a:p>
            <a:p>
              <a:pPr algn="ctr"/>
              <a:r>
                <a:rPr lang="en-US" sz="1400" b="1" dirty="0" smtClean="0">
                  <a:solidFill>
                    <a:schemeClr val="bg1"/>
                  </a:solidFill>
                </a:rPr>
                <a:t>is required, you will receive notification by mail or email to </a:t>
              </a:r>
            </a:p>
            <a:p>
              <a:pPr algn="ctr"/>
              <a:r>
                <a:rPr lang="en-US" sz="1400" b="1" dirty="0" smtClean="0">
                  <a:solidFill>
                    <a:schemeClr val="bg1"/>
                  </a:solidFill>
                </a:rPr>
                <a:t>the address on file for you</a:t>
              </a:r>
              <a:r>
                <a:rPr lang="en-US" sz="1600" b="1" dirty="0" smtClean="0">
                  <a:solidFill>
                    <a:schemeClr val="bg1"/>
                  </a:solidFill>
                </a:rPr>
                <a:t>.</a:t>
              </a:r>
              <a:endParaRPr lang="en-US" sz="1600" b="1" dirty="0">
                <a:solidFill>
                  <a:schemeClr val="bg1"/>
                </a:solidFill>
              </a:endParaRPr>
            </a:p>
          </p:txBody>
        </p:sp>
        <p:sp>
          <p:nvSpPr>
            <p:cNvPr id="5" name="Rectangle 4"/>
            <p:cNvSpPr/>
            <p:nvPr/>
          </p:nvSpPr>
          <p:spPr>
            <a:xfrm>
              <a:off x="6209578" y="1648047"/>
              <a:ext cx="2794660" cy="374504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just"/>
              <a:endParaRPr lang="en-US" dirty="0"/>
            </a:p>
          </p:txBody>
        </p:sp>
        <p:sp>
          <p:nvSpPr>
            <p:cNvPr id="11" name="TextBox 10"/>
            <p:cNvSpPr txBox="1"/>
            <p:nvPr/>
          </p:nvSpPr>
          <p:spPr>
            <a:xfrm>
              <a:off x="6209577" y="1797555"/>
              <a:ext cx="2800757" cy="332398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1400" b="1" dirty="0" smtClean="0">
                  <a:solidFill>
                    <a:schemeClr val="bg1"/>
                  </a:solidFill>
                </a:rPr>
                <a:t>Always save your </a:t>
              </a:r>
            </a:p>
            <a:p>
              <a:pPr algn="ctr"/>
              <a:r>
                <a:rPr lang="en-US" sz="1400" b="1" dirty="0" smtClean="0">
                  <a:solidFill>
                    <a:schemeClr val="bg1"/>
                  </a:solidFill>
                </a:rPr>
                <a:t>receipts and EOB forms</a:t>
              </a:r>
            </a:p>
            <a:p>
              <a:pPr algn="ctr"/>
              <a:endParaRPr lang="en-US" sz="1400" b="1" dirty="0">
                <a:solidFill>
                  <a:schemeClr val="bg1"/>
                </a:solidFill>
              </a:endParaRPr>
            </a:p>
            <a:p>
              <a:pPr algn="ctr"/>
              <a:r>
                <a:rPr lang="en-US" sz="1400" b="1" dirty="0">
                  <a:solidFill>
                    <a:schemeClr val="bg1"/>
                  </a:solidFill>
                </a:rPr>
                <a:t>If additional documentation is required, you </a:t>
              </a:r>
              <a:r>
                <a:rPr lang="en-US" sz="1400" b="1" dirty="0" smtClean="0">
                  <a:solidFill>
                    <a:schemeClr val="bg1"/>
                  </a:solidFill>
                </a:rPr>
                <a:t>will need to provide itemized documentation that displays the patient’s name, provider name, date of service (not date of payment) was rendered, the amount owed after all credits and payments have been applied, and a description of services rendered. You may also use the Explanation of Benefits (EOB)  form as itemized receipt.</a:t>
              </a:r>
              <a:endParaRPr lang="en-US" sz="1400" b="1" dirty="0">
                <a:solidFill>
                  <a:schemeClr val="bg1"/>
                </a:solidFill>
              </a:endParaRPr>
            </a:p>
          </p:txBody>
        </p:sp>
        <p:sp>
          <p:nvSpPr>
            <p:cNvPr id="7" name="Rectangle 6"/>
            <p:cNvSpPr/>
            <p:nvPr/>
          </p:nvSpPr>
          <p:spPr>
            <a:xfrm>
              <a:off x="9226668" y="1648047"/>
              <a:ext cx="2806878" cy="374504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just"/>
              <a:endParaRPr lang="en-US" dirty="0"/>
            </a:p>
          </p:txBody>
        </p:sp>
        <p:sp>
          <p:nvSpPr>
            <p:cNvPr id="12" name="TextBox 11"/>
            <p:cNvSpPr txBox="1"/>
            <p:nvPr/>
          </p:nvSpPr>
          <p:spPr>
            <a:xfrm>
              <a:off x="9298377" y="2012823"/>
              <a:ext cx="2735169" cy="28931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1400" b="1" dirty="0" smtClean="0">
                  <a:solidFill>
                    <a:schemeClr val="bg1"/>
                  </a:solidFill>
                </a:rPr>
                <a:t>If </a:t>
              </a:r>
              <a:r>
                <a:rPr lang="en-US" sz="1400" b="1" dirty="0">
                  <a:solidFill>
                    <a:schemeClr val="bg1"/>
                  </a:solidFill>
                </a:rPr>
                <a:t>you are requested to verify/substantiate a card transaction, do so promptly to avoid card suspension. </a:t>
              </a:r>
            </a:p>
            <a:p>
              <a:pPr algn="ctr"/>
              <a:endParaRPr lang="en-US" sz="1400" b="1" dirty="0">
                <a:solidFill>
                  <a:schemeClr val="bg1"/>
                </a:solidFill>
              </a:endParaRPr>
            </a:p>
            <a:p>
              <a:pPr algn="ctr"/>
              <a:r>
                <a:rPr lang="en-US" sz="1400" b="1" dirty="0">
                  <a:solidFill>
                    <a:schemeClr val="bg1"/>
                  </a:solidFill>
                </a:rPr>
                <a:t>Additional cards may be ordered for eligible dependents that are 18 and over</a:t>
              </a:r>
              <a:r>
                <a:rPr lang="en-US" sz="1400" b="1" dirty="0" smtClean="0">
                  <a:solidFill>
                    <a:schemeClr val="bg1"/>
                  </a:solidFill>
                </a:rPr>
                <a:t>. </a:t>
              </a:r>
            </a:p>
            <a:p>
              <a:pPr algn="ctr"/>
              <a:endParaRPr lang="en-US" sz="1400" b="1" dirty="0">
                <a:solidFill>
                  <a:schemeClr val="bg1"/>
                </a:solidFill>
              </a:endParaRPr>
            </a:p>
            <a:p>
              <a:pPr algn="ctr"/>
              <a:r>
                <a:rPr lang="en-US" sz="1400" b="1" dirty="0" smtClean="0">
                  <a:solidFill>
                    <a:schemeClr val="bg1"/>
                  </a:solidFill>
                </a:rPr>
                <a:t>To </a:t>
              </a:r>
              <a:r>
                <a:rPr lang="en-US" sz="1400" b="1" dirty="0">
                  <a:solidFill>
                    <a:schemeClr val="bg1"/>
                  </a:solidFill>
                </a:rPr>
                <a:t>request a </a:t>
              </a:r>
              <a:r>
                <a:rPr lang="en-US" sz="1400" b="1" dirty="0" smtClean="0">
                  <a:solidFill>
                    <a:schemeClr val="bg1"/>
                  </a:solidFill>
                </a:rPr>
                <a:t>card </a:t>
              </a:r>
              <a:r>
                <a:rPr lang="en-US" sz="1400" b="1" dirty="0">
                  <a:solidFill>
                    <a:schemeClr val="bg1"/>
                  </a:solidFill>
                </a:rPr>
                <a:t>you may contact </a:t>
              </a:r>
              <a:r>
                <a:rPr lang="en-US" sz="1400" b="1" dirty="0" smtClean="0">
                  <a:solidFill>
                    <a:schemeClr val="bg1"/>
                  </a:solidFill>
                </a:rPr>
                <a:t>an ICUBA </a:t>
              </a:r>
              <a:r>
                <a:rPr lang="en-US" sz="1400" b="1" dirty="0">
                  <a:solidFill>
                    <a:schemeClr val="bg1"/>
                  </a:solidFill>
                </a:rPr>
                <a:t>Benefits Administrator </a:t>
              </a:r>
              <a:r>
                <a:rPr lang="en-US" sz="1400" b="1" dirty="0" smtClean="0">
                  <a:solidFill>
                    <a:schemeClr val="bg1"/>
                  </a:solidFill>
                </a:rPr>
                <a:t> at 866.377.5102 or via email at benefitsadministration@icuba.org</a:t>
              </a:r>
              <a:endParaRPr lang="en-US" sz="1400" b="1" dirty="0">
                <a:solidFill>
                  <a:schemeClr val="bg1"/>
                </a:solidFill>
              </a:endParaRPr>
            </a:p>
          </p:txBody>
        </p:sp>
      </p:grpSp>
      <p:sp>
        <p:nvSpPr>
          <p:cNvPr id="14" name="Title 1"/>
          <p:cNvSpPr txBox="1">
            <a:spLocks/>
          </p:cNvSpPr>
          <p:nvPr/>
        </p:nvSpPr>
        <p:spPr>
          <a:xfrm>
            <a:off x="0" y="0"/>
            <a:ext cx="12191999" cy="1325563"/>
          </a:xfrm>
          <a:prstGeom prst="rect">
            <a:avLst/>
          </a:prstGeom>
        </p:spPr>
        <p:style>
          <a:lnRef idx="0">
            <a:schemeClr val="accent5"/>
          </a:lnRef>
          <a:fillRef idx="3">
            <a:schemeClr val="accent5"/>
          </a:fillRef>
          <a:effectRef idx="3">
            <a:schemeClr val="accent5"/>
          </a:effectRef>
          <a:fontRef idx="minor">
            <a:schemeClr val="lt1"/>
          </a:fontRef>
        </p:style>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200" b="1" u="sng" dirty="0" smtClean="0">
                <a:solidFill>
                  <a:schemeClr val="bg1"/>
                </a:solidFill>
                <a:latin typeface="SourceSansPro-Light"/>
              </a:rPr>
              <a:t>ICUBA Benefits MasterCard™</a:t>
            </a:r>
            <a:endParaRPr lang="en-US" sz="4200" b="1" u="sng" dirty="0">
              <a:solidFill>
                <a:schemeClr val="bg1"/>
              </a:solidFill>
              <a:latin typeface="SourceSansPro-Light"/>
            </a:endParaRPr>
          </a:p>
        </p:txBody>
      </p:sp>
      <p:pic>
        <p:nvPicPr>
          <p:cNvPr id="13" name="Picture 12"/>
          <p:cNvPicPr>
            <a:picLocks noChangeAspect="1"/>
          </p:cNvPicPr>
          <p:nvPr/>
        </p:nvPicPr>
        <p:blipFill>
          <a:blip r:embed="rId3"/>
          <a:stretch>
            <a:fillRect/>
          </a:stretch>
        </p:blipFill>
        <p:spPr>
          <a:xfrm>
            <a:off x="156206" y="108054"/>
            <a:ext cx="2007004" cy="1243501"/>
          </a:xfrm>
          <a:prstGeom prst="rect">
            <a:avLst/>
          </a:prstGeom>
          <a:ln>
            <a:noFill/>
          </a:ln>
          <a:effectLst/>
          <a:scene3d>
            <a:camera prst="perspectiveContrastingLeftFacing">
              <a:rot lat="300000" lon="19800000" rev="0"/>
            </a:camera>
            <a:lightRig rig="threePt" dir="t">
              <a:rot lat="0" lon="0" rev="2700000"/>
            </a:lightRig>
          </a:scene3d>
          <a:sp3d>
            <a:bevelT w="63500" h="50800"/>
          </a:sp3d>
        </p:spPr>
      </p:pic>
      <p:sp>
        <p:nvSpPr>
          <p:cNvPr id="2" name="Slide Number Placeholder 1"/>
          <p:cNvSpPr>
            <a:spLocks noGrp="1"/>
          </p:cNvSpPr>
          <p:nvPr>
            <p:ph type="sldNum" sz="quarter" idx="12"/>
          </p:nvPr>
        </p:nvSpPr>
        <p:spPr/>
        <p:txBody>
          <a:bodyPr/>
          <a:lstStyle/>
          <a:p>
            <a:r>
              <a:rPr lang="en-US" sz="1400" b="1" dirty="0" smtClean="0">
                <a:solidFill>
                  <a:schemeClr val="tx1"/>
                </a:solidFill>
              </a:rPr>
              <a:t>29</a:t>
            </a:r>
            <a:endParaRPr lang="en-US" sz="1400" b="1" dirty="0">
              <a:solidFill>
                <a:schemeClr val="tx1"/>
              </a:solidFill>
            </a:endParaRPr>
          </a:p>
        </p:txBody>
      </p:sp>
    </p:spTree>
    <p:extLst>
      <p:ext uri="{BB962C8B-B14F-4D97-AF65-F5344CB8AC3E}">
        <p14:creationId xmlns:p14="http://schemas.microsoft.com/office/powerpoint/2010/main" val="13293829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4883" y="0"/>
            <a:ext cx="12192000" cy="1271024"/>
          </a:xfrm>
          <a:prstGeom prst="rect">
            <a:avLst/>
          </a:prstGeom>
          <a:ln>
            <a:noFill/>
          </a:ln>
          <a:effectLst/>
          <a:scene3d>
            <a:camera prst="orthographicFront">
              <a:rot lat="0" lon="0" rev="0"/>
            </a:camera>
            <a:lightRig rig="contrasting" dir="t">
              <a:rot lat="0" lon="0" rev="7800000"/>
            </a:lightRig>
          </a:scene3d>
          <a:sp3d>
            <a:bevelT w="139700" h="139700"/>
          </a:sp3d>
        </p:spPr>
      </p:pic>
      <p:sp>
        <p:nvSpPr>
          <p:cNvPr id="2" name="Title 1"/>
          <p:cNvSpPr txBox="1">
            <a:spLocks/>
          </p:cNvSpPr>
          <p:nvPr/>
        </p:nvSpPr>
        <p:spPr>
          <a:xfrm>
            <a:off x="1524000" y="161429"/>
            <a:ext cx="9144000" cy="11301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3200" b="1" u="sng" dirty="0" smtClean="0">
              <a:solidFill>
                <a:prstClr val="white"/>
              </a:solidFill>
              <a:latin typeface="High Tower Text" panose="02040502050506030303" pitchFamily="18" charset="0"/>
            </a:endParaRPr>
          </a:p>
          <a:p>
            <a:pPr algn="ctr"/>
            <a:r>
              <a:rPr lang="en-US" sz="3200" b="1" u="sng" dirty="0" smtClean="0">
                <a:solidFill>
                  <a:prstClr val="white"/>
                </a:solidFill>
                <a:latin typeface="High Tower Text" panose="02040502050506030303" pitchFamily="18" charset="0"/>
              </a:rPr>
              <a:t>ICUBA Member Schools</a:t>
            </a:r>
            <a:br>
              <a:rPr lang="en-US" sz="3200" b="1" u="sng" dirty="0" smtClean="0">
                <a:solidFill>
                  <a:prstClr val="white"/>
                </a:solidFill>
                <a:latin typeface="High Tower Text" panose="02040502050506030303" pitchFamily="18" charset="0"/>
              </a:rPr>
            </a:br>
            <a:endParaRPr lang="en-US" sz="3200" b="1" u="sng" dirty="0">
              <a:solidFill>
                <a:prstClr val="white"/>
              </a:solidFill>
              <a:latin typeface="High Tower Text" panose="02040502050506030303" pitchFamily="18" charset="0"/>
            </a:endParaRPr>
          </a:p>
        </p:txBody>
      </p:sp>
      <p:grpSp>
        <p:nvGrpSpPr>
          <p:cNvPr id="36" name="Group 35"/>
          <p:cNvGrpSpPr/>
          <p:nvPr/>
        </p:nvGrpSpPr>
        <p:grpSpPr>
          <a:xfrm>
            <a:off x="672736" y="1350456"/>
            <a:ext cx="10846527" cy="1240197"/>
            <a:chOff x="247179" y="1641725"/>
            <a:chExt cx="10846527" cy="1240197"/>
          </a:xfrm>
        </p:grpSpPr>
        <p:pic>
          <p:nvPicPr>
            <p:cNvPr id="17" name="Picture 16"/>
            <p:cNvPicPr/>
            <p:nvPr/>
          </p:nvPicPr>
          <p:blipFill>
            <a:blip r:embed="rId4" cstate="print"/>
            <a:srcRect/>
            <a:stretch>
              <a:fillRect/>
            </a:stretch>
          </p:blipFill>
          <p:spPr bwMode="auto">
            <a:xfrm>
              <a:off x="6331580" y="1641725"/>
              <a:ext cx="915045" cy="958518"/>
            </a:xfrm>
            <a:prstGeom prst="rect">
              <a:avLst/>
            </a:prstGeom>
            <a:noFill/>
            <a:ln w="9525" algn="in">
              <a:noFill/>
              <a:miter lim="800000"/>
              <a:headEnd/>
              <a:tailEnd/>
            </a:ln>
            <a:effectLst/>
          </p:spPr>
        </p:pic>
        <p:pic>
          <p:nvPicPr>
            <p:cNvPr id="18" name="Picture 17"/>
            <p:cNvPicPr/>
            <p:nvPr/>
          </p:nvPicPr>
          <p:blipFill>
            <a:blip r:embed="rId5" cstate="print"/>
            <a:srcRect/>
            <a:stretch>
              <a:fillRect/>
            </a:stretch>
          </p:blipFill>
          <p:spPr bwMode="auto">
            <a:xfrm>
              <a:off x="9523116" y="1860457"/>
              <a:ext cx="1570590" cy="749998"/>
            </a:xfrm>
            <a:prstGeom prst="rect">
              <a:avLst/>
            </a:prstGeom>
            <a:noFill/>
            <a:ln w="9525" algn="in">
              <a:noFill/>
              <a:miter lim="800000"/>
              <a:headEnd/>
              <a:tailEnd/>
            </a:ln>
            <a:effectLst/>
          </p:spPr>
        </p:pic>
        <p:pic>
          <p:nvPicPr>
            <p:cNvPr id="19" name="Picture 18"/>
            <p:cNvPicPr/>
            <p:nvPr/>
          </p:nvPicPr>
          <p:blipFill>
            <a:blip r:embed="rId6" cstate="print"/>
            <a:srcRect/>
            <a:stretch>
              <a:fillRect/>
            </a:stretch>
          </p:blipFill>
          <p:spPr bwMode="auto">
            <a:xfrm>
              <a:off x="247179" y="1682688"/>
              <a:ext cx="998923" cy="924613"/>
            </a:xfrm>
            <a:prstGeom prst="rect">
              <a:avLst/>
            </a:prstGeom>
            <a:noFill/>
            <a:ln w="9525" algn="in">
              <a:noFill/>
              <a:miter lim="800000"/>
              <a:headEnd/>
              <a:tailEnd/>
            </a:ln>
            <a:effectLst/>
          </p:spPr>
        </p:pic>
        <p:pic>
          <p:nvPicPr>
            <p:cNvPr id="20" name="Picture 19"/>
            <p:cNvPicPr/>
            <p:nvPr/>
          </p:nvPicPr>
          <p:blipFill>
            <a:blip r:embed="rId7" cstate="print"/>
            <a:srcRect/>
            <a:stretch>
              <a:fillRect/>
            </a:stretch>
          </p:blipFill>
          <p:spPr bwMode="auto">
            <a:xfrm>
              <a:off x="4928457" y="1690265"/>
              <a:ext cx="1229185" cy="1191657"/>
            </a:xfrm>
            <a:prstGeom prst="rect">
              <a:avLst/>
            </a:prstGeom>
            <a:noFill/>
            <a:ln w="9525" algn="in">
              <a:noFill/>
              <a:miter lim="800000"/>
              <a:headEnd/>
              <a:tailEnd/>
            </a:ln>
            <a:effectLst/>
          </p:spPr>
        </p:pic>
        <p:pic>
          <p:nvPicPr>
            <p:cNvPr id="21"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07532" y="1686025"/>
              <a:ext cx="974442" cy="93023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4000" y="1887997"/>
              <a:ext cx="1922157" cy="646726"/>
            </a:xfrm>
            <a:prstGeom prst="rect">
              <a:avLst/>
            </a:prstGeom>
            <a:ln>
              <a:noFill/>
            </a:ln>
          </p:spPr>
        </p:pic>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20562" y="1877734"/>
              <a:ext cx="1519811" cy="701125"/>
            </a:xfrm>
            <a:prstGeom prst="rect">
              <a:avLst/>
            </a:prstGeom>
            <a:ln>
              <a:noFill/>
            </a:ln>
          </p:spPr>
        </p:pic>
      </p:grpSp>
      <p:pic>
        <p:nvPicPr>
          <p:cNvPr id="29" name="Picture 28"/>
          <p:cNvPicPr>
            <a:picLocks noChangeAspect="1"/>
          </p:cNvPicPr>
          <p:nvPr/>
        </p:nvPicPr>
        <p:blipFill>
          <a:blip r:embed="rId3"/>
          <a:stretch>
            <a:fillRect/>
          </a:stretch>
        </p:blipFill>
        <p:spPr>
          <a:xfrm>
            <a:off x="0" y="6417105"/>
            <a:ext cx="12221766" cy="440895"/>
          </a:xfrm>
          <a:prstGeom prst="rect">
            <a:avLst/>
          </a:prstGeom>
          <a:ln>
            <a:noFill/>
          </a:ln>
          <a:effectLst/>
          <a:scene3d>
            <a:camera prst="orthographicFront">
              <a:rot lat="0" lon="0" rev="0"/>
            </a:camera>
            <a:lightRig rig="contrasting" dir="t">
              <a:rot lat="0" lon="0" rev="7800000"/>
            </a:lightRig>
          </a:scene3d>
          <a:sp3d>
            <a:bevelT w="139700" h="139700"/>
          </a:sp3d>
        </p:spPr>
      </p:pic>
      <p:pic>
        <p:nvPicPr>
          <p:cNvPr id="5" name="Picture 4"/>
          <p:cNvPicPr/>
          <p:nvPr/>
        </p:nvPicPr>
        <p:blipFill>
          <a:blip r:embed="rId11" cstate="print"/>
          <a:srcRect/>
          <a:stretch>
            <a:fillRect/>
          </a:stretch>
        </p:blipFill>
        <p:spPr bwMode="auto">
          <a:xfrm>
            <a:off x="5752981" y="5195113"/>
            <a:ext cx="1479879" cy="1114899"/>
          </a:xfrm>
          <a:prstGeom prst="rect">
            <a:avLst/>
          </a:prstGeom>
          <a:noFill/>
          <a:ln w="9525" algn="in">
            <a:noFill/>
            <a:miter lim="800000"/>
            <a:headEnd/>
            <a:tailEnd/>
          </a:ln>
          <a:effectLst/>
        </p:spPr>
      </p:pic>
      <p:pic>
        <p:nvPicPr>
          <p:cNvPr id="6" name="Picture 5"/>
          <p:cNvPicPr/>
          <p:nvPr/>
        </p:nvPicPr>
        <p:blipFill>
          <a:blip r:embed="rId12" cstate="print"/>
          <a:srcRect/>
          <a:stretch>
            <a:fillRect/>
          </a:stretch>
        </p:blipFill>
        <p:spPr bwMode="auto">
          <a:xfrm>
            <a:off x="3976888" y="5180264"/>
            <a:ext cx="1918627" cy="968677"/>
          </a:xfrm>
          <a:prstGeom prst="rect">
            <a:avLst/>
          </a:prstGeom>
          <a:noFill/>
          <a:ln w="9525" algn="in">
            <a:noFill/>
            <a:miter lim="800000"/>
            <a:headEnd/>
            <a:tailEnd/>
          </a:ln>
          <a:effectLst/>
        </p:spPr>
      </p:pic>
      <p:pic>
        <p:nvPicPr>
          <p:cNvPr id="8" name="Picture 7"/>
          <p:cNvPicPr/>
          <p:nvPr/>
        </p:nvPicPr>
        <p:blipFill>
          <a:blip r:embed="rId13" cstate="print"/>
          <a:srcRect/>
          <a:stretch>
            <a:fillRect/>
          </a:stretch>
        </p:blipFill>
        <p:spPr bwMode="auto">
          <a:xfrm>
            <a:off x="319237" y="5185774"/>
            <a:ext cx="1243062" cy="1024614"/>
          </a:xfrm>
          <a:prstGeom prst="rect">
            <a:avLst/>
          </a:prstGeom>
          <a:noFill/>
          <a:ln w="9525" algn="in">
            <a:noFill/>
            <a:miter lim="800000"/>
            <a:headEnd/>
            <a:tailEnd/>
          </a:ln>
          <a:effectLst/>
        </p:spPr>
      </p:pic>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76736" y="5202348"/>
            <a:ext cx="1938329" cy="1045765"/>
          </a:xfrm>
          <a:prstGeom prst="rect">
            <a:avLst/>
          </a:prstGeom>
        </p:spPr>
      </p:pic>
      <p:grpSp>
        <p:nvGrpSpPr>
          <p:cNvPr id="33" name="Group 32"/>
          <p:cNvGrpSpPr/>
          <p:nvPr/>
        </p:nvGrpSpPr>
        <p:grpSpPr>
          <a:xfrm>
            <a:off x="7101109" y="5383781"/>
            <a:ext cx="2417989" cy="701835"/>
            <a:chOff x="6136059" y="5356298"/>
            <a:chExt cx="2938061" cy="754889"/>
          </a:xfrm>
        </p:grpSpPr>
        <p:pic>
          <p:nvPicPr>
            <p:cNvPr id="30" name="Picture 29"/>
            <p:cNvPicPr>
              <a:picLocks noChangeAspect="1"/>
            </p:cNvPicPr>
            <p:nvPr/>
          </p:nvPicPr>
          <p:blipFill>
            <a:blip r:embed="rId15"/>
            <a:stretch>
              <a:fillRect/>
            </a:stretch>
          </p:blipFill>
          <p:spPr>
            <a:xfrm>
              <a:off x="6136059" y="5356298"/>
              <a:ext cx="737384" cy="754889"/>
            </a:xfrm>
            <a:prstGeom prst="rect">
              <a:avLst/>
            </a:prstGeom>
          </p:spPr>
        </p:pic>
        <p:pic>
          <p:nvPicPr>
            <p:cNvPr id="31" name="Picture 30"/>
            <p:cNvPicPr>
              <a:picLocks noChangeAspect="1"/>
            </p:cNvPicPr>
            <p:nvPr/>
          </p:nvPicPr>
          <p:blipFill>
            <a:blip r:embed="rId16"/>
            <a:stretch>
              <a:fillRect/>
            </a:stretch>
          </p:blipFill>
          <p:spPr>
            <a:xfrm>
              <a:off x="6931624" y="5456424"/>
              <a:ext cx="2142496" cy="579579"/>
            </a:xfrm>
            <a:prstGeom prst="rect">
              <a:avLst/>
            </a:prstGeom>
          </p:spPr>
        </p:pic>
      </p:grpSp>
      <p:grpSp>
        <p:nvGrpSpPr>
          <p:cNvPr id="37" name="Group 36"/>
          <p:cNvGrpSpPr/>
          <p:nvPr/>
        </p:nvGrpSpPr>
        <p:grpSpPr>
          <a:xfrm>
            <a:off x="268233" y="2557946"/>
            <a:ext cx="11655534" cy="1262517"/>
            <a:chOff x="247179" y="2700110"/>
            <a:chExt cx="11655534" cy="1262517"/>
          </a:xfrm>
        </p:grpSpPr>
        <p:pic>
          <p:nvPicPr>
            <p:cNvPr id="12" name="Picture 11"/>
            <p:cNvPicPr/>
            <p:nvPr/>
          </p:nvPicPr>
          <p:blipFill>
            <a:blip r:embed="rId17" cstate="print"/>
            <a:srcRect/>
            <a:stretch>
              <a:fillRect/>
            </a:stretch>
          </p:blipFill>
          <p:spPr bwMode="auto">
            <a:xfrm>
              <a:off x="10112753" y="3098204"/>
              <a:ext cx="1789960" cy="661688"/>
            </a:xfrm>
            <a:prstGeom prst="rect">
              <a:avLst/>
            </a:prstGeom>
            <a:noFill/>
            <a:ln>
              <a:noFill/>
            </a:ln>
          </p:spPr>
        </p:pic>
        <p:pic>
          <p:nvPicPr>
            <p:cNvPr id="13" name="Picture 12"/>
            <p:cNvPicPr/>
            <p:nvPr/>
          </p:nvPicPr>
          <p:blipFill>
            <a:blip r:embed="rId18" cstate="print"/>
            <a:srcRect/>
            <a:stretch>
              <a:fillRect/>
            </a:stretch>
          </p:blipFill>
          <p:spPr bwMode="auto">
            <a:xfrm>
              <a:off x="6545449" y="3089159"/>
              <a:ext cx="1964069" cy="703034"/>
            </a:xfrm>
            <a:prstGeom prst="rect">
              <a:avLst/>
            </a:prstGeom>
            <a:noFill/>
            <a:ln w="9525" algn="in">
              <a:noFill/>
              <a:miter lim="800000"/>
              <a:headEnd/>
              <a:tailEnd/>
            </a:ln>
            <a:effectLst/>
          </p:spPr>
        </p:pic>
        <p:pic>
          <p:nvPicPr>
            <p:cNvPr id="15" name="Picture 14"/>
            <p:cNvPicPr/>
            <p:nvPr/>
          </p:nvPicPr>
          <p:blipFill>
            <a:blip r:embed="rId19" cstate="print"/>
            <a:srcRect/>
            <a:stretch>
              <a:fillRect/>
            </a:stretch>
          </p:blipFill>
          <p:spPr bwMode="auto">
            <a:xfrm>
              <a:off x="1907018" y="2958265"/>
              <a:ext cx="1154823" cy="857179"/>
            </a:xfrm>
            <a:prstGeom prst="rect">
              <a:avLst/>
            </a:prstGeom>
            <a:noFill/>
            <a:ln w="9525" algn="in">
              <a:noFill/>
              <a:miter lim="800000"/>
              <a:headEnd/>
              <a:tailEnd/>
            </a:ln>
            <a:effectLst/>
          </p:spPr>
        </p:pic>
        <p:pic>
          <p:nvPicPr>
            <p:cNvPr id="16" name="Picture 15"/>
            <p:cNvPicPr/>
            <p:nvPr/>
          </p:nvPicPr>
          <p:blipFill>
            <a:blip r:embed="rId20" cstate="print"/>
            <a:srcRect/>
            <a:stretch>
              <a:fillRect/>
            </a:stretch>
          </p:blipFill>
          <p:spPr bwMode="auto">
            <a:xfrm>
              <a:off x="247179" y="2988960"/>
              <a:ext cx="1567131" cy="738045"/>
            </a:xfrm>
            <a:prstGeom prst="rect">
              <a:avLst/>
            </a:prstGeom>
            <a:noFill/>
            <a:ln w="9525" algn="in">
              <a:noFill/>
              <a:miter lim="800000"/>
              <a:headEnd/>
              <a:tailEnd/>
            </a:ln>
            <a:effectLst/>
          </p:spPr>
        </p:pic>
        <p:pic>
          <p:nvPicPr>
            <p:cNvPr id="24" name="Picture 23"/>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174640" y="2700110"/>
              <a:ext cx="1285276" cy="1115334"/>
            </a:xfrm>
            <a:prstGeom prst="rect">
              <a:avLst/>
            </a:prstGeom>
            <a:ln>
              <a:noFill/>
            </a:ln>
          </p:spPr>
        </p:pic>
        <p:pic>
          <p:nvPicPr>
            <p:cNvPr id="28" name="Picture 27"/>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847401" y="2925008"/>
              <a:ext cx="1037058" cy="938716"/>
            </a:xfrm>
            <a:prstGeom prst="rect">
              <a:avLst/>
            </a:prstGeom>
            <a:ln>
              <a:noFill/>
            </a:ln>
          </p:spPr>
        </p:pic>
        <p:pic>
          <p:nvPicPr>
            <p:cNvPr id="35" name="Picture 34"/>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4656180" y="2753337"/>
              <a:ext cx="1693006" cy="1209290"/>
            </a:xfrm>
            <a:prstGeom prst="rect">
              <a:avLst/>
            </a:prstGeom>
            <a:ln>
              <a:noFill/>
            </a:ln>
          </p:spPr>
        </p:pic>
      </p:grpSp>
      <p:pic>
        <p:nvPicPr>
          <p:cNvPr id="9" name="Picture 8"/>
          <p:cNvPicPr/>
          <p:nvPr/>
        </p:nvPicPr>
        <p:blipFill>
          <a:blip r:embed="rId24" cstate="print"/>
          <a:srcRect/>
          <a:stretch>
            <a:fillRect/>
          </a:stretch>
        </p:blipFill>
        <p:spPr bwMode="auto">
          <a:xfrm>
            <a:off x="7599585" y="4143495"/>
            <a:ext cx="2141491" cy="656557"/>
          </a:xfrm>
          <a:prstGeom prst="rect">
            <a:avLst/>
          </a:prstGeom>
          <a:noFill/>
          <a:ln w="9525" algn="in">
            <a:noFill/>
            <a:miter lim="800000"/>
            <a:headEnd/>
            <a:tailEnd/>
          </a:ln>
          <a:effectLst/>
        </p:spPr>
      </p:pic>
      <p:pic>
        <p:nvPicPr>
          <p:cNvPr id="10" name="Picture 9"/>
          <p:cNvPicPr/>
          <p:nvPr/>
        </p:nvPicPr>
        <p:blipFill>
          <a:blip r:embed="rId25" cstate="print"/>
          <a:srcRect/>
          <a:stretch>
            <a:fillRect/>
          </a:stretch>
        </p:blipFill>
        <p:spPr bwMode="auto">
          <a:xfrm>
            <a:off x="5306349" y="4203164"/>
            <a:ext cx="2009787" cy="660576"/>
          </a:xfrm>
          <a:prstGeom prst="rect">
            <a:avLst/>
          </a:prstGeom>
          <a:noFill/>
          <a:ln w="9525" algn="in">
            <a:noFill/>
            <a:miter lim="800000"/>
            <a:headEnd/>
            <a:tailEnd/>
          </a:ln>
          <a:effectLst/>
        </p:spPr>
      </p:pic>
      <p:pic>
        <p:nvPicPr>
          <p:cNvPr id="11" name="Picture 10"/>
          <p:cNvPicPr/>
          <p:nvPr/>
        </p:nvPicPr>
        <p:blipFill>
          <a:blip r:embed="rId26" cstate="print"/>
          <a:srcRect/>
          <a:stretch>
            <a:fillRect/>
          </a:stretch>
        </p:blipFill>
        <p:spPr bwMode="auto">
          <a:xfrm>
            <a:off x="2800058" y="4089044"/>
            <a:ext cx="2222842" cy="670619"/>
          </a:xfrm>
          <a:prstGeom prst="rect">
            <a:avLst/>
          </a:prstGeom>
          <a:noFill/>
          <a:ln w="9525" algn="in">
            <a:noFill/>
            <a:miter lim="800000"/>
            <a:headEnd/>
            <a:tailEnd/>
          </a:ln>
          <a:effectLst/>
        </p:spPr>
      </p:pic>
      <p:pic>
        <p:nvPicPr>
          <p:cNvPr id="38" name="Picture 37"/>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319237" y="3820463"/>
            <a:ext cx="1725463" cy="1064254"/>
          </a:xfrm>
          <a:prstGeom prst="rect">
            <a:avLst/>
          </a:prstGeom>
        </p:spPr>
      </p:pic>
      <p:sp>
        <p:nvSpPr>
          <p:cNvPr id="14" name="Slide Number Placeholder 13"/>
          <p:cNvSpPr>
            <a:spLocks noGrp="1"/>
          </p:cNvSpPr>
          <p:nvPr>
            <p:ph type="sldNum" sz="quarter" idx="12"/>
          </p:nvPr>
        </p:nvSpPr>
        <p:spPr/>
        <p:txBody>
          <a:bodyPr/>
          <a:lstStyle/>
          <a:p>
            <a:r>
              <a:rPr lang="en-US" sz="1400" b="1" dirty="0" smtClean="0">
                <a:solidFill>
                  <a:prstClr val="white"/>
                </a:solidFill>
              </a:rPr>
              <a:t>3</a:t>
            </a:r>
            <a:endParaRPr lang="en-US" sz="1400" b="1" dirty="0">
              <a:solidFill>
                <a:prstClr val="white"/>
              </a:solidFill>
            </a:endParaRPr>
          </a:p>
        </p:txBody>
      </p:sp>
      <p:pic>
        <p:nvPicPr>
          <p:cNvPr id="25" name="Picture 24"/>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064097" y="3798902"/>
            <a:ext cx="1668281" cy="1218514"/>
          </a:xfrm>
          <a:prstGeom prst="rect">
            <a:avLst/>
          </a:prstGeom>
        </p:spPr>
      </p:pic>
      <p:pic>
        <p:nvPicPr>
          <p:cNvPr id="27" name="Picture 26"/>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9873888" y="5376079"/>
            <a:ext cx="1977140" cy="691999"/>
          </a:xfrm>
          <a:prstGeom prst="rect">
            <a:avLst/>
          </a:prstGeom>
        </p:spPr>
      </p:pic>
    </p:spTree>
    <p:extLst>
      <p:ext uri="{BB962C8B-B14F-4D97-AF65-F5344CB8AC3E}">
        <p14:creationId xmlns:p14="http://schemas.microsoft.com/office/powerpoint/2010/main" val="23560984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a:spLocks/>
          </p:cNvSpPr>
          <p:nvPr/>
        </p:nvSpPr>
        <p:spPr>
          <a:xfrm>
            <a:off x="0" y="0"/>
            <a:ext cx="12191999" cy="1325563"/>
          </a:xfrm>
          <a:prstGeom prst="rect">
            <a:avLst/>
          </a:prstGeom>
        </p:spPr>
        <p:style>
          <a:lnRef idx="0">
            <a:schemeClr val="accent5"/>
          </a:lnRef>
          <a:fillRef idx="3">
            <a:schemeClr val="accent5"/>
          </a:fillRef>
          <a:effectRef idx="3">
            <a:schemeClr val="accent5"/>
          </a:effectRef>
          <a:fontRef idx="minor">
            <a:schemeClr val="lt1"/>
          </a:fontRef>
        </p:style>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200" b="1" u="sng" dirty="0" smtClean="0">
                <a:solidFill>
                  <a:schemeClr val="bg1"/>
                </a:solidFill>
                <a:latin typeface="SourceSansPro-Light"/>
              </a:rPr>
              <a:t>Vision and Dental Providers</a:t>
            </a:r>
            <a:endParaRPr lang="en-US" sz="4200" b="1" u="sng" dirty="0">
              <a:solidFill>
                <a:schemeClr val="bg1"/>
              </a:solidFill>
              <a:latin typeface="SourceSansPro-Light"/>
            </a:endParaRPr>
          </a:p>
        </p:txBody>
      </p:sp>
      <p:grpSp>
        <p:nvGrpSpPr>
          <p:cNvPr id="17" name="Group 16"/>
          <p:cNvGrpSpPr/>
          <p:nvPr/>
        </p:nvGrpSpPr>
        <p:grpSpPr>
          <a:xfrm>
            <a:off x="2493168" y="1980071"/>
            <a:ext cx="7205662" cy="4296905"/>
            <a:chOff x="2424113" y="1427621"/>
            <a:chExt cx="7205662" cy="4296905"/>
          </a:xfrm>
        </p:grpSpPr>
        <p:sp>
          <p:nvSpPr>
            <p:cNvPr id="4" name="Rectangle 3"/>
            <p:cNvSpPr/>
            <p:nvPr/>
          </p:nvSpPr>
          <p:spPr>
            <a:xfrm>
              <a:off x="2424113" y="2533650"/>
              <a:ext cx="3276600" cy="319087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6" name="Flowchart: Connector 5"/>
            <p:cNvSpPr/>
            <p:nvPr/>
          </p:nvSpPr>
          <p:spPr>
            <a:xfrm>
              <a:off x="5486400" y="2724150"/>
              <a:ext cx="638175" cy="6477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438400" y="2838420"/>
              <a:ext cx="2924174" cy="400110"/>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000" b="1" dirty="0" smtClean="0">
                  <a:latin typeface="DINNextLTPro-Light"/>
                  <a:ea typeface="Calibri" panose="020F0502020204030204" pitchFamily="34" charset="0"/>
                  <a:cs typeface="DINNextLTPro-Light"/>
                </a:rPr>
                <a:t>Dental Provider</a:t>
              </a:r>
              <a:endParaRPr lang="en-US" sz="2000" b="1"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400" y="1543050"/>
              <a:ext cx="3283754" cy="990599"/>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9904" y="1427621"/>
              <a:ext cx="1402080" cy="1039368"/>
            </a:xfrm>
            <a:prstGeom prst="rect">
              <a:avLst/>
            </a:prstGeom>
          </p:spPr>
        </p:pic>
        <p:sp>
          <p:nvSpPr>
            <p:cNvPr id="11" name="TextBox 10"/>
            <p:cNvSpPr txBox="1"/>
            <p:nvPr/>
          </p:nvSpPr>
          <p:spPr>
            <a:xfrm>
              <a:off x="2424113" y="3695700"/>
              <a:ext cx="3276599" cy="1231106"/>
            </a:xfrm>
            <a:prstGeom prst="rect">
              <a:avLst/>
            </a:prstGeom>
            <a:noFill/>
          </p:spPr>
          <p:txBody>
            <a:bodyPr wrap="square" rtlCol="0">
              <a:spAutoFit/>
            </a:bodyPr>
            <a:lstStyle/>
            <a:p>
              <a:pPr algn="ctr"/>
              <a:r>
                <a:rPr lang="en-US" b="1" dirty="0">
                  <a:solidFill>
                    <a:schemeClr val="bg1"/>
                  </a:solidFill>
                  <a:latin typeface="DINNextLTPro-Light"/>
                  <a:ea typeface="Calibri" panose="020F0502020204030204" pitchFamily="34" charset="0"/>
                  <a:cs typeface="DINNextLTPro-Light"/>
                </a:rPr>
                <a:t>Humana Dental </a:t>
              </a:r>
              <a:r>
                <a:rPr lang="en-US" b="1" dirty="0" smtClean="0">
                  <a:solidFill>
                    <a:schemeClr val="bg1"/>
                  </a:solidFill>
                  <a:latin typeface="DINNextLTPro-Light"/>
                  <a:ea typeface="Calibri" panose="020F0502020204030204" pitchFamily="34" charset="0"/>
                  <a:cs typeface="DINNextLTPro-Light"/>
                </a:rPr>
                <a:t>plans </a:t>
              </a:r>
            </a:p>
            <a:p>
              <a:pPr algn="ctr"/>
              <a:r>
                <a:rPr lang="en-US" dirty="0" smtClean="0">
                  <a:solidFill>
                    <a:schemeClr val="bg1"/>
                  </a:solidFill>
                  <a:latin typeface="DINNextLTPro-Light"/>
                  <a:ea typeface="Calibri" panose="020F0502020204030204" pitchFamily="34" charset="0"/>
                  <a:cs typeface="DINNextLTPro-Light"/>
                </a:rPr>
                <a:t>are </a:t>
              </a:r>
              <a:r>
                <a:rPr lang="en-US" dirty="0">
                  <a:solidFill>
                    <a:schemeClr val="bg1"/>
                  </a:solidFill>
                  <a:latin typeface="DINNextLTPro-Light"/>
                  <a:ea typeface="Calibri" panose="020F0502020204030204" pitchFamily="34" charset="0"/>
                  <a:cs typeface="DINNextLTPro-Light"/>
                </a:rPr>
                <a:t>exactly the same and the prices are not </a:t>
              </a:r>
              <a:r>
                <a:rPr lang="en-US" dirty="0" smtClean="0">
                  <a:solidFill>
                    <a:schemeClr val="bg1"/>
                  </a:solidFill>
                  <a:latin typeface="DINNextLTPro-Light"/>
                  <a:ea typeface="Calibri" panose="020F0502020204030204" pitchFamily="34" charset="0"/>
                  <a:cs typeface="DINNextLTPro-Light"/>
                </a:rPr>
                <a:t>changing </a:t>
              </a:r>
              <a:r>
                <a:rPr lang="en-US" dirty="0">
                  <a:solidFill>
                    <a:schemeClr val="bg1"/>
                  </a:solidFill>
                  <a:latin typeface="DINNextLTPro-Light"/>
                  <a:ea typeface="Calibri" panose="020F0502020204030204" pitchFamily="34" charset="0"/>
                  <a:cs typeface="DINNextLTPro-Light"/>
                </a:rPr>
                <a:t>from last year</a:t>
              </a:r>
              <a:r>
                <a:rPr lang="en-US" sz="2000" dirty="0">
                  <a:solidFill>
                    <a:schemeClr val="bg1"/>
                  </a:solidFill>
                  <a:latin typeface="DINNextLTPro-Light"/>
                  <a:ea typeface="Calibri" panose="020F0502020204030204" pitchFamily="34" charset="0"/>
                  <a:cs typeface="DINNextLTPro-Light"/>
                </a:rPr>
                <a:t>.</a:t>
              </a:r>
            </a:p>
          </p:txBody>
        </p:sp>
        <p:sp>
          <p:nvSpPr>
            <p:cNvPr id="3" name="Rectangle 2"/>
            <p:cNvSpPr/>
            <p:nvPr/>
          </p:nvSpPr>
          <p:spPr>
            <a:xfrm>
              <a:off x="5915025" y="2533650"/>
              <a:ext cx="3276600" cy="3190876"/>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8" name="TextBox 7"/>
            <p:cNvSpPr txBox="1"/>
            <p:nvPr/>
          </p:nvSpPr>
          <p:spPr>
            <a:xfrm>
              <a:off x="5915024" y="2847945"/>
              <a:ext cx="2924174" cy="400110"/>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en-US" sz="2000" b="1" dirty="0" smtClean="0">
                  <a:latin typeface="DINNextLTPro-Light"/>
                  <a:ea typeface="Calibri" panose="020F0502020204030204" pitchFamily="34" charset="0"/>
                  <a:cs typeface="DINNextLTPro-Light"/>
                </a:rPr>
                <a:t>Vision Provider</a:t>
              </a:r>
              <a:endParaRPr lang="en-US" sz="2000" b="1" dirty="0"/>
            </a:p>
          </p:txBody>
        </p:sp>
        <p:sp>
          <p:nvSpPr>
            <p:cNvPr id="13" name="TextBox 12"/>
            <p:cNvSpPr txBox="1"/>
            <p:nvPr/>
          </p:nvSpPr>
          <p:spPr>
            <a:xfrm>
              <a:off x="5915024" y="3695700"/>
              <a:ext cx="3276601" cy="923330"/>
            </a:xfrm>
            <a:prstGeom prst="rect">
              <a:avLst/>
            </a:prstGeom>
            <a:noFill/>
          </p:spPr>
          <p:txBody>
            <a:bodyPr wrap="square" rtlCol="0">
              <a:spAutoFit/>
            </a:bodyPr>
            <a:lstStyle/>
            <a:p>
              <a:pPr algn="ctr"/>
              <a:r>
                <a:rPr lang="en-US" b="1" dirty="0">
                  <a:solidFill>
                    <a:schemeClr val="bg1"/>
                  </a:solidFill>
                  <a:latin typeface="DINNextLTPro-Light"/>
                  <a:ea typeface="Calibri" panose="020F0502020204030204" pitchFamily="34" charset="0"/>
                  <a:cs typeface="DINNextLTPro-Light"/>
                </a:rPr>
                <a:t>Advantica Vision </a:t>
              </a:r>
              <a:r>
                <a:rPr lang="en-US" b="1" dirty="0" smtClean="0">
                  <a:solidFill>
                    <a:schemeClr val="bg1"/>
                  </a:solidFill>
                  <a:latin typeface="DINNextLTPro-Light"/>
                  <a:ea typeface="Calibri" panose="020F0502020204030204" pitchFamily="34" charset="0"/>
                  <a:cs typeface="DINNextLTPro-Light"/>
                </a:rPr>
                <a:t>plans </a:t>
              </a:r>
              <a:r>
                <a:rPr lang="en-US" dirty="0">
                  <a:solidFill>
                    <a:schemeClr val="bg1"/>
                  </a:solidFill>
                  <a:latin typeface="DINNextLTPro-Light"/>
                  <a:ea typeface="Calibri" panose="020F0502020204030204" pitchFamily="34" charset="0"/>
                  <a:cs typeface="DINNextLTPro-Light"/>
                </a:rPr>
                <a:t>benefits and costs remain the same as last year. </a:t>
              </a:r>
            </a:p>
          </p:txBody>
        </p:sp>
        <p:sp>
          <p:nvSpPr>
            <p:cNvPr id="5" name="Flowchart: Connector 4"/>
            <p:cNvSpPr/>
            <p:nvPr/>
          </p:nvSpPr>
          <p:spPr>
            <a:xfrm>
              <a:off x="8977313" y="2714625"/>
              <a:ext cx="652462" cy="6477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Slide Number Placeholder 1"/>
          <p:cNvSpPr>
            <a:spLocks noGrp="1"/>
          </p:cNvSpPr>
          <p:nvPr>
            <p:ph type="sldNum" sz="quarter" idx="12"/>
          </p:nvPr>
        </p:nvSpPr>
        <p:spPr/>
        <p:txBody>
          <a:bodyPr/>
          <a:lstStyle/>
          <a:p>
            <a:r>
              <a:rPr lang="en-US" sz="1400" b="1" dirty="0" smtClean="0">
                <a:solidFill>
                  <a:schemeClr val="tx1"/>
                </a:solidFill>
              </a:rPr>
              <a:t>30</a:t>
            </a:r>
            <a:endParaRPr lang="en-US" sz="1400" b="1" dirty="0">
              <a:solidFill>
                <a:schemeClr val="tx1"/>
              </a:solidFill>
            </a:endParaRPr>
          </a:p>
        </p:txBody>
      </p:sp>
    </p:spTree>
    <p:extLst>
      <p:ext uri="{BB962C8B-B14F-4D97-AF65-F5344CB8AC3E}">
        <p14:creationId xmlns:p14="http://schemas.microsoft.com/office/powerpoint/2010/main" val="38609616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1"/>
            <a:ext cx="12191999" cy="1200182"/>
          </a:xfrm>
          <a:prstGeom prst="rect">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028950" algn="ctr"/>
            <a:r>
              <a:rPr lang="en-US" sz="4000" b="1" dirty="0">
                <a:solidFill>
                  <a:schemeClr val="bg1"/>
                </a:solidFill>
                <a:latin typeface="Arial" charset="0"/>
              </a:rPr>
              <a:t>High Option PPO Dental </a:t>
            </a:r>
            <a:r>
              <a:rPr lang="en-US" sz="4000" b="1" dirty="0" smtClean="0">
                <a:solidFill>
                  <a:schemeClr val="bg1"/>
                </a:solidFill>
                <a:latin typeface="Arial" charset="0"/>
              </a:rPr>
              <a:t>Plan</a:t>
            </a:r>
            <a:endParaRPr lang="en-US" sz="4200" b="1" u="sng" dirty="0">
              <a:solidFill>
                <a:schemeClr val="bg1"/>
              </a:solidFill>
              <a:latin typeface="SourceSansPro-Light"/>
            </a:endParaRPr>
          </a:p>
        </p:txBody>
      </p:sp>
      <p:sp>
        <p:nvSpPr>
          <p:cNvPr id="10" name="Content Placeholder 2"/>
          <p:cNvSpPr txBox="1">
            <a:spLocks/>
          </p:cNvSpPr>
          <p:nvPr/>
        </p:nvSpPr>
        <p:spPr bwMode="auto">
          <a:xfrm>
            <a:off x="133350" y="1422368"/>
            <a:ext cx="2190750" cy="5007007"/>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pPr marL="169863" marR="0" lvl="0" indent="-169863" defTabSz="914400" eaLnBrk="1" fontAlgn="base" latinLnBrk="0" hangingPunct="1">
              <a:lnSpc>
                <a:spcPct val="100000"/>
              </a:lnSpc>
              <a:spcBef>
                <a:spcPct val="20000"/>
              </a:spcBef>
              <a:spcAft>
                <a:spcPct val="0"/>
              </a:spcAft>
              <a:buClr>
                <a:prstClr val="white"/>
              </a:buClr>
              <a:buSzTx/>
              <a:buFont typeface="Wingdings" pitchFamily="2" charset="2"/>
              <a:buChar char="§"/>
              <a:tabLst/>
              <a:defRPr/>
            </a:pPr>
            <a:endParaRPr kumimoji="0" lang="en-US" sz="1200" b="1" i="0" u="none" strike="noStrike" kern="0" cap="none" spc="0" normalizeH="0" baseline="0" noProof="0" dirty="0" smtClean="0">
              <a:ln>
                <a:noFill/>
              </a:ln>
              <a:solidFill>
                <a:prstClr val="white"/>
              </a:solidFill>
              <a:effectLst/>
              <a:uLnTx/>
              <a:uFillTx/>
              <a:latin typeface="Arial"/>
              <a:ea typeface="+mn-ea"/>
              <a:cs typeface="+mn-cs"/>
            </a:endParaRPr>
          </a:p>
          <a:p>
            <a:pPr marL="169863" marR="0" lvl="0" indent="-169863" defTabSz="914400" eaLnBrk="1" fontAlgn="base" latinLnBrk="0" hangingPunct="1">
              <a:lnSpc>
                <a:spcPct val="100000"/>
              </a:lnSpc>
              <a:spcBef>
                <a:spcPct val="20000"/>
              </a:spcBef>
              <a:spcAft>
                <a:spcPct val="0"/>
              </a:spcAft>
              <a:buClr>
                <a:prstClr val="white"/>
              </a:buClr>
              <a:buSzTx/>
              <a:buFont typeface="Wingdings" pitchFamily="2" charset="2"/>
              <a:buChar char="§"/>
              <a:tabLst/>
              <a:defRPr/>
            </a:pPr>
            <a:r>
              <a:rPr lang="en-US" sz="1400" dirty="0" smtClean="0">
                <a:solidFill>
                  <a:schemeClr val="bg1"/>
                </a:solidFill>
                <a:latin typeface="DINNextLTPro-Light"/>
                <a:ea typeface="Calibri" panose="020F0502020204030204" pitchFamily="34" charset="0"/>
                <a:cs typeface="DINNextLTPro-Light"/>
              </a:rPr>
              <a:t>Two </a:t>
            </a:r>
            <a:r>
              <a:rPr lang="en-US" sz="1400" dirty="0">
                <a:solidFill>
                  <a:schemeClr val="bg1"/>
                </a:solidFill>
                <a:latin typeface="DINNextLTPro-Light"/>
                <a:ea typeface="Calibri" panose="020F0502020204030204" pitchFamily="34" charset="0"/>
                <a:cs typeface="DINNextLTPro-Light"/>
              </a:rPr>
              <a:t>additional preventive cleanings for a total of four cleanings per year.</a:t>
            </a:r>
          </a:p>
          <a:p>
            <a:pPr marL="169863" marR="0" lvl="0" indent="-169863" defTabSz="914400" eaLnBrk="1" fontAlgn="base" latinLnBrk="0" hangingPunct="1">
              <a:lnSpc>
                <a:spcPct val="100000"/>
              </a:lnSpc>
              <a:spcBef>
                <a:spcPct val="20000"/>
              </a:spcBef>
              <a:spcAft>
                <a:spcPct val="0"/>
              </a:spcAft>
              <a:buClr>
                <a:prstClr val="white"/>
              </a:buClr>
              <a:buSzTx/>
              <a:buFont typeface="Wingdings" pitchFamily="2" charset="2"/>
              <a:buChar char="§"/>
              <a:tabLst/>
              <a:defRPr/>
            </a:pPr>
            <a:endParaRPr lang="en-US" sz="800" dirty="0">
              <a:solidFill>
                <a:schemeClr val="bg1"/>
              </a:solidFill>
              <a:latin typeface="DINNextLTPro-Light"/>
              <a:ea typeface="Calibri" panose="020F0502020204030204" pitchFamily="34" charset="0"/>
              <a:cs typeface="DINNextLTPro-Light"/>
            </a:endParaRPr>
          </a:p>
          <a:p>
            <a:pPr marL="169863" marR="0" lvl="0" indent="-169863" defTabSz="914400" eaLnBrk="1" fontAlgn="base" latinLnBrk="0" hangingPunct="1">
              <a:lnSpc>
                <a:spcPct val="100000"/>
              </a:lnSpc>
              <a:spcBef>
                <a:spcPct val="20000"/>
              </a:spcBef>
              <a:spcAft>
                <a:spcPct val="0"/>
              </a:spcAft>
              <a:buClr>
                <a:prstClr val="white"/>
              </a:buClr>
              <a:buSzTx/>
              <a:buFont typeface="Wingdings" pitchFamily="2" charset="2"/>
              <a:buChar char="§"/>
              <a:tabLst/>
              <a:defRPr/>
            </a:pPr>
            <a:r>
              <a:rPr lang="en-US" sz="1400" dirty="0">
                <a:solidFill>
                  <a:schemeClr val="bg1"/>
                </a:solidFill>
                <a:latin typeface="DINNextLTPro-Light"/>
                <a:ea typeface="Calibri" panose="020F0502020204030204" pitchFamily="34" charset="0"/>
                <a:cs typeface="DINNextLTPro-Light"/>
              </a:rPr>
              <a:t>Two periodontal cleanings per year to be covered at preventive levels of benefits.</a:t>
            </a:r>
          </a:p>
          <a:p>
            <a:pPr marL="169863" marR="0" lvl="0" indent="-169863" defTabSz="914400" eaLnBrk="1" fontAlgn="base" latinLnBrk="0" hangingPunct="1">
              <a:lnSpc>
                <a:spcPct val="100000"/>
              </a:lnSpc>
              <a:spcBef>
                <a:spcPct val="20000"/>
              </a:spcBef>
              <a:spcAft>
                <a:spcPct val="0"/>
              </a:spcAft>
              <a:buClr>
                <a:prstClr val="white"/>
              </a:buClr>
              <a:buSzTx/>
              <a:buFont typeface="Wingdings" pitchFamily="2" charset="2"/>
              <a:buChar char="§"/>
              <a:tabLst/>
              <a:defRPr/>
            </a:pPr>
            <a:endParaRPr lang="en-US" sz="800" dirty="0">
              <a:solidFill>
                <a:schemeClr val="bg1"/>
              </a:solidFill>
              <a:latin typeface="DINNextLTPro-Light"/>
              <a:ea typeface="Calibri" panose="020F0502020204030204" pitchFamily="34" charset="0"/>
              <a:cs typeface="DINNextLTPro-Light"/>
            </a:endParaRPr>
          </a:p>
          <a:p>
            <a:pPr marL="169863" marR="0" lvl="0" indent="-169863" defTabSz="914400" eaLnBrk="1" fontAlgn="base" latinLnBrk="0" hangingPunct="1">
              <a:lnSpc>
                <a:spcPct val="100000"/>
              </a:lnSpc>
              <a:spcBef>
                <a:spcPct val="20000"/>
              </a:spcBef>
              <a:spcAft>
                <a:spcPct val="0"/>
              </a:spcAft>
              <a:buClr>
                <a:prstClr val="white"/>
              </a:buClr>
              <a:buSzTx/>
              <a:buFont typeface="Wingdings" pitchFamily="2" charset="2"/>
              <a:buChar char="§"/>
              <a:tabLst/>
              <a:defRPr/>
            </a:pPr>
            <a:r>
              <a:rPr lang="en-US" sz="1400" dirty="0">
                <a:solidFill>
                  <a:schemeClr val="bg1"/>
                </a:solidFill>
                <a:latin typeface="DINNextLTPro-Light"/>
                <a:ea typeface="Calibri" panose="020F0502020204030204" pitchFamily="34" charset="0"/>
                <a:cs typeface="DINNextLTPro-Light"/>
              </a:rPr>
              <a:t>Coverage for composite fillings on all teeth.</a:t>
            </a:r>
          </a:p>
          <a:p>
            <a:pPr marL="169863" marR="0" lvl="0" indent="-169863" defTabSz="914400" eaLnBrk="1" fontAlgn="base" latinLnBrk="0" hangingPunct="1">
              <a:lnSpc>
                <a:spcPct val="100000"/>
              </a:lnSpc>
              <a:spcBef>
                <a:spcPct val="20000"/>
              </a:spcBef>
              <a:spcAft>
                <a:spcPct val="0"/>
              </a:spcAft>
              <a:buClr>
                <a:prstClr val="white"/>
              </a:buClr>
              <a:buSzTx/>
              <a:buFont typeface="Wingdings" pitchFamily="2" charset="2"/>
              <a:buChar char="§"/>
              <a:tabLst/>
              <a:defRPr/>
            </a:pPr>
            <a:endParaRPr lang="en-US" sz="800" dirty="0">
              <a:solidFill>
                <a:schemeClr val="bg1"/>
              </a:solidFill>
              <a:latin typeface="DINNextLTPro-Light"/>
              <a:ea typeface="Calibri" panose="020F0502020204030204" pitchFamily="34" charset="0"/>
              <a:cs typeface="DINNextLTPro-Light"/>
            </a:endParaRPr>
          </a:p>
          <a:p>
            <a:pPr marL="169863" marR="0" lvl="0" indent="-169863" defTabSz="914400" eaLnBrk="1" fontAlgn="base" latinLnBrk="0" hangingPunct="1">
              <a:lnSpc>
                <a:spcPct val="100000"/>
              </a:lnSpc>
              <a:spcBef>
                <a:spcPct val="20000"/>
              </a:spcBef>
              <a:spcAft>
                <a:spcPct val="0"/>
              </a:spcAft>
              <a:buClr>
                <a:prstClr val="white"/>
              </a:buClr>
              <a:buSzTx/>
              <a:buFont typeface="Wingdings" pitchFamily="2" charset="2"/>
              <a:buChar char="§"/>
              <a:tabLst/>
              <a:defRPr/>
            </a:pPr>
            <a:r>
              <a:rPr lang="en-US" sz="1400" dirty="0">
                <a:solidFill>
                  <a:schemeClr val="bg1"/>
                </a:solidFill>
                <a:latin typeface="DINNextLTPro-Light"/>
                <a:ea typeface="Calibri" panose="020F0502020204030204" pitchFamily="34" charset="0"/>
                <a:cs typeface="DINNextLTPro-Light"/>
              </a:rPr>
              <a:t>Addition of an Extended Annual Maximum Benefit paying 30% coinsurance after the annual maximum benefit is met.</a:t>
            </a:r>
          </a:p>
        </p:txBody>
      </p:sp>
      <p:sp>
        <p:nvSpPr>
          <p:cNvPr id="14" name="TextBox 13"/>
          <p:cNvSpPr txBox="1"/>
          <p:nvPr/>
        </p:nvSpPr>
        <p:spPr>
          <a:xfrm>
            <a:off x="3383280" y="6371256"/>
            <a:ext cx="7162800" cy="292388"/>
          </a:xfrm>
          <a:prstGeom prst="rect">
            <a:avLst/>
          </a:prstGeom>
          <a:noFill/>
        </p:spPr>
        <p:txBody>
          <a:bodyPr wrap="square" rtlCol="0">
            <a:spAutoFit/>
          </a:bodyPr>
          <a:lstStyle/>
          <a:p>
            <a:pPr algn="ctr" fontAlgn="base">
              <a:spcBef>
                <a:spcPct val="0"/>
              </a:spcBef>
              <a:spcAft>
                <a:spcPct val="0"/>
              </a:spcAft>
            </a:pPr>
            <a:r>
              <a:rPr lang="en-US" sz="1300" b="1" i="1" dirty="0">
                <a:solidFill>
                  <a:schemeClr val="accent6">
                    <a:lumMod val="75000"/>
                  </a:schemeClr>
                </a:solidFill>
                <a:latin typeface="Arial" charset="0"/>
              </a:rPr>
              <a:t>Refer to your Dental Summary Plan Description (SPD) for full benefit description</a:t>
            </a:r>
            <a:r>
              <a:rPr lang="en-US" sz="1300" dirty="0">
                <a:solidFill>
                  <a:schemeClr val="accent6">
                    <a:lumMod val="75000"/>
                  </a:schemeClr>
                </a:solidFill>
                <a:latin typeface="Arial" charset="0"/>
              </a:rPr>
              <a:t>.</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96806"/>
            <a:ext cx="3657600" cy="1103376"/>
          </a:xfrm>
          <a:prstGeom prst="rect">
            <a:avLst/>
          </a:prstGeom>
        </p:spPr>
      </p:pic>
      <p:sp>
        <p:nvSpPr>
          <p:cNvPr id="5" name="Slide Number Placeholder 4"/>
          <p:cNvSpPr>
            <a:spLocks noGrp="1"/>
          </p:cNvSpPr>
          <p:nvPr>
            <p:ph type="sldNum" sz="quarter" idx="12"/>
          </p:nvPr>
        </p:nvSpPr>
        <p:spPr/>
        <p:txBody>
          <a:bodyPr/>
          <a:lstStyle/>
          <a:p>
            <a:r>
              <a:rPr lang="en-US" sz="1400" b="1" dirty="0" smtClean="0">
                <a:solidFill>
                  <a:schemeClr val="tx1"/>
                </a:solidFill>
              </a:rPr>
              <a:t>31</a:t>
            </a:r>
            <a:endParaRPr lang="en-US" sz="1400" b="1" dirty="0">
              <a:solidFill>
                <a:schemeClr val="tx1"/>
              </a:solidFill>
            </a:endParaRPr>
          </a:p>
        </p:txBody>
      </p:sp>
      <p:graphicFrame>
        <p:nvGraphicFramePr>
          <p:cNvPr id="12" name="Table 11"/>
          <p:cNvGraphicFramePr>
            <a:graphicFrameLocks noGrp="1"/>
          </p:cNvGraphicFramePr>
          <p:nvPr>
            <p:extLst>
              <p:ext uri="{D42A27DB-BD31-4B8C-83A1-F6EECF244321}">
                <p14:modId xmlns:p14="http://schemas.microsoft.com/office/powerpoint/2010/main" val="3752248150"/>
              </p:ext>
            </p:extLst>
          </p:nvPr>
        </p:nvGraphicFramePr>
        <p:xfrm>
          <a:off x="2535852" y="1267968"/>
          <a:ext cx="8987454" cy="3285905"/>
        </p:xfrm>
        <a:graphic>
          <a:graphicData uri="http://schemas.openxmlformats.org/drawingml/2006/table">
            <a:tbl>
              <a:tblPr firstRow="1" bandRow="1">
                <a:tableStyleId>{93296810-A885-4BE3-A3E7-6D5BEEA58F35}</a:tableStyleId>
              </a:tblPr>
              <a:tblGrid>
                <a:gridCol w="2995818"/>
                <a:gridCol w="2995818"/>
                <a:gridCol w="2995818"/>
              </a:tblGrid>
              <a:tr h="476032">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1400" b="1" kern="1200" dirty="0" smtClean="0">
                          <a:solidFill>
                            <a:schemeClr val="bg1"/>
                          </a:solidFill>
                          <a:latin typeface="DINNextLTPro-Light"/>
                          <a:ea typeface="Calibri" panose="020F0502020204030204" pitchFamily="34" charset="0"/>
                          <a:cs typeface="DINNextLTPro-Light"/>
                        </a:rPr>
                        <a:t>High Option PPO Plan </a:t>
                      </a:r>
                      <a:endParaRPr lang="en-US" sz="1400" b="1" kern="1200" dirty="0">
                        <a:solidFill>
                          <a:schemeClr val="bg1"/>
                        </a:solidFill>
                        <a:latin typeface="DINNextLTPro-Light"/>
                        <a:ea typeface="Calibri" panose="020F0502020204030204" pitchFamily="34" charset="0"/>
                        <a:cs typeface="DINNextLTPro-Light"/>
                      </a:endParaRPr>
                    </a:p>
                  </a:txBody>
                  <a:tcPr marT="45717" marB="45717"/>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lang="en-US" sz="1400" b="1" kern="1200" dirty="0" smtClean="0">
                          <a:solidFill>
                            <a:schemeClr val="bg1"/>
                          </a:solidFill>
                          <a:latin typeface="DINNextLTPro-Light"/>
                          <a:ea typeface="Calibri" panose="020F0502020204030204" pitchFamily="34" charset="0"/>
                          <a:cs typeface="DINNextLTPro-Light"/>
                        </a:rPr>
                        <a:t>In-Network</a:t>
                      </a:r>
                      <a:endParaRPr lang="en-US" sz="1400" b="1" kern="1200" dirty="0">
                        <a:solidFill>
                          <a:schemeClr val="bg1"/>
                        </a:solidFill>
                        <a:latin typeface="DINNextLTPro-Light"/>
                        <a:ea typeface="Calibri" panose="020F0502020204030204" pitchFamily="34" charset="0"/>
                        <a:cs typeface="DINNextLTPro-Light"/>
                      </a:endParaRPr>
                    </a:p>
                  </a:txBody>
                  <a:tcPr marT="45717" marB="45717"/>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lang="en-US" sz="1400" b="1" kern="1200" dirty="0" smtClean="0">
                          <a:solidFill>
                            <a:schemeClr val="bg1"/>
                          </a:solidFill>
                          <a:latin typeface="DINNextLTPro-Light"/>
                          <a:ea typeface="Calibri" panose="020F0502020204030204" pitchFamily="34" charset="0"/>
                          <a:cs typeface="DINNextLTPro-Light"/>
                        </a:rPr>
                        <a:t>Out-of-Network</a:t>
                      </a:r>
                      <a:endParaRPr lang="en-US" sz="1400" b="1" kern="1200" dirty="0">
                        <a:solidFill>
                          <a:schemeClr val="bg1"/>
                        </a:solidFill>
                        <a:latin typeface="DINNextLTPro-Light"/>
                        <a:ea typeface="Calibri" panose="020F0502020204030204" pitchFamily="34" charset="0"/>
                        <a:cs typeface="DINNextLTPro-Light"/>
                      </a:endParaRPr>
                    </a:p>
                  </a:txBody>
                  <a:tcPr marT="45717" marB="45717"/>
                </a:tc>
              </a:tr>
              <a:tr h="33609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Plan Year Deductible – Single / Family</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$50 / $150</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$50 / $150</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r>
              <a:tr h="33609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Deductible Waived for Preventive</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Yes</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Yes</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r>
              <a:tr h="41436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Plan Year Maximum </a:t>
                      </a:r>
                    </a:p>
                    <a:p>
                      <a:pPr marL="0" algn="l"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(excludes orthodontia services)</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$2,000</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$2,000</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r>
              <a:tr h="33609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Preventive Services</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DINNextLTPro-Light"/>
                          <a:ea typeface="Calibri" panose="020F0502020204030204" pitchFamily="34" charset="0"/>
                          <a:cs typeface="DINNextLTPro-Light"/>
                        </a:rPr>
                        <a:t>100%</a:t>
                      </a:r>
                    </a:p>
                  </a:txBody>
                  <a:tcPr marT="45717" marB="457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80%</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r>
              <a:tr h="33609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Basic Services</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80% after deductible</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DINNextLTPro-Light"/>
                          <a:ea typeface="Calibri" panose="020F0502020204030204" pitchFamily="34" charset="0"/>
                          <a:cs typeface="DINNextLTPro-Light"/>
                        </a:rPr>
                        <a:t>50% after deductible</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r>
              <a:tr h="33609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Major Services</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50% after deductible</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30% after deductible</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r>
              <a:tr h="33609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Orthodontia – Adult &amp; Child </a:t>
                      </a:r>
                    </a:p>
                  </a:txBody>
                  <a:tcPr marT="45717" marB="457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50% </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50%</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r>
              <a:tr h="33609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Orthodontia Lifetime Maximum </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$2,000</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$2,000</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064412644"/>
              </p:ext>
            </p:extLst>
          </p:nvPr>
        </p:nvGraphicFramePr>
        <p:xfrm>
          <a:off x="2538714" y="4706113"/>
          <a:ext cx="8996784" cy="1341120"/>
        </p:xfrm>
        <a:graphic>
          <a:graphicData uri="http://schemas.openxmlformats.org/drawingml/2006/table">
            <a:tbl>
              <a:tblPr firstRow="1" bandRow="1">
                <a:tableStyleId>{93296810-A885-4BE3-A3E7-6D5BEEA58F35}</a:tableStyleId>
              </a:tblPr>
              <a:tblGrid>
                <a:gridCol w="4498392"/>
                <a:gridCol w="4498392"/>
              </a:tblGrid>
              <a:tr h="471054">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t>High Option PPO Dental Plan</a:t>
                      </a:r>
                    </a:p>
                    <a:p>
                      <a:pPr marL="0" algn="ctr" defTabSz="914400" rtl="0" eaLnBrk="1" latinLnBrk="0" hangingPunct="1"/>
                      <a:r>
                        <a:rPr lang="en-US" sz="1400" kern="1200" dirty="0" smtClean="0"/>
                        <a:t> 2015-2016 Monthly Dental Rates</a:t>
                      </a:r>
                      <a:endParaRPr lang="en-US" sz="1400" b="1" kern="1200" dirty="0">
                        <a:solidFill>
                          <a:schemeClr val="bg1"/>
                        </a:solidFill>
                        <a:latin typeface="DINNextLTPro-Light"/>
                        <a:ea typeface="Calibri" panose="020F0502020204030204" pitchFamily="34" charset="0"/>
                        <a:cs typeface="DINNextLTPro-Light"/>
                      </a:endParaRPr>
                    </a:p>
                  </a:txBody>
                  <a:tcPr anchor="ctr"/>
                </a:tc>
                <a:tc hMerge="1">
                  <a:txBody>
                    <a:bodyPr/>
                    <a:lstStyle/>
                    <a:p>
                      <a:endParaRPr lang="en-US" dirty="0"/>
                    </a:p>
                  </a:txBody>
                  <a:tcPr/>
                </a:tc>
              </a:tr>
              <a:tr h="24938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Employee</a:t>
                      </a:r>
                      <a:endParaRPr lang="en-US" sz="1200" b="1" kern="1200" dirty="0">
                        <a:solidFill>
                          <a:schemeClr val="tx1"/>
                        </a:solidFill>
                        <a:latin typeface="DINNextLTPro-Light"/>
                        <a:ea typeface="Calibri" panose="020F0502020204030204" pitchFamily="34" charset="0"/>
                        <a:cs typeface="DINNextLTPro-Light"/>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$36.68</a:t>
                      </a:r>
                      <a:endParaRPr lang="en-US" sz="1200" b="1" kern="1200" dirty="0">
                        <a:solidFill>
                          <a:schemeClr val="tx1"/>
                        </a:solidFill>
                        <a:latin typeface="DINNextLTPro-Light"/>
                        <a:ea typeface="Calibri" panose="020F0502020204030204" pitchFamily="34" charset="0"/>
                        <a:cs typeface="DINNextLTPro-Light"/>
                      </a:endParaRPr>
                    </a:p>
                  </a:txBody>
                  <a:tcPr anchor="ctr"/>
                </a:tc>
              </a:tr>
              <a:tr h="24938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Employee + 1</a:t>
                      </a:r>
                      <a:endParaRPr lang="en-US" sz="1200" b="1" kern="1200" dirty="0">
                        <a:solidFill>
                          <a:schemeClr val="tx1"/>
                        </a:solidFill>
                        <a:latin typeface="DINNextLTPro-Light"/>
                        <a:ea typeface="Calibri" panose="020F0502020204030204" pitchFamily="34" charset="0"/>
                        <a:cs typeface="DINNextLTPro-Light"/>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$73.04</a:t>
                      </a:r>
                      <a:endParaRPr lang="en-US" sz="1200" b="1" kern="1200" dirty="0">
                        <a:solidFill>
                          <a:schemeClr val="tx1"/>
                        </a:solidFill>
                        <a:latin typeface="DINNextLTPro-Light"/>
                        <a:ea typeface="Calibri" panose="020F0502020204030204" pitchFamily="34" charset="0"/>
                        <a:cs typeface="DINNextLTPro-Light"/>
                      </a:endParaRPr>
                    </a:p>
                  </a:txBody>
                  <a:tcPr anchor="ctr"/>
                </a:tc>
              </a:tr>
              <a:tr h="24938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Family</a:t>
                      </a:r>
                      <a:endParaRPr lang="en-US" sz="1200" b="1" kern="1200" dirty="0">
                        <a:solidFill>
                          <a:schemeClr val="tx1"/>
                        </a:solidFill>
                        <a:latin typeface="DINNextLTPro-Light"/>
                        <a:ea typeface="Calibri" panose="020F0502020204030204" pitchFamily="34" charset="0"/>
                        <a:cs typeface="DINNextLTPro-Light"/>
                      </a:endParaRPr>
                    </a:p>
                  </a:txBody>
                  <a:tcPr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$122.84</a:t>
                      </a:r>
                      <a:endParaRPr lang="en-US" sz="1200" b="1" kern="1200" dirty="0">
                        <a:solidFill>
                          <a:schemeClr val="tx1"/>
                        </a:solidFill>
                        <a:latin typeface="DINNextLTPro-Light"/>
                        <a:ea typeface="Calibri" panose="020F0502020204030204" pitchFamily="34" charset="0"/>
                        <a:cs typeface="DINNextLTPro-Light"/>
                      </a:endParaRPr>
                    </a:p>
                  </a:txBody>
                  <a:tcPr anchor="ctr"/>
                </a:tc>
              </a:tr>
            </a:tbl>
          </a:graphicData>
        </a:graphic>
      </p:graphicFrame>
      <p:sp>
        <p:nvSpPr>
          <p:cNvPr id="3" name="Rectangle 2"/>
          <p:cNvSpPr/>
          <p:nvPr/>
        </p:nvSpPr>
        <p:spPr>
          <a:xfrm>
            <a:off x="3206496" y="6048091"/>
            <a:ext cx="7339584" cy="307777"/>
          </a:xfrm>
          <a:prstGeom prst="rect">
            <a:avLst/>
          </a:prstGeom>
        </p:spPr>
        <p:txBody>
          <a:bodyPr wrap="square">
            <a:spAutoFit/>
          </a:bodyPr>
          <a:lstStyle/>
          <a:p>
            <a:pPr algn="ctr"/>
            <a:r>
              <a:rPr lang="en-US" sz="1400" b="1" dirty="0" smtClean="0">
                <a:solidFill>
                  <a:srgbClr val="FF0000"/>
                </a:solidFill>
                <a:latin typeface="Arial" pitchFamily="34" charset="0"/>
                <a:cs typeface="Arial" pitchFamily="34" charset="0"/>
              </a:rPr>
              <a:t>the </a:t>
            </a:r>
            <a:r>
              <a:rPr lang="en-US" sz="1400" b="1" dirty="0">
                <a:solidFill>
                  <a:srgbClr val="FF0000"/>
                </a:solidFill>
                <a:latin typeface="Arial" pitchFamily="34" charset="0"/>
                <a:cs typeface="Arial" pitchFamily="34" charset="0"/>
              </a:rPr>
              <a:t>NSU Dental Faculty Practice </a:t>
            </a:r>
            <a:r>
              <a:rPr lang="en-US" sz="1400" b="1" dirty="0" smtClean="0">
                <a:solidFill>
                  <a:srgbClr val="FF0000"/>
                </a:solidFill>
                <a:latin typeface="Arial" pitchFamily="34" charset="0"/>
                <a:cs typeface="Arial" pitchFamily="34" charset="0"/>
              </a:rPr>
              <a:t>PPO </a:t>
            </a:r>
            <a:r>
              <a:rPr lang="en-US" sz="1400" b="1" dirty="0">
                <a:solidFill>
                  <a:srgbClr val="FF0000"/>
                </a:solidFill>
                <a:latin typeface="Arial" pitchFamily="34" charset="0"/>
                <a:cs typeface="Arial" pitchFamily="34" charset="0"/>
              </a:rPr>
              <a:t>Plans Accepted Only </a:t>
            </a:r>
            <a:endParaRPr lang="en-US" sz="1400" b="1" dirty="0">
              <a:solidFill>
                <a:srgbClr val="FF0000"/>
              </a:solidFill>
            </a:endParaRPr>
          </a:p>
        </p:txBody>
      </p:sp>
    </p:spTree>
    <p:extLst>
      <p:ext uri="{BB962C8B-B14F-4D97-AF65-F5344CB8AC3E}">
        <p14:creationId xmlns:p14="http://schemas.microsoft.com/office/powerpoint/2010/main" val="17773847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12191999" cy="1325563"/>
          </a:xfrm>
          <a:prstGeom prst="rect">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028950" algn="ctr"/>
            <a:r>
              <a:rPr lang="en-US" sz="4000" b="1" dirty="0">
                <a:solidFill>
                  <a:schemeClr val="bg1"/>
                </a:solidFill>
                <a:latin typeface="Arial" charset="0"/>
              </a:rPr>
              <a:t>Low </a:t>
            </a:r>
            <a:r>
              <a:rPr lang="en-US" sz="4000" b="1" dirty="0" smtClean="0">
                <a:solidFill>
                  <a:schemeClr val="bg1"/>
                </a:solidFill>
                <a:latin typeface="Arial" charset="0"/>
              </a:rPr>
              <a:t>Option</a:t>
            </a:r>
          </a:p>
          <a:p>
            <a:pPr marL="3028950" algn="ctr"/>
            <a:r>
              <a:rPr lang="en-US" sz="4000" b="1" dirty="0" smtClean="0">
                <a:solidFill>
                  <a:schemeClr val="bg1"/>
                </a:solidFill>
                <a:latin typeface="Arial" charset="0"/>
              </a:rPr>
              <a:t> “</a:t>
            </a:r>
            <a:r>
              <a:rPr lang="en-US" sz="4000" b="1" dirty="0">
                <a:solidFill>
                  <a:schemeClr val="bg1"/>
                </a:solidFill>
                <a:latin typeface="Arial" charset="0"/>
              </a:rPr>
              <a:t>Preventive </a:t>
            </a:r>
            <a:r>
              <a:rPr lang="en-US" sz="4000" b="1" dirty="0" smtClean="0">
                <a:solidFill>
                  <a:schemeClr val="bg1"/>
                </a:solidFill>
                <a:latin typeface="Arial" charset="0"/>
              </a:rPr>
              <a:t>Plus” Plan</a:t>
            </a:r>
            <a:endParaRPr lang="en-US" sz="4000" b="1" dirty="0">
              <a:solidFill>
                <a:schemeClr val="bg1"/>
              </a:solidFill>
              <a:latin typeface="Arial"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96806"/>
            <a:ext cx="3657600" cy="1103376"/>
          </a:xfrm>
          <a:prstGeom prst="rect">
            <a:avLst/>
          </a:prstGeom>
        </p:spPr>
      </p:pic>
      <p:graphicFrame>
        <p:nvGraphicFramePr>
          <p:cNvPr id="10" name="Table 9"/>
          <p:cNvGraphicFramePr>
            <a:graphicFrameLocks noGrp="1"/>
          </p:cNvGraphicFramePr>
          <p:nvPr>
            <p:extLst/>
          </p:nvPr>
        </p:nvGraphicFramePr>
        <p:xfrm>
          <a:off x="2543176" y="1410965"/>
          <a:ext cx="8991598" cy="2715280"/>
        </p:xfrm>
        <a:graphic>
          <a:graphicData uri="http://schemas.openxmlformats.org/drawingml/2006/table">
            <a:tbl>
              <a:tblPr firstRow="1" bandRow="1">
                <a:tableStyleId>{93296810-A885-4BE3-A3E7-6D5BEEA58F35}</a:tableStyleId>
              </a:tblPr>
              <a:tblGrid>
                <a:gridCol w="4482775"/>
                <a:gridCol w="1986789"/>
                <a:gridCol w="2522034"/>
              </a:tblGrid>
              <a:tr h="31624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lang="en-US" sz="1400" b="1" kern="1200" dirty="0" smtClean="0">
                          <a:solidFill>
                            <a:schemeClr val="bg1"/>
                          </a:solidFill>
                          <a:latin typeface="DINNextLTPro-Light"/>
                          <a:ea typeface="Calibri" panose="020F0502020204030204" pitchFamily="34" charset="0"/>
                          <a:cs typeface="DINNextLTPro-Light"/>
                        </a:rPr>
                        <a:t>Low Option PPO Plan </a:t>
                      </a:r>
                      <a:endParaRPr lang="en-US" sz="1400" b="1" kern="1200" dirty="0">
                        <a:solidFill>
                          <a:schemeClr val="bg1"/>
                        </a:solidFill>
                        <a:latin typeface="DINNextLTPro-Light"/>
                        <a:ea typeface="Calibri" panose="020F0502020204030204" pitchFamily="34" charset="0"/>
                        <a:cs typeface="DINNextLTPro-Light"/>
                      </a:endParaRPr>
                    </a:p>
                  </a:txBody>
                  <a:tcPr marT="45717" marB="45717"/>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lang="en-US" sz="1400" b="1" kern="1200" dirty="0" smtClean="0">
                          <a:solidFill>
                            <a:schemeClr val="bg1"/>
                          </a:solidFill>
                          <a:latin typeface="DINNextLTPro-Light"/>
                          <a:ea typeface="Calibri" panose="020F0502020204030204" pitchFamily="34" charset="0"/>
                          <a:cs typeface="DINNextLTPro-Light"/>
                        </a:rPr>
                        <a:t>In-Network</a:t>
                      </a:r>
                      <a:endParaRPr lang="en-US" sz="1400" b="1" kern="1200" dirty="0">
                        <a:solidFill>
                          <a:schemeClr val="bg1"/>
                        </a:solidFill>
                        <a:latin typeface="DINNextLTPro-Light"/>
                        <a:ea typeface="Calibri" panose="020F0502020204030204" pitchFamily="34" charset="0"/>
                        <a:cs typeface="DINNextLTPro-Light"/>
                      </a:endParaRPr>
                    </a:p>
                  </a:txBody>
                  <a:tcPr marT="45717" marB="45717"/>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algn="ctr" defTabSz="914400" rtl="0" eaLnBrk="1" latinLnBrk="0" hangingPunct="1"/>
                      <a:r>
                        <a:rPr lang="en-US" sz="1400" b="1" kern="1200" dirty="0" smtClean="0">
                          <a:solidFill>
                            <a:schemeClr val="bg1"/>
                          </a:solidFill>
                          <a:latin typeface="DINNextLTPro-Light"/>
                          <a:ea typeface="Calibri" panose="020F0502020204030204" pitchFamily="34" charset="0"/>
                          <a:cs typeface="DINNextLTPro-Light"/>
                        </a:rPr>
                        <a:t>Out-of-Network</a:t>
                      </a:r>
                      <a:endParaRPr lang="en-US" sz="1400" b="1" kern="1200" dirty="0">
                        <a:solidFill>
                          <a:schemeClr val="bg1"/>
                        </a:solidFill>
                        <a:latin typeface="DINNextLTPro-Light"/>
                        <a:ea typeface="Calibri" panose="020F0502020204030204" pitchFamily="34" charset="0"/>
                        <a:cs typeface="DINNextLTPro-Light"/>
                      </a:endParaRPr>
                    </a:p>
                  </a:txBody>
                  <a:tcPr marT="45717" marB="45717"/>
                </a:tc>
              </a:tr>
              <a:tr h="31624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l"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Plan Year Deductible – Single / Family</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$50 / $150</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$50 / $150</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r>
              <a:tr h="31624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l"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Deductible Waived for Preventive</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Yes</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Yes</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r>
              <a:tr h="5015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4763" algn="l"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Plan Year Maximum (excludes orthodontia services)</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$1,000</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$1,000</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r>
              <a:tr h="31624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4763" algn="l"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Preventive Services</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DINNextLTPro-Light"/>
                          <a:ea typeface="Calibri" panose="020F0502020204030204" pitchFamily="34" charset="0"/>
                          <a:cs typeface="DINNextLTPro-Light"/>
                        </a:rPr>
                        <a:t>100%</a:t>
                      </a:r>
                    </a:p>
                  </a:txBody>
                  <a:tcPr marT="45717" marB="457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100%</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r>
              <a:tr h="31624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l"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*Basic Services</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80% after deductible</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80% after deductible</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r>
              <a:tr h="31624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l"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**Major Services</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Discount available </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Not Covered</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r>
              <a:tr h="3162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DINNextLTPro-Light"/>
                          <a:ea typeface="Calibri" panose="020F0502020204030204" pitchFamily="34" charset="0"/>
                          <a:cs typeface="DINNextLTPro-Light"/>
                        </a:rPr>
                        <a:t>Orthodontia – Adult &amp; Child </a:t>
                      </a:r>
                    </a:p>
                  </a:txBody>
                  <a:tcPr marT="45717" marB="457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Discount available </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indent="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Not Covered</a:t>
                      </a:r>
                      <a:endParaRPr lang="en-US" sz="1200" b="1" kern="1200" dirty="0">
                        <a:solidFill>
                          <a:schemeClr val="tx1"/>
                        </a:solidFill>
                        <a:latin typeface="DINNextLTPro-Light"/>
                        <a:ea typeface="Calibri" panose="020F0502020204030204" pitchFamily="34" charset="0"/>
                        <a:cs typeface="DINNextLTPro-Light"/>
                      </a:endParaRPr>
                    </a:p>
                  </a:txBody>
                  <a:tcPr marT="45717" marB="45717" anchor="ctr"/>
                </a:tc>
              </a:tr>
            </a:tbl>
          </a:graphicData>
        </a:graphic>
      </p:graphicFrame>
      <p:graphicFrame>
        <p:nvGraphicFramePr>
          <p:cNvPr id="11" name="Content Placeholder 5"/>
          <p:cNvGraphicFramePr>
            <a:graphicFrameLocks/>
          </p:cNvGraphicFramePr>
          <p:nvPr>
            <p:extLst>
              <p:ext uri="{D42A27DB-BD31-4B8C-83A1-F6EECF244321}">
                <p14:modId xmlns:p14="http://schemas.microsoft.com/office/powerpoint/2010/main" val="3425661882"/>
              </p:ext>
            </p:extLst>
          </p:nvPr>
        </p:nvGraphicFramePr>
        <p:xfrm>
          <a:off x="2543176" y="4218432"/>
          <a:ext cx="8991600" cy="1341120"/>
        </p:xfrm>
        <a:graphic>
          <a:graphicData uri="http://schemas.openxmlformats.org/drawingml/2006/table">
            <a:tbl>
              <a:tblPr firstRow="1" bandRow="1"/>
              <a:tblGrid>
                <a:gridCol w="4528971"/>
                <a:gridCol w="4462629"/>
              </a:tblGrid>
              <a:tr h="480476">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823509" rtl="0" eaLnBrk="1" fontAlgn="auto" latinLnBrk="0" hangingPunct="1">
                        <a:lnSpc>
                          <a:spcPct val="100000"/>
                        </a:lnSpc>
                        <a:spcBef>
                          <a:spcPts val="0"/>
                        </a:spcBef>
                        <a:spcAft>
                          <a:spcPts val="0"/>
                        </a:spcAft>
                        <a:buClrTx/>
                        <a:buSzTx/>
                        <a:buFontTx/>
                        <a:buNone/>
                        <a:tabLst/>
                        <a:defRPr/>
                      </a:pPr>
                      <a:r>
                        <a:rPr lang="en-US" sz="1400" dirty="0" smtClean="0">
                          <a:solidFill>
                            <a:schemeClr val="bg1"/>
                          </a:solidFill>
                        </a:rPr>
                        <a:t>Low Option “Preventive Plus”  Plan</a:t>
                      </a:r>
                    </a:p>
                    <a:p>
                      <a:pPr algn="ctr"/>
                      <a:r>
                        <a:rPr lang="en-US" sz="1400" dirty="0" smtClean="0">
                          <a:solidFill>
                            <a:schemeClr val="bg1"/>
                          </a:solidFill>
                        </a:rPr>
                        <a:t> 2015-2016 Monthly Dental Rates</a:t>
                      </a:r>
                      <a:endParaRPr lang="en-US" sz="1400" dirty="0">
                        <a:solidFill>
                          <a:schemeClr val="bg1"/>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6">
                        <a:lumMod val="75000"/>
                      </a:schemeClr>
                    </a:solidFill>
                  </a:tcPr>
                </a:tc>
                <a:tc hMerge="1">
                  <a:txBody>
                    <a:bodyPr/>
                    <a:lstStyle/>
                    <a:p>
                      <a:endParaRPr lang="en-US" dirty="0"/>
                    </a:p>
                  </a:txBody>
                  <a:tcPr>
                    <a:solidFill>
                      <a:srgbClr val="0066CC"/>
                    </a:solidFill>
                  </a:tcPr>
                </a:tc>
              </a:tr>
              <a:tr h="25436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544638" indent="0" algn="l"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Employee</a:t>
                      </a:r>
                      <a:endParaRPr lang="en-US" sz="1200" b="1" kern="1200" dirty="0">
                        <a:solidFill>
                          <a:schemeClr val="tx1"/>
                        </a:solidFill>
                        <a:latin typeface="DINNextLTPro-Light"/>
                        <a:ea typeface="Calibri" panose="020F0502020204030204" pitchFamily="34" charset="0"/>
                        <a:cs typeface="DINNextLTPro-Light"/>
                      </a:endParaRPr>
                    </a:p>
                  </a:txBody>
                  <a:tcPr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9BBB59">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b="1" kern="1200" dirty="0" smtClean="0">
                          <a:solidFill>
                            <a:schemeClr val="tx1"/>
                          </a:solidFill>
                          <a:latin typeface="DINNextLTPro-Light"/>
                          <a:ea typeface="Calibri" panose="020F0502020204030204" pitchFamily="34" charset="0"/>
                          <a:cs typeface="DINNextLTPro-Light"/>
                        </a:rPr>
                        <a:t>$19.48</a:t>
                      </a:r>
                      <a:endParaRPr lang="en-US" sz="1200" b="1" kern="1200" dirty="0">
                        <a:solidFill>
                          <a:schemeClr val="tx1"/>
                        </a:solidFill>
                        <a:latin typeface="DINNextLTPro-Light"/>
                        <a:ea typeface="Calibri" panose="020F0502020204030204" pitchFamily="34" charset="0"/>
                        <a:cs typeface="DINNextLTPro-Light"/>
                      </a:endParaRPr>
                    </a:p>
                  </a:txBody>
                  <a:tcPr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9BBB59">
                        <a:tint val="40000"/>
                      </a:srgbClr>
                    </a:solidFill>
                  </a:tcPr>
                </a:tc>
              </a:tr>
              <a:tr h="25436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544638" indent="0" algn="l"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Employee + 1</a:t>
                      </a:r>
                      <a:endParaRPr lang="en-US" sz="1200" b="1" kern="1200" dirty="0">
                        <a:solidFill>
                          <a:schemeClr val="tx1"/>
                        </a:solidFill>
                        <a:latin typeface="DINNextLTPro-Light"/>
                        <a:ea typeface="Calibri" panose="020F0502020204030204" pitchFamily="34" charset="0"/>
                        <a:cs typeface="DINNextLTPro-Light"/>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9BBB59">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b="1" kern="1200" dirty="0" smtClean="0">
                          <a:solidFill>
                            <a:schemeClr val="tx1"/>
                          </a:solidFill>
                          <a:latin typeface="DINNextLTPro-Light"/>
                          <a:ea typeface="Calibri" panose="020F0502020204030204" pitchFamily="34" charset="0"/>
                          <a:cs typeface="DINNextLTPro-Light"/>
                        </a:rPr>
                        <a:t>$45.28</a:t>
                      </a:r>
                      <a:endParaRPr lang="en-US" sz="1200" b="1" kern="1200" dirty="0">
                        <a:solidFill>
                          <a:schemeClr val="tx1"/>
                        </a:solidFill>
                        <a:latin typeface="DINNextLTPro-Light"/>
                        <a:ea typeface="Calibri" panose="020F0502020204030204" pitchFamily="34" charset="0"/>
                        <a:cs typeface="DINNextLTPro-Light"/>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BBB59">
                        <a:tint val="20000"/>
                      </a:srgbClr>
                    </a:solidFill>
                  </a:tcPr>
                </a:tc>
              </a:tr>
              <a:tr h="25436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544638" indent="0" algn="l"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Family</a:t>
                      </a:r>
                      <a:endParaRPr lang="en-US" sz="1200" b="1" kern="1200" dirty="0">
                        <a:solidFill>
                          <a:schemeClr val="tx1"/>
                        </a:solidFill>
                        <a:latin typeface="DINNextLTPro-Light"/>
                        <a:ea typeface="Calibri" panose="020F0502020204030204" pitchFamily="34" charset="0"/>
                        <a:cs typeface="DINNextLTPro-Light"/>
                      </a:endParaRP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b="1" kern="1200" dirty="0" smtClean="0">
                          <a:solidFill>
                            <a:schemeClr val="tx1"/>
                          </a:solidFill>
                          <a:latin typeface="DINNextLTPro-Light"/>
                          <a:ea typeface="Calibri" panose="020F0502020204030204" pitchFamily="34" charset="0"/>
                          <a:cs typeface="DINNextLTPro-Light"/>
                        </a:rPr>
                        <a:t>$74.96</a:t>
                      </a:r>
                      <a:endParaRPr lang="en-US" sz="1200" b="1" kern="1200" dirty="0">
                        <a:solidFill>
                          <a:schemeClr val="tx1"/>
                        </a:solidFill>
                        <a:latin typeface="DINNextLTPro-Light"/>
                        <a:ea typeface="Calibri" panose="020F0502020204030204" pitchFamily="34" charset="0"/>
                        <a:cs typeface="DINNextLTPro-Light"/>
                      </a:endParaRP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r>
            </a:tbl>
          </a:graphicData>
        </a:graphic>
      </p:graphicFrame>
      <p:sp>
        <p:nvSpPr>
          <p:cNvPr id="12" name="TextBox 11"/>
          <p:cNvSpPr txBox="1"/>
          <p:nvPr/>
        </p:nvSpPr>
        <p:spPr>
          <a:xfrm>
            <a:off x="3164321" y="5675034"/>
            <a:ext cx="6583680" cy="1015663"/>
          </a:xfrm>
          <a:prstGeom prst="rect">
            <a:avLst/>
          </a:prstGeom>
          <a:noFill/>
        </p:spPr>
        <p:txBody>
          <a:bodyPr wrap="square" rtlCol="0">
            <a:spAutoFit/>
          </a:bodyPr>
          <a:lstStyle/>
          <a:p>
            <a:pPr algn="ctr" fontAlgn="base">
              <a:spcBef>
                <a:spcPct val="0"/>
              </a:spcBef>
              <a:spcAft>
                <a:spcPct val="0"/>
              </a:spcAft>
            </a:pPr>
            <a:r>
              <a:rPr lang="en-US" sz="1200" b="1" kern="0" dirty="0">
                <a:solidFill>
                  <a:prstClr val="black"/>
                </a:solidFill>
                <a:latin typeface="Arial"/>
              </a:rPr>
              <a:t>**</a:t>
            </a:r>
            <a:r>
              <a:rPr lang="en-US" sz="1200" b="1" kern="0" dirty="0" smtClean="0">
                <a:solidFill>
                  <a:prstClr val="black"/>
                </a:solidFill>
                <a:latin typeface="Arial"/>
              </a:rPr>
              <a:t>Major Services </a:t>
            </a:r>
            <a:r>
              <a:rPr lang="en-US" sz="1200" b="1" kern="0" dirty="0">
                <a:solidFill>
                  <a:prstClr val="black"/>
                </a:solidFill>
                <a:latin typeface="Arial"/>
              </a:rPr>
              <a:t>are not covered under this plan, however you can receive a </a:t>
            </a:r>
            <a:endParaRPr lang="en-US" sz="1200" b="1" kern="0" dirty="0" smtClean="0">
              <a:solidFill>
                <a:prstClr val="black"/>
              </a:solidFill>
              <a:latin typeface="Arial"/>
            </a:endParaRPr>
          </a:p>
          <a:p>
            <a:pPr algn="ctr"/>
            <a:r>
              <a:rPr lang="en-US" sz="1200" b="1" kern="0" dirty="0" smtClean="0">
                <a:solidFill>
                  <a:prstClr val="black"/>
                </a:solidFill>
                <a:latin typeface="Arial"/>
              </a:rPr>
              <a:t>discount </a:t>
            </a:r>
            <a:r>
              <a:rPr lang="en-US" sz="1200" b="1" kern="0" dirty="0">
                <a:solidFill>
                  <a:prstClr val="black"/>
                </a:solidFill>
                <a:latin typeface="Arial"/>
              </a:rPr>
              <a:t>for services if you see participating dentists</a:t>
            </a:r>
            <a:r>
              <a:rPr lang="en-US" sz="1200" b="1" kern="0" dirty="0" smtClean="0">
                <a:solidFill>
                  <a:prstClr val="black"/>
                </a:solidFill>
                <a:latin typeface="Arial"/>
              </a:rPr>
              <a:t>.</a:t>
            </a:r>
          </a:p>
          <a:p>
            <a:pPr algn="ctr"/>
            <a:r>
              <a:rPr lang="en-US" sz="1200" b="1" kern="0" dirty="0" smtClean="0">
                <a:solidFill>
                  <a:srgbClr val="FF0000"/>
                </a:solidFill>
                <a:latin typeface="Arial"/>
              </a:rPr>
              <a:t> </a:t>
            </a:r>
            <a:r>
              <a:rPr lang="en-US" sz="1200" b="1" dirty="0">
                <a:solidFill>
                  <a:srgbClr val="FF0000"/>
                </a:solidFill>
                <a:latin typeface="Arial" pitchFamily="34" charset="0"/>
                <a:cs typeface="Arial" pitchFamily="34" charset="0"/>
              </a:rPr>
              <a:t>Benefits can be obtained at the NSU Dental Faculty Practice </a:t>
            </a:r>
          </a:p>
          <a:p>
            <a:pPr algn="ctr"/>
            <a:r>
              <a:rPr lang="en-US" sz="1200" b="1" dirty="0">
                <a:solidFill>
                  <a:srgbClr val="FF0000"/>
                </a:solidFill>
                <a:latin typeface="Arial" pitchFamily="34" charset="0"/>
                <a:cs typeface="Arial" pitchFamily="34" charset="0"/>
              </a:rPr>
              <a:t>PPO Plans Accepted Only </a:t>
            </a:r>
            <a:endParaRPr lang="en-US" sz="1200" b="1" dirty="0">
              <a:solidFill>
                <a:srgbClr val="FF0000"/>
              </a:solidFill>
            </a:endParaRPr>
          </a:p>
          <a:p>
            <a:pPr algn="ctr" fontAlgn="base">
              <a:spcBef>
                <a:spcPct val="0"/>
              </a:spcBef>
              <a:spcAft>
                <a:spcPct val="0"/>
              </a:spcAft>
            </a:pPr>
            <a:endParaRPr lang="en-US" sz="1200" b="1" kern="0" dirty="0">
              <a:solidFill>
                <a:prstClr val="black"/>
              </a:solidFill>
              <a:latin typeface="Arial"/>
            </a:endParaRPr>
          </a:p>
        </p:txBody>
      </p:sp>
      <p:sp>
        <p:nvSpPr>
          <p:cNvPr id="13" name="TextBox 12"/>
          <p:cNvSpPr txBox="1"/>
          <p:nvPr/>
        </p:nvSpPr>
        <p:spPr>
          <a:xfrm>
            <a:off x="2833271" y="6429087"/>
            <a:ext cx="7559040" cy="292388"/>
          </a:xfrm>
          <a:prstGeom prst="rect">
            <a:avLst/>
          </a:prstGeom>
          <a:noFill/>
        </p:spPr>
        <p:txBody>
          <a:bodyPr wrap="square" rtlCol="0">
            <a:spAutoFit/>
          </a:bodyPr>
          <a:lstStyle/>
          <a:p>
            <a:pPr algn="ctr" fontAlgn="base">
              <a:spcBef>
                <a:spcPct val="0"/>
              </a:spcBef>
              <a:spcAft>
                <a:spcPct val="0"/>
              </a:spcAft>
            </a:pPr>
            <a:r>
              <a:rPr lang="en-US" sz="1300" b="1" i="1" dirty="0">
                <a:solidFill>
                  <a:schemeClr val="accent6">
                    <a:lumMod val="75000"/>
                  </a:schemeClr>
                </a:solidFill>
                <a:latin typeface="Arial" charset="0"/>
              </a:rPr>
              <a:t>Refer to your Dental Summary Plan Description (SPD) for full benefit description</a:t>
            </a:r>
            <a:r>
              <a:rPr lang="en-US" sz="1300" dirty="0">
                <a:solidFill>
                  <a:schemeClr val="accent6">
                    <a:lumMod val="75000"/>
                  </a:schemeClr>
                </a:solidFill>
                <a:latin typeface="Arial" charset="0"/>
              </a:rPr>
              <a:t>.</a:t>
            </a:r>
          </a:p>
        </p:txBody>
      </p:sp>
      <p:sp>
        <p:nvSpPr>
          <p:cNvPr id="14" name="Content Placeholder 2"/>
          <p:cNvSpPr txBox="1">
            <a:spLocks/>
          </p:cNvSpPr>
          <p:nvPr/>
        </p:nvSpPr>
        <p:spPr bwMode="auto">
          <a:xfrm>
            <a:off x="133349" y="1422368"/>
            <a:ext cx="2257425" cy="4140231"/>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vert="horz" wrap="square" lIns="91440" tIns="45720" rIns="91440" bIns="45720" numCol="1" anchor="t" anchorCtr="0" compatLnSpc="1">
            <a:prstTxWarp prst="textNoShape">
              <a:avLst/>
            </a:prstTxWarp>
          </a:bodyPr>
          <a:lstStyle/>
          <a:p>
            <a:pPr marL="169863" marR="0" lvl="0" indent="-169863" defTabSz="914400" eaLnBrk="1" fontAlgn="base" latinLnBrk="0" hangingPunct="1">
              <a:lnSpc>
                <a:spcPct val="100000"/>
              </a:lnSpc>
              <a:spcBef>
                <a:spcPct val="20000"/>
              </a:spcBef>
              <a:spcAft>
                <a:spcPct val="0"/>
              </a:spcAft>
              <a:buClr>
                <a:prstClr val="white"/>
              </a:buClr>
              <a:buSzTx/>
              <a:buFont typeface="Wingdings" pitchFamily="2" charset="2"/>
              <a:buChar char="§"/>
              <a:tabLst/>
              <a:defRPr/>
            </a:pPr>
            <a:endParaRPr kumimoji="0" lang="en-US" sz="1200" b="1" i="0" u="none" strike="noStrike" kern="0" cap="none" spc="0" normalizeH="0" baseline="0" noProof="0" dirty="0">
              <a:ln>
                <a:noFill/>
              </a:ln>
              <a:solidFill>
                <a:prstClr val="white"/>
              </a:solidFill>
              <a:effectLst/>
              <a:uLnTx/>
              <a:uFillTx/>
              <a:latin typeface="Arial"/>
              <a:ea typeface="+mn-ea"/>
              <a:cs typeface="+mn-cs"/>
            </a:endParaRPr>
          </a:p>
          <a:p>
            <a:pPr marL="114300" lvl="0" indent="-114300" fontAlgn="base">
              <a:spcBef>
                <a:spcPct val="20000"/>
              </a:spcBef>
              <a:spcAft>
                <a:spcPct val="0"/>
              </a:spcAft>
              <a:buClr>
                <a:prstClr val="white"/>
              </a:buClr>
              <a:defRPr/>
            </a:pPr>
            <a:endParaRPr lang="en-US" sz="1200" b="1" kern="0" dirty="0">
              <a:solidFill>
                <a:prstClr val="white"/>
              </a:solidFill>
              <a:latin typeface="Arial"/>
            </a:endParaRPr>
          </a:p>
          <a:p>
            <a:pPr marL="114300" lvl="0" indent="-114300" fontAlgn="base">
              <a:spcBef>
                <a:spcPct val="20000"/>
              </a:spcBef>
              <a:spcAft>
                <a:spcPct val="0"/>
              </a:spcAft>
              <a:buClr>
                <a:prstClr val="white"/>
              </a:buClr>
              <a:defRPr/>
            </a:pPr>
            <a:r>
              <a:rPr lang="en-US" sz="1600" dirty="0">
                <a:solidFill>
                  <a:schemeClr val="bg1"/>
                </a:solidFill>
                <a:latin typeface="DINNextLTPro-Light"/>
                <a:ea typeface="Calibri" panose="020F0502020204030204" pitchFamily="34" charset="0"/>
                <a:cs typeface="DINNextLTPro-Light"/>
              </a:rPr>
              <a:t>* Services include amalgam/resin restorations and simple extractions. </a:t>
            </a:r>
          </a:p>
          <a:p>
            <a:pPr lvl="0" algn="r" fontAlgn="base">
              <a:spcBef>
                <a:spcPct val="20000"/>
              </a:spcBef>
              <a:spcAft>
                <a:spcPct val="0"/>
              </a:spcAft>
              <a:buClr>
                <a:prstClr val="white"/>
              </a:buClr>
              <a:defRPr/>
            </a:pPr>
            <a:endParaRPr lang="en-US" sz="1600" dirty="0">
              <a:solidFill>
                <a:schemeClr val="bg1"/>
              </a:solidFill>
              <a:latin typeface="DINNextLTPro-Light"/>
              <a:ea typeface="Calibri" panose="020F0502020204030204" pitchFamily="34" charset="0"/>
              <a:cs typeface="DINNextLTPro-Light"/>
            </a:endParaRPr>
          </a:p>
          <a:p>
            <a:pPr marL="171450" lvl="0" indent="-171450" fontAlgn="base">
              <a:spcBef>
                <a:spcPct val="20000"/>
              </a:spcBef>
              <a:spcAft>
                <a:spcPct val="0"/>
              </a:spcAft>
              <a:buClr>
                <a:prstClr val="white"/>
              </a:buClr>
              <a:defRPr/>
            </a:pPr>
            <a:r>
              <a:rPr lang="en-US" sz="1600" dirty="0">
                <a:solidFill>
                  <a:schemeClr val="bg1"/>
                </a:solidFill>
                <a:latin typeface="DINNextLTPro-Light"/>
                <a:ea typeface="Calibri" panose="020F0502020204030204" pitchFamily="34" charset="0"/>
                <a:cs typeface="DINNextLTPro-Light"/>
              </a:rPr>
              <a:t>** Receive a discount on these services if you see </a:t>
            </a:r>
            <a:r>
              <a:rPr lang="en-US" sz="1600" dirty="0" smtClean="0">
                <a:solidFill>
                  <a:schemeClr val="bg1"/>
                </a:solidFill>
                <a:latin typeface="DINNextLTPro-Light"/>
                <a:ea typeface="Calibri" panose="020F0502020204030204" pitchFamily="34" charset="0"/>
                <a:cs typeface="DINNextLTPro-Light"/>
              </a:rPr>
              <a:t>participating </a:t>
            </a:r>
            <a:r>
              <a:rPr lang="en-US" sz="1600" dirty="0">
                <a:solidFill>
                  <a:schemeClr val="bg1"/>
                </a:solidFill>
                <a:latin typeface="DINNextLTPro-Light"/>
                <a:ea typeface="Calibri" panose="020F0502020204030204" pitchFamily="34" charset="0"/>
                <a:cs typeface="DINNextLTPro-Light"/>
              </a:rPr>
              <a:t>dentists</a:t>
            </a:r>
            <a:r>
              <a:rPr lang="en-US" dirty="0">
                <a:solidFill>
                  <a:schemeClr val="bg1"/>
                </a:solidFill>
                <a:latin typeface="DINNextLTPro-Light"/>
                <a:ea typeface="Calibri" panose="020F0502020204030204" pitchFamily="34" charset="0"/>
                <a:cs typeface="DINNextLTPro-Light"/>
              </a:rPr>
              <a:t>. </a:t>
            </a:r>
          </a:p>
        </p:txBody>
      </p:sp>
      <p:sp>
        <p:nvSpPr>
          <p:cNvPr id="4" name="Slide Number Placeholder 3"/>
          <p:cNvSpPr>
            <a:spLocks noGrp="1"/>
          </p:cNvSpPr>
          <p:nvPr>
            <p:ph type="sldNum" sz="quarter" idx="12"/>
          </p:nvPr>
        </p:nvSpPr>
        <p:spPr/>
        <p:txBody>
          <a:bodyPr/>
          <a:lstStyle/>
          <a:p>
            <a:r>
              <a:rPr lang="en-US" sz="1400" b="1" dirty="0" smtClean="0">
                <a:solidFill>
                  <a:schemeClr val="tx1"/>
                </a:solidFill>
              </a:rPr>
              <a:t>32</a:t>
            </a:r>
            <a:endParaRPr lang="en-US" sz="1400" b="1" dirty="0">
              <a:solidFill>
                <a:schemeClr val="tx1"/>
              </a:solidFill>
            </a:endParaRPr>
          </a:p>
        </p:txBody>
      </p:sp>
    </p:spTree>
    <p:extLst>
      <p:ext uri="{BB962C8B-B14F-4D97-AF65-F5344CB8AC3E}">
        <p14:creationId xmlns:p14="http://schemas.microsoft.com/office/powerpoint/2010/main" val="243421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12191999" cy="1325563"/>
          </a:xfrm>
          <a:prstGeom prst="rect">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028950" algn="ctr"/>
            <a:r>
              <a:rPr lang="en-US" sz="4000" b="1" dirty="0">
                <a:solidFill>
                  <a:schemeClr val="bg1"/>
                </a:solidFill>
                <a:latin typeface="Arial" charset="0"/>
              </a:rPr>
              <a:t>DMO CS250 Dental </a:t>
            </a:r>
            <a:r>
              <a:rPr lang="en-US" sz="4000" b="1" dirty="0" smtClean="0">
                <a:solidFill>
                  <a:schemeClr val="bg1"/>
                </a:solidFill>
                <a:latin typeface="Arial" charset="0"/>
              </a:rPr>
              <a:t>Plan</a:t>
            </a:r>
            <a:endParaRPr lang="en-US" sz="4000" b="1" dirty="0">
              <a:solidFill>
                <a:schemeClr val="bg1"/>
              </a:solidFill>
              <a:latin typeface="Arial"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96806"/>
            <a:ext cx="3657600" cy="1103376"/>
          </a:xfrm>
          <a:prstGeom prst="rect">
            <a:avLst/>
          </a:prstGeom>
        </p:spPr>
      </p:pic>
      <p:graphicFrame>
        <p:nvGraphicFramePr>
          <p:cNvPr id="7" name="Table 6"/>
          <p:cNvGraphicFramePr>
            <a:graphicFrameLocks noGrp="1"/>
          </p:cNvGraphicFramePr>
          <p:nvPr>
            <p:extLst/>
          </p:nvPr>
        </p:nvGraphicFramePr>
        <p:xfrm>
          <a:off x="1576388" y="1419225"/>
          <a:ext cx="9039225" cy="3095624"/>
        </p:xfrm>
        <a:graphic>
          <a:graphicData uri="http://schemas.openxmlformats.org/drawingml/2006/table">
            <a:tbl>
              <a:tblPr firstRow="1" bandRow="1"/>
              <a:tblGrid>
                <a:gridCol w="3510378"/>
                <a:gridCol w="5528847"/>
              </a:tblGrid>
              <a:tr h="36155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bg1"/>
                          </a:solidFill>
                          <a:latin typeface="DINNextLTPro-Light"/>
                          <a:ea typeface="Calibri" panose="020F0502020204030204" pitchFamily="34" charset="0"/>
                          <a:cs typeface="DINNextLTPro-Light"/>
                        </a:rPr>
                        <a:t>DMO CS250 Plan </a:t>
                      </a:r>
                      <a:endParaRPr lang="en-US" sz="1400" kern="1200" dirty="0">
                        <a:solidFill>
                          <a:schemeClr val="bg1"/>
                        </a:solidFill>
                        <a:latin typeface="DINNextLTPro-Light"/>
                        <a:ea typeface="Calibri" panose="020F0502020204030204" pitchFamily="34" charset="0"/>
                        <a:cs typeface="DINNextLTPro-Light"/>
                      </a:endParaRPr>
                    </a:p>
                  </a:txBody>
                  <a:tcPr marT="45711" marB="45711">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6">
                        <a:lumMod val="75000"/>
                      </a:scheme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bg1"/>
                          </a:solidFill>
                          <a:latin typeface="DINNextLTPro-Light"/>
                          <a:ea typeface="Calibri" panose="020F0502020204030204" pitchFamily="34" charset="0"/>
                          <a:cs typeface="DINNextLTPro-Light"/>
                        </a:rPr>
                        <a:t>In-Network Only </a:t>
                      </a:r>
                      <a:endParaRPr lang="en-US" sz="1400" kern="1200" dirty="0">
                        <a:solidFill>
                          <a:schemeClr val="bg1"/>
                        </a:solidFill>
                        <a:latin typeface="DINNextLTPro-Light"/>
                        <a:ea typeface="Calibri" panose="020F0502020204030204" pitchFamily="34" charset="0"/>
                        <a:cs typeface="DINNextLTPro-Light"/>
                      </a:endParaRPr>
                    </a:p>
                  </a:txBody>
                  <a:tcPr marT="45711" marB="45711">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6">
                        <a:lumMod val="75000"/>
                      </a:schemeClr>
                    </a:solidFill>
                  </a:tcPr>
                </a:tc>
              </a:tr>
              <a:tr h="3615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b="1" kern="1200" dirty="0" smtClean="0">
                          <a:solidFill>
                            <a:schemeClr val="tx1"/>
                          </a:solidFill>
                          <a:latin typeface="DINNextLTPro-Light"/>
                          <a:ea typeface="Calibri" panose="020F0502020204030204" pitchFamily="34" charset="0"/>
                          <a:cs typeface="DINNextLTPro-Light"/>
                        </a:rPr>
                        <a:t>Calendar Year Deductible</a:t>
                      </a:r>
                      <a:endParaRPr lang="en-US" sz="1200" b="1" kern="1200" dirty="0">
                        <a:solidFill>
                          <a:schemeClr val="tx1"/>
                        </a:solidFill>
                        <a:latin typeface="DINNextLTPro-Light"/>
                        <a:ea typeface="Calibri" panose="020F0502020204030204" pitchFamily="34" charset="0"/>
                        <a:cs typeface="DINNextLTPro-Light"/>
                      </a:endParaRPr>
                    </a:p>
                  </a:txBody>
                  <a:tcPr marT="45711" marB="45711"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9BBB59">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b="1" kern="1200" dirty="0" smtClean="0">
                          <a:solidFill>
                            <a:schemeClr val="tx1"/>
                          </a:solidFill>
                          <a:latin typeface="DINNextLTPro-Light"/>
                          <a:ea typeface="Calibri" panose="020F0502020204030204" pitchFamily="34" charset="0"/>
                          <a:cs typeface="DINNextLTPro-Light"/>
                        </a:rPr>
                        <a:t>No deductible </a:t>
                      </a:r>
                      <a:endParaRPr lang="en-US" sz="1200" b="1" kern="1200" dirty="0">
                        <a:solidFill>
                          <a:schemeClr val="tx1"/>
                        </a:solidFill>
                        <a:latin typeface="DINNextLTPro-Light"/>
                        <a:ea typeface="Calibri" panose="020F0502020204030204" pitchFamily="34" charset="0"/>
                        <a:cs typeface="DINNextLTPro-Light"/>
                      </a:endParaRPr>
                    </a:p>
                  </a:txBody>
                  <a:tcPr marT="45711" marB="45711"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9BBB59">
                        <a:tint val="40000"/>
                      </a:srgbClr>
                    </a:solidFill>
                  </a:tcPr>
                </a:tc>
              </a:tr>
              <a:tr h="3615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b="1" kern="1200" dirty="0" smtClean="0">
                          <a:solidFill>
                            <a:schemeClr val="tx1"/>
                          </a:solidFill>
                          <a:latin typeface="DINNextLTPro-Light"/>
                          <a:ea typeface="Calibri" panose="020F0502020204030204" pitchFamily="34" charset="0"/>
                          <a:cs typeface="DINNextLTPro-Light"/>
                        </a:rPr>
                        <a:t>Out of Pocket Maximum</a:t>
                      </a:r>
                      <a:endParaRPr lang="en-US" sz="1200" b="1" kern="1200" dirty="0">
                        <a:solidFill>
                          <a:schemeClr val="tx1"/>
                        </a:solidFill>
                        <a:latin typeface="DINNextLTPro-Light"/>
                        <a:ea typeface="Calibri" panose="020F0502020204030204" pitchFamily="34" charset="0"/>
                        <a:cs typeface="DINNextLTPro-Light"/>
                      </a:endParaRPr>
                    </a:p>
                  </a:txBody>
                  <a:tcPr marT="45711" marB="45711"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9BBB59">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b="1" kern="1200" dirty="0" smtClean="0">
                          <a:solidFill>
                            <a:schemeClr val="tx1"/>
                          </a:solidFill>
                          <a:latin typeface="DINNextLTPro-Light"/>
                          <a:ea typeface="Calibri" panose="020F0502020204030204" pitchFamily="34" charset="0"/>
                          <a:cs typeface="DINNextLTPro-Light"/>
                        </a:rPr>
                        <a:t>No maximum </a:t>
                      </a:r>
                      <a:endParaRPr lang="en-US" sz="1200" b="1" kern="1200" dirty="0">
                        <a:solidFill>
                          <a:schemeClr val="tx1"/>
                        </a:solidFill>
                        <a:latin typeface="DINNextLTPro-Light"/>
                        <a:ea typeface="Calibri" panose="020F0502020204030204" pitchFamily="34" charset="0"/>
                        <a:cs typeface="DINNextLTPro-Light"/>
                      </a:endParaRPr>
                    </a:p>
                  </a:txBody>
                  <a:tcPr marT="45711" marB="45711"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BBB59">
                        <a:tint val="20000"/>
                      </a:srgbClr>
                    </a:solidFill>
                  </a:tcPr>
                </a:tc>
              </a:tr>
              <a:tr h="56471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b="1" kern="1200" dirty="0" smtClean="0">
                          <a:solidFill>
                            <a:schemeClr val="tx1"/>
                          </a:solidFill>
                          <a:latin typeface="DINNextLTPro-Light"/>
                          <a:ea typeface="Calibri" panose="020F0502020204030204" pitchFamily="34" charset="0"/>
                          <a:cs typeface="DINNextLTPro-Light"/>
                        </a:rPr>
                        <a:t>Office Visit Copays                           </a:t>
                      </a:r>
                    </a:p>
                    <a:p>
                      <a:r>
                        <a:rPr lang="en-US" sz="1200" b="1" kern="1200" dirty="0" smtClean="0">
                          <a:solidFill>
                            <a:schemeClr val="tx1"/>
                          </a:solidFill>
                          <a:latin typeface="DINNextLTPro-Light"/>
                          <a:ea typeface="Calibri" panose="020F0502020204030204" pitchFamily="34" charset="0"/>
                          <a:cs typeface="DINNextLTPro-Light"/>
                        </a:rPr>
                        <a:t>(during normal business hours)</a:t>
                      </a:r>
                      <a:endParaRPr lang="en-US" sz="1200" b="1" kern="1200" dirty="0">
                        <a:solidFill>
                          <a:schemeClr val="tx1"/>
                        </a:solidFill>
                        <a:latin typeface="DINNextLTPro-Light"/>
                        <a:ea typeface="Calibri" panose="020F0502020204030204" pitchFamily="34" charset="0"/>
                        <a:cs typeface="DINNextLTPro-Light"/>
                      </a:endParaRPr>
                    </a:p>
                  </a:txBody>
                  <a:tcPr marT="45711" marB="45711"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9BBB59">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200" b="1" kern="1200" dirty="0" smtClean="0">
                          <a:solidFill>
                            <a:schemeClr val="tx1"/>
                          </a:solidFill>
                          <a:latin typeface="DINNextLTPro-Light"/>
                          <a:ea typeface="Calibri" panose="020F0502020204030204" pitchFamily="34" charset="0"/>
                          <a:cs typeface="DINNextLTPro-Light"/>
                        </a:rPr>
                        <a:t>$5 copay per visit </a:t>
                      </a:r>
                      <a:endParaRPr lang="en-US" sz="1200" b="1" kern="1200" dirty="0">
                        <a:solidFill>
                          <a:schemeClr val="tx1"/>
                        </a:solidFill>
                        <a:latin typeface="DINNextLTPro-Light"/>
                        <a:ea typeface="Calibri" panose="020F0502020204030204" pitchFamily="34" charset="0"/>
                        <a:cs typeface="DINNextLTPro-Light"/>
                      </a:endParaRPr>
                    </a:p>
                  </a:txBody>
                  <a:tcPr marT="45711" marB="45711"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BBB59">
                        <a:tint val="40000"/>
                      </a:srgbClr>
                    </a:solidFill>
                  </a:tcPr>
                </a:tc>
              </a:tr>
              <a:tr h="3615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b="1" kern="1200" dirty="0" smtClean="0">
                          <a:solidFill>
                            <a:schemeClr val="tx1"/>
                          </a:solidFill>
                          <a:latin typeface="DINNextLTPro-Light"/>
                          <a:ea typeface="Calibri" panose="020F0502020204030204" pitchFamily="34" charset="0"/>
                          <a:cs typeface="DINNextLTPro-Light"/>
                        </a:rPr>
                        <a:t>Preventive Services</a:t>
                      </a:r>
                      <a:endParaRPr lang="en-US" sz="1200" b="1" kern="1200" dirty="0">
                        <a:solidFill>
                          <a:schemeClr val="tx1"/>
                        </a:solidFill>
                        <a:latin typeface="DINNextLTPro-Light"/>
                        <a:ea typeface="Calibri" panose="020F0502020204030204" pitchFamily="34" charset="0"/>
                        <a:cs typeface="DINNextLTPro-Light"/>
                      </a:endParaRPr>
                    </a:p>
                  </a:txBody>
                  <a:tcPr marT="45711" marB="45711"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9BBB59">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DINNextLTPro-Light"/>
                          <a:ea typeface="Calibri" panose="020F0502020204030204" pitchFamily="34" charset="0"/>
                          <a:cs typeface="DINNextLTPro-Light"/>
                        </a:rPr>
                        <a:t>Please refer to dental schedule for copay amounts </a:t>
                      </a:r>
                    </a:p>
                  </a:txBody>
                  <a:tcPr marT="45711" marB="45711"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BBB59">
                        <a:tint val="20000"/>
                      </a:srgbClr>
                    </a:solidFill>
                  </a:tcPr>
                </a:tc>
              </a:tr>
              <a:tr h="3615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b="1" kern="1200" dirty="0" smtClean="0">
                          <a:solidFill>
                            <a:schemeClr val="tx1"/>
                          </a:solidFill>
                          <a:latin typeface="DINNextLTPro-Light"/>
                          <a:ea typeface="Calibri" panose="020F0502020204030204" pitchFamily="34" charset="0"/>
                          <a:cs typeface="DINNextLTPro-Light"/>
                        </a:rPr>
                        <a:t>Basic Services</a:t>
                      </a:r>
                      <a:endParaRPr lang="en-US" sz="1200" b="1" kern="1200" dirty="0">
                        <a:solidFill>
                          <a:schemeClr val="tx1"/>
                        </a:solidFill>
                        <a:latin typeface="DINNextLTPro-Light"/>
                        <a:ea typeface="Calibri" panose="020F0502020204030204" pitchFamily="34" charset="0"/>
                        <a:cs typeface="DINNextLTPro-Light"/>
                      </a:endParaRPr>
                    </a:p>
                  </a:txBody>
                  <a:tcPr marT="45711" marB="45711"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9BBB59">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DINNextLTPro-Light"/>
                          <a:ea typeface="Calibri" panose="020F0502020204030204" pitchFamily="34" charset="0"/>
                          <a:cs typeface="DINNextLTPro-Light"/>
                        </a:rPr>
                        <a:t>Please refer to dental schedule for copay amounts </a:t>
                      </a:r>
                    </a:p>
                  </a:txBody>
                  <a:tcPr marT="45711" marB="45711"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BBB59">
                        <a:tint val="40000"/>
                      </a:srgbClr>
                    </a:solidFill>
                  </a:tcPr>
                </a:tc>
              </a:tr>
              <a:tr h="3615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200" b="1" kern="1200" dirty="0" smtClean="0">
                          <a:solidFill>
                            <a:schemeClr val="tx1"/>
                          </a:solidFill>
                          <a:latin typeface="DINNextLTPro-Light"/>
                          <a:ea typeface="Calibri" panose="020F0502020204030204" pitchFamily="34" charset="0"/>
                          <a:cs typeface="DINNextLTPro-Light"/>
                        </a:rPr>
                        <a:t>Major Services</a:t>
                      </a:r>
                      <a:endParaRPr lang="en-US" sz="1200" b="1" kern="1200" dirty="0">
                        <a:solidFill>
                          <a:schemeClr val="tx1"/>
                        </a:solidFill>
                        <a:latin typeface="DINNextLTPro-Light"/>
                        <a:ea typeface="Calibri" panose="020F0502020204030204" pitchFamily="34" charset="0"/>
                        <a:cs typeface="DINNextLTPro-Light"/>
                      </a:endParaRPr>
                    </a:p>
                  </a:txBody>
                  <a:tcPr marT="45711" marB="45711"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9BBB59">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DINNextLTPro-Light"/>
                          <a:ea typeface="Calibri" panose="020F0502020204030204" pitchFamily="34" charset="0"/>
                          <a:cs typeface="DINNextLTPro-Light"/>
                        </a:rPr>
                        <a:t>Please refer to dental schedule for copay amounts </a:t>
                      </a:r>
                    </a:p>
                  </a:txBody>
                  <a:tcPr marT="45711" marB="45711"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BBB59">
                        <a:tint val="20000"/>
                      </a:srgbClr>
                    </a:solidFill>
                  </a:tcPr>
                </a:tc>
              </a:tr>
              <a:tr h="36155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Orthodontics – Adult &amp; Child</a:t>
                      </a:r>
                      <a:endParaRPr lang="en-US" sz="1200" b="1" kern="1200" dirty="0">
                        <a:solidFill>
                          <a:schemeClr val="tx1"/>
                        </a:solidFill>
                        <a:latin typeface="DINNextLTPro-Light"/>
                        <a:ea typeface="Calibri" panose="020F0502020204030204" pitchFamily="34" charset="0"/>
                        <a:cs typeface="DINNextLTPro-Light"/>
                      </a:endParaRPr>
                    </a:p>
                  </a:txBody>
                  <a:tcPr marT="45711" marB="45711"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BBB59">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DINNextLTPro-Light"/>
                          <a:ea typeface="Calibri" panose="020F0502020204030204" pitchFamily="34" charset="0"/>
                          <a:cs typeface="DINNextLTPro-Light"/>
                        </a:rPr>
                        <a:t>$2,000 Adult; $1,800 Child fixed copay</a:t>
                      </a:r>
                    </a:p>
                  </a:txBody>
                  <a:tcPr marT="45711" marB="45711"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BBB59">
                        <a:tint val="40000"/>
                      </a:srgbClr>
                    </a:solidFill>
                  </a:tcPr>
                </a:tc>
              </a:tr>
            </a:tbl>
          </a:graphicData>
        </a:graphic>
      </p:graphicFrame>
      <p:sp>
        <p:nvSpPr>
          <p:cNvPr id="8" name="TextBox 7"/>
          <p:cNvSpPr txBox="1"/>
          <p:nvPr/>
        </p:nvSpPr>
        <p:spPr>
          <a:xfrm>
            <a:off x="1586441" y="6238875"/>
            <a:ext cx="9019119" cy="292388"/>
          </a:xfrm>
          <a:prstGeom prst="rect">
            <a:avLst/>
          </a:prstGeom>
          <a:noFill/>
        </p:spPr>
        <p:txBody>
          <a:bodyPr wrap="square" rtlCol="0">
            <a:spAutoFit/>
          </a:bodyPr>
          <a:lstStyle/>
          <a:p>
            <a:pPr algn="ctr" fontAlgn="base">
              <a:spcBef>
                <a:spcPct val="0"/>
              </a:spcBef>
              <a:spcAft>
                <a:spcPct val="0"/>
              </a:spcAft>
            </a:pPr>
            <a:r>
              <a:rPr lang="en-US" sz="1300" b="1" i="1" dirty="0">
                <a:solidFill>
                  <a:schemeClr val="accent6">
                    <a:lumMod val="75000"/>
                  </a:schemeClr>
                </a:solidFill>
                <a:latin typeface="Arial" charset="0"/>
              </a:rPr>
              <a:t>Refer to your Dental Summary Plan Description (SPD) for full benefit description</a:t>
            </a:r>
            <a:r>
              <a:rPr lang="en-US" sz="1300" dirty="0">
                <a:solidFill>
                  <a:schemeClr val="accent6">
                    <a:lumMod val="75000"/>
                  </a:schemeClr>
                </a:solidFill>
                <a:latin typeface="Arial" charset="0"/>
              </a:rPr>
              <a:t>.</a:t>
            </a:r>
          </a:p>
        </p:txBody>
      </p:sp>
      <p:graphicFrame>
        <p:nvGraphicFramePr>
          <p:cNvPr id="9" name="Content Placeholder 5"/>
          <p:cNvGraphicFramePr>
            <a:graphicFrameLocks/>
          </p:cNvGraphicFramePr>
          <p:nvPr>
            <p:extLst/>
          </p:nvPr>
        </p:nvGraphicFramePr>
        <p:xfrm>
          <a:off x="1576388" y="4678905"/>
          <a:ext cx="9039225" cy="1488140"/>
        </p:xfrm>
        <a:graphic>
          <a:graphicData uri="http://schemas.openxmlformats.org/drawingml/2006/table">
            <a:tbl>
              <a:tblPr firstRow="1" bandRow="1"/>
              <a:tblGrid>
                <a:gridCol w="4519613"/>
                <a:gridCol w="4519612"/>
              </a:tblGrid>
              <a:tr h="143435">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smtClean="0">
                          <a:solidFill>
                            <a:schemeClr val="bg1"/>
                          </a:solidFill>
                          <a:latin typeface="DINNextLTPro-Light"/>
                          <a:ea typeface="Calibri" panose="020F0502020204030204" pitchFamily="34" charset="0"/>
                          <a:cs typeface="DINNextLTPro-Light"/>
                        </a:rPr>
                        <a:t>DMO CS250 Dental Plan</a:t>
                      </a: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smtClean="0">
                          <a:solidFill>
                            <a:schemeClr val="bg1"/>
                          </a:solidFill>
                          <a:latin typeface="DINNextLTPro-Light"/>
                          <a:ea typeface="Calibri" panose="020F0502020204030204" pitchFamily="34" charset="0"/>
                          <a:cs typeface="DINNextLTPro-Light"/>
                        </a:rPr>
                        <a:t> 2015-2016 Monthly Dental Rates</a:t>
                      </a:r>
                      <a:endParaRPr lang="en-US" sz="1400" b="1" kern="1200" dirty="0">
                        <a:solidFill>
                          <a:schemeClr val="bg1"/>
                        </a:solidFill>
                        <a:latin typeface="DINNextLTPro-Light"/>
                        <a:ea typeface="Calibri" panose="020F0502020204030204" pitchFamily="34" charset="0"/>
                        <a:cs typeface="DINNextLTPro-Light"/>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accent6">
                        <a:lumMod val="75000"/>
                      </a:schemeClr>
                    </a:solidFill>
                  </a:tcPr>
                </a:tc>
                <a:tc hMerge="1">
                  <a:txBody>
                    <a:bodyPr/>
                    <a:lstStyle/>
                    <a:p>
                      <a:endParaRPr lang="en-US" dirty="0"/>
                    </a:p>
                  </a:txBody>
                  <a:tcPr>
                    <a:solidFill>
                      <a:srgbClr val="0066CC"/>
                    </a:solidFill>
                  </a:tcPr>
                </a:tc>
              </a:tr>
              <a:tr h="29583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544638" indent="0" algn="l"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Employee</a:t>
                      </a:r>
                      <a:endParaRPr lang="en-US" sz="1200" b="1" kern="1200" dirty="0">
                        <a:solidFill>
                          <a:schemeClr val="tx1"/>
                        </a:solidFill>
                        <a:latin typeface="DINNextLTPro-Light"/>
                        <a:ea typeface="Calibri" panose="020F0502020204030204" pitchFamily="34" charset="0"/>
                        <a:cs typeface="DINNextLTPro-Light"/>
                      </a:endParaRPr>
                    </a:p>
                  </a:txBody>
                  <a:tcPr anchor="ctr">
                    <a:lnL w="12700" cap="flat" cmpd="sng" algn="ctr">
                      <a:no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solidFill>
                      <a:srgbClr val="9BBB59">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$10.98</a:t>
                      </a:r>
                      <a:endParaRPr lang="en-US" sz="1200" b="1" kern="1200" dirty="0">
                        <a:solidFill>
                          <a:schemeClr val="tx1"/>
                        </a:solidFill>
                        <a:latin typeface="DINNextLTPro-Light"/>
                        <a:ea typeface="Calibri" panose="020F0502020204030204" pitchFamily="34" charset="0"/>
                        <a:cs typeface="DINNextLTPro-Light"/>
                      </a:endParaRPr>
                    </a:p>
                  </a:txBody>
                  <a:tcPr anchor="ct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9BBB59">
                        <a:tint val="40000"/>
                      </a:srgbClr>
                    </a:solidFill>
                  </a:tcPr>
                </a:tc>
              </a:tr>
              <a:tr h="37831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544638" indent="0" algn="l"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Employee + 1</a:t>
                      </a:r>
                      <a:endParaRPr lang="en-US" sz="1200" b="1" kern="1200" dirty="0">
                        <a:solidFill>
                          <a:schemeClr val="tx1"/>
                        </a:solidFill>
                        <a:latin typeface="DINNextLTPro-Light"/>
                        <a:ea typeface="Calibri" panose="020F0502020204030204" pitchFamily="34" charset="0"/>
                        <a:cs typeface="DINNextLTPro-Light"/>
                      </a:endParaRPr>
                    </a:p>
                  </a:txBody>
                  <a:tcPr anchor="ct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9BBB59">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$22.02</a:t>
                      </a:r>
                      <a:endParaRPr lang="en-US" sz="1200" b="1" kern="1200" dirty="0">
                        <a:solidFill>
                          <a:schemeClr val="tx1"/>
                        </a:solidFill>
                        <a:latin typeface="DINNextLTPro-Light"/>
                        <a:ea typeface="Calibri" panose="020F0502020204030204" pitchFamily="34" charset="0"/>
                        <a:cs typeface="DINNextLTPro-Light"/>
                      </a:endParaRPr>
                    </a:p>
                  </a:txBody>
                  <a:tcPr anchor="ct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9BBB59">
                        <a:tint val="20000"/>
                      </a:srgbClr>
                    </a:solidFill>
                  </a:tcPr>
                </a:tc>
              </a:tr>
              <a:tr h="29583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544638" indent="0" algn="l"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Family</a:t>
                      </a:r>
                      <a:endParaRPr lang="en-US" sz="1200" b="1" kern="1200" dirty="0">
                        <a:solidFill>
                          <a:schemeClr val="tx1"/>
                        </a:solidFill>
                        <a:latin typeface="DINNextLTPro-Light"/>
                        <a:ea typeface="Calibri" panose="020F0502020204030204" pitchFamily="34" charset="0"/>
                        <a:cs typeface="DINNextLTPro-Light"/>
                      </a:endParaRPr>
                    </a:p>
                  </a:txBody>
                  <a:tcPr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BBB59">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1200" b="1" kern="1200" dirty="0" smtClean="0">
                          <a:solidFill>
                            <a:schemeClr val="tx1"/>
                          </a:solidFill>
                          <a:latin typeface="DINNextLTPro-Light"/>
                          <a:ea typeface="Calibri" panose="020F0502020204030204" pitchFamily="34" charset="0"/>
                          <a:cs typeface="DINNextLTPro-Light"/>
                        </a:rPr>
                        <a:t>$34.20</a:t>
                      </a:r>
                      <a:endParaRPr lang="en-US" sz="1200" b="1" kern="1200" dirty="0">
                        <a:solidFill>
                          <a:schemeClr val="tx1"/>
                        </a:solidFill>
                        <a:latin typeface="DINNextLTPro-Light"/>
                        <a:ea typeface="Calibri" panose="020F0502020204030204" pitchFamily="34" charset="0"/>
                        <a:cs typeface="DINNextLTPro-Light"/>
                      </a:endParaRPr>
                    </a:p>
                  </a:txBody>
                  <a:tcPr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9BBB59">
                        <a:tint val="40000"/>
                      </a:srgbClr>
                    </a:solidFill>
                  </a:tcPr>
                </a:tc>
              </a:tr>
            </a:tbl>
          </a:graphicData>
        </a:graphic>
      </p:graphicFrame>
      <p:sp>
        <p:nvSpPr>
          <p:cNvPr id="4" name="Slide Number Placeholder 3"/>
          <p:cNvSpPr>
            <a:spLocks noGrp="1"/>
          </p:cNvSpPr>
          <p:nvPr>
            <p:ph type="sldNum" sz="quarter" idx="12"/>
          </p:nvPr>
        </p:nvSpPr>
        <p:spPr/>
        <p:txBody>
          <a:bodyPr/>
          <a:lstStyle/>
          <a:p>
            <a:r>
              <a:rPr lang="en-US" sz="1400" b="1" dirty="0" smtClean="0">
                <a:solidFill>
                  <a:schemeClr val="tx1"/>
                </a:solidFill>
              </a:rPr>
              <a:t>33</a:t>
            </a:r>
            <a:endParaRPr lang="en-US" sz="1400" b="1" dirty="0">
              <a:solidFill>
                <a:schemeClr val="tx1"/>
              </a:solidFill>
            </a:endParaRPr>
          </a:p>
        </p:txBody>
      </p:sp>
    </p:spTree>
    <p:extLst>
      <p:ext uri="{BB962C8B-B14F-4D97-AF65-F5344CB8AC3E}">
        <p14:creationId xmlns:p14="http://schemas.microsoft.com/office/powerpoint/2010/main" val="17990119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5"/>
          <p:cNvGraphicFramePr>
            <a:graphicFrameLocks/>
          </p:cNvGraphicFramePr>
          <p:nvPr>
            <p:extLst>
              <p:ext uri="{D42A27DB-BD31-4B8C-83A1-F6EECF244321}">
                <p14:modId xmlns:p14="http://schemas.microsoft.com/office/powerpoint/2010/main" val="2969387050"/>
              </p:ext>
            </p:extLst>
          </p:nvPr>
        </p:nvGraphicFramePr>
        <p:xfrm>
          <a:off x="118109" y="1076324"/>
          <a:ext cx="11921492" cy="5059680"/>
        </p:xfrm>
        <a:graphic>
          <a:graphicData uri="http://schemas.openxmlformats.org/drawingml/2006/table">
            <a:tbl>
              <a:tblPr firstRow="1" bandRow="1">
                <a:tableStyleId>{5C22544A-7EE6-4342-B048-85BDC9FD1C3A}</a:tableStyleId>
              </a:tblPr>
              <a:tblGrid>
                <a:gridCol w="3828740"/>
                <a:gridCol w="4208106"/>
                <a:gridCol w="3884646"/>
              </a:tblGrid>
              <a:tr h="4751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rgbClr val="FF0000"/>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rgbClr val="FF0000"/>
                          </a:solidFill>
                          <a:latin typeface="+mn-lt"/>
                          <a:ea typeface="+mn-ea"/>
                          <a:cs typeface="+mn-cs"/>
                        </a:rPr>
                        <a:t>The NSU Eye Care Institute participates in this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bg1"/>
                        </a:solidFill>
                        <a:latin typeface="DINNextLTPro-Light"/>
                        <a:ea typeface="Calibri" panose="020F0502020204030204" pitchFamily="34" charset="0"/>
                        <a:cs typeface="DINNextLTPro-Light"/>
                      </a:endParaRPr>
                    </a:p>
                  </a:txBody>
                  <a:tcPr anchor="c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400" b="1" kern="1200" dirty="0" smtClean="0">
                          <a:solidFill>
                            <a:schemeClr val="bg1"/>
                          </a:solidFill>
                          <a:latin typeface="DINNextLTPro-Light"/>
                          <a:ea typeface="Calibri" panose="020F0502020204030204" pitchFamily="34" charset="0"/>
                          <a:cs typeface="DINNextLTPro-Light"/>
                        </a:rPr>
                        <a:t>In-Network</a:t>
                      </a:r>
                      <a:endParaRPr lang="en-US" sz="1400" b="1" kern="1200" dirty="0">
                        <a:solidFill>
                          <a:schemeClr val="bg1"/>
                        </a:solidFill>
                        <a:latin typeface="DINNextLTPro-Light"/>
                        <a:ea typeface="Calibri" panose="020F0502020204030204" pitchFamily="34" charset="0"/>
                        <a:cs typeface="DINNextLTPro-Light"/>
                      </a:endParaRPr>
                    </a:p>
                  </a:txBody>
                  <a:tcPr anchor="c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n-US" sz="1400" b="1" kern="1200" dirty="0" smtClean="0">
                        <a:solidFill>
                          <a:schemeClr val="bg1"/>
                        </a:solidFill>
                        <a:latin typeface="DINNextLTPro-Light"/>
                        <a:ea typeface="Calibri" panose="020F0502020204030204" pitchFamily="34" charset="0"/>
                        <a:cs typeface="DINNextLTPro-Light"/>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sz="1400" b="1" kern="1200" dirty="0" smtClean="0">
                          <a:solidFill>
                            <a:schemeClr val="bg1"/>
                          </a:solidFill>
                          <a:latin typeface="DINNextLTPro-Light"/>
                          <a:ea typeface="Calibri" panose="020F0502020204030204" pitchFamily="34" charset="0"/>
                          <a:cs typeface="DINNextLTPro-Light"/>
                        </a:rPr>
                        <a:t>Out-of-Network</a:t>
                      </a:r>
                    </a:p>
                  </a:txBody>
                  <a:tcPr horzOverflow="overflow">
                    <a:solidFill>
                      <a:srgbClr val="0070C0"/>
                    </a:solidFill>
                  </a:tcPr>
                </a:tc>
              </a:tr>
              <a:tr h="2672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Vision Exam</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$5 Co-Pay</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Up to $40 Reimbursement (less applicable Co-Pay)</a:t>
                      </a:r>
                    </a:p>
                  </a:txBody>
                  <a:tcPr horzOverflow="overflow"/>
                </a:tc>
              </a:tr>
              <a:tr h="4454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Standard Frames</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tx1"/>
                          </a:solidFill>
                          <a:latin typeface="DINNextLTPro-Light"/>
                          <a:ea typeface="Calibri" panose="020F0502020204030204" pitchFamily="34" charset="0"/>
                          <a:cs typeface="DINNextLTPro-Light"/>
                        </a:rPr>
                        <a:t>$15 Co-Pay; $100 allowance </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Reimbursed up to $40 (no Co-pay if included with eyeglass lenses) </a:t>
                      </a:r>
                    </a:p>
                  </a:txBody>
                  <a:tcPr horzOverflow="overflow"/>
                </a:tc>
              </a:tr>
              <a:tr h="62367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Single Vision, Bifocal, Trifocal, and Lenticular Lenses</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tx1"/>
                          </a:solidFill>
                          <a:latin typeface="DINNextLTPro-Light"/>
                          <a:ea typeface="Calibri" panose="020F0502020204030204" pitchFamily="34" charset="0"/>
                          <a:cs typeface="DINNextLTPro-Light"/>
                        </a:rPr>
                        <a:t>Covered After $15 Co-Pay</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Up to $20 for Single Vision, $40 for Bifocal, $60 for Trifocal, $100 for Lenticular Reimbursement less Co-Pay</a:t>
                      </a:r>
                    </a:p>
                  </a:txBody>
                  <a:tcPr horzOverflow="overflow"/>
                </a:tc>
              </a:tr>
              <a:tr h="2672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Standard Progressive Lens</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tx1"/>
                          </a:solidFill>
                          <a:latin typeface="DINNextLTPro-Light"/>
                          <a:ea typeface="Calibri" panose="020F0502020204030204" pitchFamily="34" charset="0"/>
                          <a:cs typeface="DINNextLTPro-Light"/>
                        </a:rPr>
                        <a:t>$50 Co-Pay</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Up to $45 reimbursement less Co-pay</a:t>
                      </a:r>
                    </a:p>
                  </a:txBody>
                  <a:tcPr horzOverflow="overflow"/>
                </a:tc>
              </a:tr>
              <a:tr h="4454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Single Vision (SV) Polycarbonate</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tx1"/>
                          </a:solidFill>
                          <a:latin typeface="DINNextLTPro-Light"/>
                          <a:ea typeface="Calibri" panose="020F0502020204030204" pitchFamily="34" charset="0"/>
                          <a:cs typeface="DINNextLTPro-Light"/>
                        </a:rPr>
                        <a:t>Included with Lens Co-Pay up to age 19; over age 19, $30 Co-Pay</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Up to $10 reimbursement less Co-pay under age 19</a:t>
                      </a:r>
                    </a:p>
                  </a:txBody>
                  <a:tcPr horzOverflow="overflow"/>
                </a:tc>
              </a:tr>
              <a:tr h="2672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UV Coating Lens</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tx1"/>
                          </a:solidFill>
                          <a:latin typeface="DINNextLTPro-Light"/>
                          <a:ea typeface="Calibri" panose="020F0502020204030204" pitchFamily="34" charset="0"/>
                          <a:cs typeface="DINNextLTPro-Light"/>
                        </a:rPr>
                        <a:t>$12 Co-Pay</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Up to $5 reimbursement less Co-pay</a:t>
                      </a:r>
                    </a:p>
                  </a:txBody>
                  <a:tcPr horzOverflow="overflow"/>
                </a:tc>
              </a:tr>
              <a:tr h="4454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Contact Lenses - Medically Necessary (in lieu of eyeglasses and elective contact lenses)</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tx1"/>
                          </a:solidFill>
                          <a:latin typeface="DINNextLTPro-Light"/>
                          <a:ea typeface="Calibri" panose="020F0502020204030204" pitchFamily="34" charset="0"/>
                          <a:cs typeface="DINNextLTPro-Light"/>
                        </a:rPr>
                        <a:t>$15 Co-pay; $250 materials allowance; $30 fitting fee allowance</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Up to $250 reimbursement (less applicable Co-pay)</a:t>
                      </a:r>
                    </a:p>
                  </a:txBody>
                  <a:tcPr horzOverflow="overflow"/>
                </a:tc>
              </a:tr>
              <a:tr h="44548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Contact Lenses – Elective (in lieu of eyeglasses)</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tx1"/>
                          </a:solidFill>
                          <a:latin typeface="DINNextLTPro-Light"/>
                          <a:ea typeface="Calibri" panose="020F0502020204030204" pitchFamily="34" charset="0"/>
                          <a:cs typeface="DINNextLTPro-Light"/>
                        </a:rPr>
                        <a:t>$15 Co-pay; $100 materials allowance; $30 fitting fee allowance</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Up to $60 reimbursement (less applicable Co-pay)</a:t>
                      </a:r>
                    </a:p>
                  </a:txBody>
                  <a:tcPr horzOverflow="overflow"/>
                </a:tc>
              </a:tr>
              <a:tr h="2672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Frequency Limitations - Vision Exams</a:t>
                      </a:r>
                    </a:p>
                  </a:txBody>
                  <a:tcPr horzOverflow="overflow"/>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tx1"/>
                          </a:solidFill>
                          <a:latin typeface="DINNextLTPro-Light"/>
                          <a:ea typeface="Calibri" panose="020F0502020204030204" pitchFamily="34" charset="0"/>
                          <a:cs typeface="DINNextLTPro-Light"/>
                        </a:rPr>
                        <a:t>Once every 12 months</a:t>
                      </a:r>
                    </a:p>
                  </a:txBody>
                  <a:tcPr anchor="ctr"/>
                </a:tc>
                <a:tc hMerge="1">
                  <a:txBody>
                    <a:bodyPr/>
                    <a:lstStyle/>
                    <a:p>
                      <a:pPr algn="ctr"/>
                      <a:endParaRPr lang="en-US" sz="1000" b="1" dirty="0"/>
                    </a:p>
                  </a:txBody>
                  <a:tcPr anchor="ctr"/>
                </a:tc>
              </a:tr>
              <a:tr h="2672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Frequency Limitations - Eyeglass Lenses</a:t>
                      </a:r>
                    </a:p>
                  </a:txBody>
                  <a:tcPr horzOverflow="overflow"/>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tx1"/>
                          </a:solidFill>
                          <a:latin typeface="DINNextLTPro-Light"/>
                          <a:ea typeface="Calibri" panose="020F0502020204030204" pitchFamily="34" charset="0"/>
                          <a:cs typeface="DINNextLTPro-Light"/>
                        </a:rPr>
                        <a:t>Once every 12 months</a:t>
                      </a:r>
                    </a:p>
                  </a:txBody>
                  <a:tcPr anchor="ctr"/>
                </a:tc>
                <a:tc hMerge="1">
                  <a:txBody>
                    <a:bodyPr/>
                    <a:lstStyle/>
                    <a:p>
                      <a:pPr algn="ctr"/>
                      <a:endParaRPr lang="en-US" sz="1000" b="1" dirty="0"/>
                    </a:p>
                  </a:txBody>
                  <a:tcPr anchor="ctr"/>
                </a:tc>
              </a:tr>
              <a:tr h="2672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Frequency Limitations - Frames</a:t>
                      </a:r>
                    </a:p>
                  </a:txBody>
                  <a:tcPr horzOverflow="overflow"/>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tx1"/>
                          </a:solidFill>
                          <a:latin typeface="DINNextLTPro-Light"/>
                          <a:ea typeface="Calibri" panose="020F0502020204030204" pitchFamily="34" charset="0"/>
                          <a:cs typeface="DINNextLTPro-Light"/>
                        </a:rPr>
                        <a:t>Once every 24 months</a:t>
                      </a:r>
                    </a:p>
                  </a:txBody>
                  <a:tcPr anchor="ctr"/>
                </a:tc>
                <a:tc hMerge="1">
                  <a:txBody>
                    <a:bodyPr/>
                    <a:lstStyle/>
                    <a:p>
                      <a:pPr algn="ctr"/>
                      <a:endParaRPr lang="en-US" sz="1000" b="1" dirty="0"/>
                    </a:p>
                  </a:txBody>
                  <a:tcPr anchor="ctr"/>
                </a:tc>
              </a:tr>
              <a:tr h="2672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Frequency Limitations - Contact Lenses </a:t>
                      </a:r>
                    </a:p>
                  </a:txBody>
                  <a:tcPr horzOverflow="overflow"/>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tx1"/>
                          </a:solidFill>
                          <a:latin typeface="DINNextLTPro-Light"/>
                          <a:ea typeface="Calibri" panose="020F0502020204030204" pitchFamily="34" charset="0"/>
                          <a:cs typeface="DINNextLTPro-Light"/>
                        </a:rPr>
                        <a:t>Once every 12 months</a:t>
                      </a:r>
                    </a:p>
                  </a:txBody>
                  <a:tcPr anchor="ctr"/>
                </a:tc>
                <a:tc hMerge="1">
                  <a:txBody>
                    <a:bodyPr/>
                    <a:lstStyle/>
                    <a:p>
                      <a:pPr algn="ctr"/>
                      <a:endParaRPr lang="en-US" sz="1000" b="1" dirty="0"/>
                    </a:p>
                  </a:txBody>
                  <a:tcPr anchor="ctr"/>
                </a:tc>
              </a:tr>
            </a:tbl>
          </a:graphicData>
        </a:graphic>
      </p:graphicFrame>
      <p:sp>
        <p:nvSpPr>
          <p:cNvPr id="6" name="Slide Number Placeholder 5"/>
          <p:cNvSpPr>
            <a:spLocks noGrp="1"/>
          </p:cNvSpPr>
          <p:nvPr>
            <p:ph type="sldNum" sz="quarter" idx="12"/>
          </p:nvPr>
        </p:nvSpPr>
        <p:spPr/>
        <p:txBody>
          <a:bodyPr/>
          <a:lstStyle/>
          <a:p>
            <a:r>
              <a:rPr lang="en-US" sz="1400" b="1" dirty="0" smtClean="0">
                <a:solidFill>
                  <a:schemeClr val="tx1"/>
                </a:solidFill>
              </a:rPr>
              <a:t>34</a:t>
            </a:r>
            <a:endParaRPr lang="en-US" sz="1400" b="1" dirty="0">
              <a:solidFill>
                <a:schemeClr val="tx1"/>
              </a:solidFill>
            </a:endParaRPr>
          </a:p>
        </p:txBody>
      </p:sp>
      <p:sp>
        <p:nvSpPr>
          <p:cNvPr id="8" name="Title 1"/>
          <p:cNvSpPr txBox="1">
            <a:spLocks/>
          </p:cNvSpPr>
          <p:nvPr/>
        </p:nvSpPr>
        <p:spPr>
          <a:xfrm>
            <a:off x="0" y="0"/>
            <a:ext cx="12191999" cy="1076325"/>
          </a:xfrm>
          <a:prstGeom prst="rect">
            <a:avLst/>
          </a:prstGeom>
        </p:spPr>
        <p:style>
          <a:lnRef idx="0">
            <a:schemeClr val="accent5"/>
          </a:lnRef>
          <a:fillRef idx="3">
            <a:schemeClr val="accent5"/>
          </a:fillRef>
          <a:effectRef idx="3">
            <a:schemeClr val="accent5"/>
          </a:effectRef>
          <a:fontRef idx="minor">
            <a:schemeClr val="lt1"/>
          </a:fontRef>
        </p:style>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 algn="ctr"/>
            <a:r>
              <a:rPr lang="en-US" sz="4000" b="1" dirty="0" smtClean="0">
                <a:solidFill>
                  <a:schemeClr val="bg1"/>
                </a:solidFill>
                <a:latin typeface="Arial" charset="0"/>
              </a:rPr>
              <a:t>      Advantica Base </a:t>
            </a:r>
            <a:r>
              <a:rPr lang="en-US" sz="4000" b="1" dirty="0">
                <a:solidFill>
                  <a:schemeClr val="bg1"/>
                </a:solidFill>
                <a:latin typeface="Arial" charset="0"/>
              </a:rPr>
              <a:t>Vision </a:t>
            </a:r>
            <a:r>
              <a:rPr lang="en-US" sz="4000" b="1" dirty="0" smtClean="0">
                <a:solidFill>
                  <a:schemeClr val="bg1"/>
                </a:solidFill>
                <a:latin typeface="Arial" charset="0"/>
              </a:rPr>
              <a:t>Plan</a:t>
            </a:r>
            <a:endParaRPr lang="en-US" sz="4000" b="1" dirty="0">
              <a:solidFill>
                <a:schemeClr val="bg1"/>
              </a:solidFill>
              <a:latin typeface="Arial"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109" y="0"/>
            <a:ext cx="1891665" cy="1076325"/>
          </a:xfrm>
          <a:prstGeom prst="rect">
            <a:avLst/>
          </a:prstGeom>
        </p:spPr>
      </p:pic>
      <p:graphicFrame>
        <p:nvGraphicFramePr>
          <p:cNvPr id="15" name="Content Placeholder 5"/>
          <p:cNvGraphicFramePr>
            <a:graphicFrameLocks/>
          </p:cNvGraphicFramePr>
          <p:nvPr>
            <p:extLst>
              <p:ext uri="{D42A27DB-BD31-4B8C-83A1-F6EECF244321}">
                <p14:modId xmlns:p14="http://schemas.microsoft.com/office/powerpoint/2010/main" val="4262441893"/>
              </p:ext>
            </p:extLst>
          </p:nvPr>
        </p:nvGraphicFramePr>
        <p:xfrm>
          <a:off x="6362700" y="4972050"/>
          <a:ext cx="5099180" cy="822960"/>
        </p:xfrm>
        <a:graphic>
          <a:graphicData uri="http://schemas.openxmlformats.org/drawingml/2006/table">
            <a:tbl>
              <a:tblPr firstRow="1" bandRow="1">
                <a:tableStyleId>{5C22544A-7EE6-4342-B048-85BDC9FD1C3A}</a:tableStyleId>
              </a:tblPr>
              <a:tblGrid>
                <a:gridCol w="3089487"/>
                <a:gridCol w="2009693"/>
              </a:tblGrid>
              <a:tr h="265339">
                <a:tc gridSpan="2">
                  <a:txBody>
                    <a:bodyPr/>
                    <a:lstStyle/>
                    <a:p>
                      <a:pPr algn="ctr"/>
                      <a:r>
                        <a:rPr lang="en-US" sz="1200" b="1" kern="1200" dirty="0" smtClean="0">
                          <a:solidFill>
                            <a:schemeClr val="bg1"/>
                          </a:solidFill>
                          <a:latin typeface="DINNextLTPro-Light"/>
                          <a:ea typeface="Calibri" panose="020F0502020204030204" pitchFamily="34" charset="0"/>
                          <a:cs typeface="DINNextLTPro-Light"/>
                        </a:rPr>
                        <a:t>April 1, 2015 – March 31, 2016 Monthly Base Vision Plan Premiums</a:t>
                      </a:r>
                      <a:endParaRPr lang="en-US" sz="1200" b="1" kern="1200" dirty="0">
                        <a:solidFill>
                          <a:schemeClr val="bg1"/>
                        </a:solidFill>
                        <a:latin typeface="DINNextLTPro-Light"/>
                        <a:ea typeface="Calibri" panose="020F0502020204030204" pitchFamily="34" charset="0"/>
                        <a:cs typeface="DINNextLTPro-Light"/>
                      </a:endParaRPr>
                    </a:p>
                  </a:txBody>
                  <a:tcPr anchor="ctr">
                    <a:solidFill>
                      <a:srgbClr val="0070C0"/>
                    </a:solidFill>
                  </a:tcPr>
                </a:tc>
                <a:tc hMerge="1">
                  <a:txBody>
                    <a:bodyPr/>
                    <a:lstStyle/>
                    <a:p>
                      <a:endParaRPr lang="en-US" dirty="0"/>
                    </a:p>
                  </a:txBody>
                  <a:tcPr>
                    <a:solidFill>
                      <a:srgbClr val="0066CC"/>
                    </a:solidFill>
                  </a:tcPr>
                </a:tc>
              </a:tr>
              <a:tr h="238805">
                <a:tc>
                  <a:txBody>
                    <a:bodyPr/>
                    <a:lstStyle/>
                    <a:p>
                      <a:pPr algn="ctr"/>
                      <a:r>
                        <a:rPr lang="en-US" sz="1200" b="1" kern="1200" dirty="0" smtClean="0">
                          <a:solidFill>
                            <a:schemeClr val="tx1"/>
                          </a:solidFill>
                          <a:latin typeface="DINNextLTPro-Light"/>
                          <a:ea typeface="Calibri" panose="020F0502020204030204" pitchFamily="34" charset="0"/>
                          <a:cs typeface="DINNextLTPro-Light"/>
                        </a:rPr>
                        <a:t>Employee</a:t>
                      </a:r>
                      <a:endParaRPr lang="en-US" sz="1200" b="1"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200" b="1" kern="1200" dirty="0" smtClean="0">
                          <a:solidFill>
                            <a:schemeClr val="tx1"/>
                          </a:solidFill>
                          <a:latin typeface="DINNextLTPro-Light"/>
                          <a:ea typeface="Calibri" panose="020F0502020204030204" pitchFamily="34" charset="0"/>
                          <a:cs typeface="DINNextLTPro-Light"/>
                        </a:rPr>
                        <a:t>$3.98</a:t>
                      </a:r>
                      <a:endParaRPr lang="en-US" sz="1200" b="1" kern="1200" dirty="0">
                        <a:solidFill>
                          <a:schemeClr val="tx1"/>
                        </a:solidFill>
                        <a:latin typeface="DINNextLTPro-Light"/>
                        <a:ea typeface="Calibri" panose="020F0502020204030204" pitchFamily="34" charset="0"/>
                        <a:cs typeface="DINNextLTPro-Light"/>
                      </a:endParaRPr>
                    </a:p>
                  </a:txBody>
                  <a:tcPr anchor="ctr"/>
                </a:tc>
              </a:tr>
              <a:tr h="238805">
                <a:tc>
                  <a:txBody>
                    <a:bodyPr/>
                    <a:lstStyle/>
                    <a:p>
                      <a:pPr algn="ctr"/>
                      <a:r>
                        <a:rPr lang="en-US" sz="1200" b="1" kern="1200" dirty="0" smtClean="0">
                          <a:solidFill>
                            <a:schemeClr val="tx1"/>
                          </a:solidFill>
                          <a:latin typeface="DINNextLTPro-Light"/>
                          <a:ea typeface="Calibri" panose="020F0502020204030204" pitchFamily="34" charset="0"/>
                          <a:cs typeface="DINNextLTPro-Light"/>
                        </a:rPr>
                        <a:t>Family</a:t>
                      </a:r>
                      <a:endParaRPr lang="en-US" sz="1200" b="1" kern="1200" dirty="0">
                        <a:solidFill>
                          <a:schemeClr val="tx1"/>
                        </a:solidFill>
                        <a:latin typeface="DINNextLTPro-Light"/>
                        <a:ea typeface="Calibri" panose="020F0502020204030204" pitchFamily="34" charset="0"/>
                        <a:cs typeface="DINNextLTPro-Light"/>
                      </a:endParaRPr>
                    </a:p>
                  </a:txBody>
                  <a:tcPr anchor="ctr"/>
                </a:tc>
                <a:tc>
                  <a:txBody>
                    <a:bodyPr/>
                    <a:lstStyle/>
                    <a:p>
                      <a:pPr algn="ctr"/>
                      <a:r>
                        <a:rPr lang="en-US" sz="1200" b="1" kern="1200" dirty="0" smtClean="0">
                          <a:solidFill>
                            <a:schemeClr val="tx1"/>
                          </a:solidFill>
                          <a:latin typeface="DINNextLTPro-Light"/>
                          <a:ea typeface="Calibri" panose="020F0502020204030204" pitchFamily="34" charset="0"/>
                          <a:cs typeface="DINNextLTPro-Light"/>
                        </a:rPr>
                        <a:t>$10.18</a:t>
                      </a:r>
                      <a:endParaRPr lang="en-US" sz="1200" b="1" kern="1200" dirty="0">
                        <a:solidFill>
                          <a:schemeClr val="tx1"/>
                        </a:solidFill>
                        <a:latin typeface="DINNextLTPro-Light"/>
                        <a:ea typeface="Calibri" panose="020F0502020204030204" pitchFamily="34" charset="0"/>
                        <a:cs typeface="DINNextLTPro-Light"/>
                      </a:endParaRPr>
                    </a:p>
                  </a:txBody>
                  <a:tcPr anchor="ctr"/>
                </a:tc>
              </a:tr>
            </a:tbl>
          </a:graphicData>
        </a:graphic>
      </p:graphicFrame>
    </p:spTree>
    <p:extLst>
      <p:ext uri="{BB962C8B-B14F-4D97-AF65-F5344CB8AC3E}">
        <p14:creationId xmlns:p14="http://schemas.microsoft.com/office/powerpoint/2010/main" val="27792598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12191999" cy="1076325"/>
          </a:xfrm>
          <a:prstGeom prst="rect">
            <a:avLst/>
          </a:prstGeom>
        </p:spPr>
        <p:style>
          <a:lnRef idx="0">
            <a:schemeClr val="accent5"/>
          </a:lnRef>
          <a:fillRef idx="3">
            <a:schemeClr val="accent5"/>
          </a:fillRef>
          <a:effectRef idx="3">
            <a:schemeClr val="accent5"/>
          </a:effectRef>
          <a:fontRef idx="minor">
            <a:schemeClr val="lt1"/>
          </a:fontRef>
        </p:style>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 algn="ctr"/>
            <a:r>
              <a:rPr lang="en-US" sz="4000" b="1" dirty="0" smtClean="0">
                <a:solidFill>
                  <a:schemeClr val="bg1"/>
                </a:solidFill>
                <a:latin typeface="Arial" charset="0"/>
              </a:rPr>
              <a:t>      Advantica Buy-Up </a:t>
            </a:r>
            <a:r>
              <a:rPr lang="en-US" sz="4000" b="1" dirty="0">
                <a:solidFill>
                  <a:schemeClr val="bg1"/>
                </a:solidFill>
                <a:latin typeface="Arial" charset="0"/>
              </a:rPr>
              <a:t>Vision </a:t>
            </a:r>
            <a:r>
              <a:rPr lang="en-US" sz="4000" b="1" dirty="0" smtClean="0">
                <a:solidFill>
                  <a:schemeClr val="bg1"/>
                </a:solidFill>
                <a:latin typeface="Arial" charset="0"/>
              </a:rPr>
              <a:t>Plan</a:t>
            </a:r>
            <a:endParaRPr lang="en-US" sz="4000" b="1" dirty="0">
              <a:solidFill>
                <a:schemeClr val="bg1"/>
              </a:solidFill>
              <a:latin typeface="Arial"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109" y="0"/>
            <a:ext cx="1891665" cy="1076325"/>
          </a:xfrm>
          <a:prstGeom prst="rect">
            <a:avLst/>
          </a:prstGeom>
        </p:spPr>
      </p:pic>
      <p:graphicFrame>
        <p:nvGraphicFramePr>
          <p:cNvPr id="4" name="Content Placeholder 5"/>
          <p:cNvGraphicFramePr>
            <a:graphicFrameLocks/>
          </p:cNvGraphicFramePr>
          <p:nvPr>
            <p:extLst>
              <p:ext uri="{D42A27DB-BD31-4B8C-83A1-F6EECF244321}">
                <p14:modId xmlns:p14="http://schemas.microsoft.com/office/powerpoint/2010/main" val="2023911147"/>
              </p:ext>
            </p:extLst>
          </p:nvPr>
        </p:nvGraphicFramePr>
        <p:xfrm>
          <a:off x="391258" y="1363098"/>
          <a:ext cx="11768897" cy="5196840"/>
        </p:xfrm>
        <a:graphic>
          <a:graphicData uri="http://schemas.openxmlformats.org/drawingml/2006/table">
            <a:tbl>
              <a:tblPr firstRow="1" bandRow="1">
                <a:tableStyleId>{5C22544A-7EE6-4342-B048-85BDC9FD1C3A}</a:tableStyleId>
              </a:tblPr>
              <a:tblGrid>
                <a:gridCol w="3825241"/>
                <a:gridCol w="4229100"/>
                <a:gridCol w="3714556"/>
              </a:tblGrid>
              <a:tr h="259912">
                <a:tc>
                  <a:txBody>
                    <a:bodyPr/>
                    <a:lstStyle/>
                    <a:p>
                      <a:pPr marL="0" marR="0" lvl="4" indent="0" algn="ctr"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rgbClr val="FF0000"/>
                        </a:solidFill>
                        <a:latin typeface="+mn-lt"/>
                        <a:ea typeface="+mn-ea"/>
                        <a:cs typeface="+mn-cs"/>
                      </a:endParaRPr>
                    </a:p>
                    <a:p>
                      <a:pPr marL="0" marR="0" lvl="4" indent="0" algn="ctr"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rgbClr val="FF0000"/>
                          </a:solidFill>
                          <a:latin typeface="+mn-lt"/>
                          <a:ea typeface="+mn-ea"/>
                          <a:cs typeface="+mn-cs"/>
                        </a:rPr>
                        <a:t>The NSU Eye Care Institute participates in this plan</a:t>
                      </a:r>
                    </a:p>
                    <a:p>
                      <a:pPr algn="ctr"/>
                      <a:endParaRPr lang="en-US" sz="1100" dirty="0"/>
                    </a:p>
                  </a:txBody>
                  <a:tcPr anchor="c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sz="1400" b="1" kern="1200" dirty="0" smtClean="0">
                        <a:solidFill>
                          <a:schemeClr val="bg1"/>
                        </a:solidFill>
                        <a:latin typeface="DINNextLTPro-Light"/>
                        <a:ea typeface="Calibri" panose="020F0502020204030204" pitchFamily="34" charset="0"/>
                        <a:cs typeface="DINNextLTPro-Ligh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400" b="1" kern="1200" dirty="0" smtClean="0">
                          <a:solidFill>
                            <a:schemeClr val="bg1"/>
                          </a:solidFill>
                          <a:latin typeface="DINNextLTPro-Light"/>
                          <a:ea typeface="Calibri" panose="020F0502020204030204" pitchFamily="34" charset="0"/>
                          <a:cs typeface="DINNextLTPro-Light"/>
                        </a:rPr>
                        <a:t>In-Network</a:t>
                      </a:r>
                      <a:endParaRPr lang="en-US" sz="1400" b="1" kern="1200" dirty="0">
                        <a:solidFill>
                          <a:schemeClr val="bg1"/>
                        </a:solidFill>
                        <a:latin typeface="DINNextLTPro-Light"/>
                        <a:ea typeface="Calibri" panose="020F0502020204030204" pitchFamily="34" charset="0"/>
                        <a:cs typeface="DINNextLTPro-Light"/>
                      </a:endParaRPr>
                    </a:p>
                  </a:txBody>
                  <a:tcPr anchor="ctr">
                    <a:solidFill>
                      <a:srgbClr val="0070C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lang="en-US" sz="1400" b="1" kern="1200" dirty="0" smtClean="0">
                        <a:solidFill>
                          <a:schemeClr val="bg1"/>
                        </a:solidFill>
                        <a:latin typeface="DINNextLTPro-Light"/>
                        <a:ea typeface="Calibri" panose="020F0502020204030204" pitchFamily="34" charset="0"/>
                        <a:cs typeface="DINNextLTPro-Light"/>
                      </a:endParaRPr>
                    </a:p>
                    <a:p>
                      <a:pPr marL="0" marR="0" lvl="0" indent="0" algn="ctr" defTabSz="914400" rtl="0" eaLnBrk="1" fontAlgn="base" latinLnBrk="0" hangingPunct="1">
                        <a:lnSpc>
                          <a:spcPct val="100000"/>
                        </a:lnSpc>
                        <a:spcBef>
                          <a:spcPct val="0"/>
                        </a:spcBef>
                        <a:spcAft>
                          <a:spcPct val="0"/>
                        </a:spcAft>
                        <a:buClrTx/>
                        <a:buSzTx/>
                        <a:buFontTx/>
                        <a:buNone/>
                        <a:tabLst/>
                      </a:pPr>
                      <a:r>
                        <a:rPr lang="en-US" sz="1400" b="1" kern="1200" dirty="0" smtClean="0">
                          <a:solidFill>
                            <a:schemeClr val="bg1"/>
                          </a:solidFill>
                          <a:latin typeface="DINNextLTPro-Light"/>
                          <a:ea typeface="Calibri" panose="020F0502020204030204" pitchFamily="34" charset="0"/>
                          <a:cs typeface="DINNextLTPro-Light"/>
                        </a:rPr>
                        <a:t>Out-of-Network</a:t>
                      </a:r>
                    </a:p>
                  </a:txBody>
                  <a:tcPr horzOverflow="overflow">
                    <a:solidFill>
                      <a:srgbClr val="0070C0"/>
                    </a:solidFill>
                  </a:tcPr>
                </a:tc>
              </a:tr>
              <a:tr h="2339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Vision Exam</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$5 Co-Pay</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Up to $40 Reimbursement (less applicable Co-Pay)</a:t>
                      </a:r>
                    </a:p>
                  </a:txBody>
                  <a:tcPr horzOverflow="overflow"/>
                </a:tc>
              </a:tr>
              <a:tr h="38986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Standard Frames</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tx1"/>
                          </a:solidFill>
                          <a:latin typeface="DINNextLTPro-Light"/>
                          <a:ea typeface="Calibri" panose="020F0502020204030204" pitchFamily="34" charset="0"/>
                          <a:cs typeface="DINNextLTPro-Light"/>
                        </a:rPr>
                        <a:t>$15 Co-Pay; $100 allowance </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Reimbursed up to $40 (no Co-pay if included with eyeglass lenses) </a:t>
                      </a:r>
                    </a:p>
                  </a:txBody>
                  <a:tcPr horzOverflow="overflow"/>
                </a:tc>
              </a:tr>
              <a:tr h="54581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Single Vision, Bifocal, Trifocal, and Lenticular Lenses</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tx1"/>
                          </a:solidFill>
                          <a:latin typeface="DINNextLTPro-Light"/>
                          <a:ea typeface="Calibri" panose="020F0502020204030204" pitchFamily="34" charset="0"/>
                          <a:cs typeface="DINNextLTPro-Light"/>
                        </a:rPr>
                        <a:t>Covered After $15 Co-Pay</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Up to $20 for Single Vision, $40 for Bifocal, $60 for Trifocal, $100 for Lenticular Reimbursement less Co-Pay</a:t>
                      </a:r>
                    </a:p>
                  </a:txBody>
                  <a:tcPr horzOverflow="overflow"/>
                </a:tc>
              </a:tr>
              <a:tr h="2339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Standard Progressive Lens</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tx1"/>
                          </a:solidFill>
                          <a:latin typeface="DINNextLTPro-Light"/>
                          <a:ea typeface="Calibri" panose="020F0502020204030204" pitchFamily="34" charset="0"/>
                          <a:cs typeface="DINNextLTPro-Light"/>
                        </a:rPr>
                        <a:t>$50 Co-Pay</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Up to $45 reimbursement less Co-pay</a:t>
                      </a:r>
                    </a:p>
                  </a:txBody>
                  <a:tcPr horzOverflow="overflow"/>
                </a:tc>
              </a:tr>
              <a:tr h="38986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Single Vision (SV) Polycarbonate</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tx1"/>
                          </a:solidFill>
                          <a:latin typeface="DINNextLTPro-Light"/>
                          <a:ea typeface="Calibri" panose="020F0502020204030204" pitchFamily="34" charset="0"/>
                          <a:cs typeface="DINNextLTPro-Light"/>
                        </a:rPr>
                        <a:t>Included with Lens Co-Pay up to age 19; over age 19, $30 Co-Pay</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Up to $10 reimbursement less Co-pay under age 19</a:t>
                      </a:r>
                    </a:p>
                  </a:txBody>
                  <a:tcPr horzOverflow="overflow"/>
                </a:tc>
              </a:tr>
              <a:tr h="2339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UV Coating Lens</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tx1"/>
                          </a:solidFill>
                          <a:latin typeface="DINNextLTPro-Light"/>
                          <a:ea typeface="Calibri" panose="020F0502020204030204" pitchFamily="34" charset="0"/>
                          <a:cs typeface="DINNextLTPro-Light"/>
                        </a:rPr>
                        <a:t>$12 Co-Pay</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Up to $5 reimbursement less Co-pay</a:t>
                      </a:r>
                    </a:p>
                  </a:txBody>
                  <a:tcPr horzOverflow="overflow"/>
                </a:tc>
              </a:tr>
              <a:tr h="38986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Contact Lenses - Medically Necessary </a:t>
                      </a:r>
                    </a:p>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(in lieu of eyeglasses and elective contact lenses)</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tx1"/>
                          </a:solidFill>
                          <a:latin typeface="DINNextLTPro-Light"/>
                          <a:ea typeface="Calibri" panose="020F0502020204030204" pitchFamily="34" charset="0"/>
                          <a:cs typeface="DINNextLTPro-Light"/>
                        </a:rPr>
                        <a:t>$15 Co-pay; $250 materials allowance; $30 fitting fee allowance</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Up to $250 reimbursement (less applicable Co-pay)</a:t>
                      </a:r>
                    </a:p>
                  </a:txBody>
                  <a:tcPr horzOverflow="overflow"/>
                </a:tc>
              </a:tr>
              <a:tr h="38986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Contact Lenses – Elective (in lieu of eyeglasses)</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tx1"/>
                          </a:solidFill>
                          <a:latin typeface="DINNextLTPro-Light"/>
                          <a:ea typeface="Calibri" panose="020F0502020204030204" pitchFamily="34" charset="0"/>
                          <a:cs typeface="DINNextLTPro-Light"/>
                        </a:rPr>
                        <a:t>$15 Co-pay; $100 materials allowance; $30 fitting fee allowance</a:t>
                      </a:r>
                    </a:p>
                  </a:txBody>
                  <a:tcP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Up to $60 reimbursement (less applicable Co-pay)</a:t>
                      </a:r>
                    </a:p>
                  </a:txBody>
                  <a:tcPr horzOverflow="overflow"/>
                </a:tc>
              </a:tr>
              <a:tr h="2339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Frequency Limitations - Vision Exams</a:t>
                      </a:r>
                    </a:p>
                  </a:txBody>
                  <a:tcPr horzOverflow="overflow"/>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tx1"/>
                          </a:solidFill>
                          <a:latin typeface="DINNextLTPro-Light"/>
                          <a:ea typeface="Calibri" panose="020F0502020204030204" pitchFamily="34" charset="0"/>
                          <a:cs typeface="DINNextLTPro-Light"/>
                        </a:rPr>
                        <a:t>Once every 12 months</a:t>
                      </a:r>
                    </a:p>
                  </a:txBody>
                  <a:tcPr anchor="ctr"/>
                </a:tc>
                <a:tc hMerge="1">
                  <a:txBody>
                    <a:bodyPr/>
                    <a:lstStyle/>
                    <a:p>
                      <a:pPr algn="ctr"/>
                      <a:endParaRPr lang="en-US" sz="1000" b="1" dirty="0"/>
                    </a:p>
                  </a:txBody>
                  <a:tcPr anchor="ctr"/>
                </a:tc>
              </a:tr>
              <a:tr h="2339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Frequency Limitations - Eyeglass Lenses</a:t>
                      </a:r>
                    </a:p>
                  </a:txBody>
                  <a:tcPr horzOverflow="overflow"/>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tx1"/>
                          </a:solidFill>
                          <a:latin typeface="DINNextLTPro-Light"/>
                          <a:ea typeface="Calibri" panose="020F0502020204030204" pitchFamily="34" charset="0"/>
                          <a:cs typeface="DINNextLTPro-Light"/>
                        </a:rPr>
                        <a:t>Once every 12 months</a:t>
                      </a:r>
                    </a:p>
                  </a:txBody>
                  <a:tcPr anchor="ctr"/>
                </a:tc>
                <a:tc hMerge="1">
                  <a:txBody>
                    <a:bodyPr/>
                    <a:lstStyle/>
                    <a:p>
                      <a:pPr algn="ctr"/>
                      <a:endParaRPr lang="en-US" sz="1000" b="1" dirty="0"/>
                    </a:p>
                  </a:txBody>
                  <a:tcPr anchor="ctr"/>
                </a:tc>
              </a:tr>
              <a:tr h="2339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Frequency Limitations - Frames</a:t>
                      </a:r>
                    </a:p>
                  </a:txBody>
                  <a:tcPr horzOverflow="overflow"/>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tx1"/>
                          </a:solidFill>
                          <a:latin typeface="DINNextLTPro-Light"/>
                          <a:ea typeface="Calibri" panose="020F0502020204030204" pitchFamily="34" charset="0"/>
                          <a:cs typeface="DINNextLTPro-Light"/>
                        </a:rPr>
                        <a:t>Once every 12 months</a:t>
                      </a:r>
                    </a:p>
                  </a:txBody>
                  <a:tcPr anchor="ctr"/>
                </a:tc>
                <a:tc hMerge="1">
                  <a:txBody>
                    <a:bodyPr/>
                    <a:lstStyle/>
                    <a:p>
                      <a:pPr algn="ctr"/>
                      <a:endParaRPr lang="en-US" sz="1000" b="1" dirty="0"/>
                    </a:p>
                  </a:txBody>
                  <a:tcPr anchor="ctr"/>
                </a:tc>
              </a:tr>
              <a:tr h="233921">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200" b="1" kern="1200" dirty="0" smtClean="0">
                          <a:solidFill>
                            <a:schemeClr val="tx1"/>
                          </a:solidFill>
                          <a:latin typeface="DINNextLTPro-Light"/>
                          <a:ea typeface="Calibri" panose="020F0502020204030204" pitchFamily="34" charset="0"/>
                          <a:cs typeface="DINNextLTPro-Light"/>
                        </a:rPr>
                        <a:t>Frequency Limitations - Contact Lenses </a:t>
                      </a:r>
                    </a:p>
                  </a:txBody>
                  <a:tcPr horzOverflow="overflow"/>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kern="1200" dirty="0" smtClean="0">
                          <a:solidFill>
                            <a:schemeClr val="tx1"/>
                          </a:solidFill>
                          <a:latin typeface="DINNextLTPro-Light"/>
                          <a:ea typeface="Calibri" panose="020F0502020204030204" pitchFamily="34" charset="0"/>
                          <a:cs typeface="DINNextLTPro-Light"/>
                        </a:rPr>
                        <a:t>Once every 12 months</a:t>
                      </a:r>
                    </a:p>
                  </a:txBody>
                  <a:tcPr anchor="ctr"/>
                </a:tc>
                <a:tc hMerge="1">
                  <a:txBody>
                    <a:bodyPr/>
                    <a:lstStyle/>
                    <a:p>
                      <a:pPr algn="ctr"/>
                      <a:endParaRPr lang="en-US" sz="1000" b="1" dirty="0"/>
                    </a:p>
                  </a:txBody>
                  <a:tcPr anchor="ctr"/>
                </a:tc>
              </a:tr>
            </a:tbl>
          </a:graphicData>
        </a:graphic>
      </p:graphicFrame>
      <p:graphicFrame>
        <p:nvGraphicFramePr>
          <p:cNvPr id="5" name="Content Placeholder 5"/>
          <p:cNvGraphicFramePr>
            <a:graphicFrameLocks/>
          </p:cNvGraphicFramePr>
          <p:nvPr>
            <p:extLst>
              <p:ext uri="{D42A27DB-BD31-4B8C-83A1-F6EECF244321}">
                <p14:modId xmlns:p14="http://schemas.microsoft.com/office/powerpoint/2010/main" val="1736592927"/>
              </p:ext>
            </p:extLst>
          </p:nvPr>
        </p:nvGraphicFramePr>
        <p:xfrm>
          <a:off x="6591869" y="5508218"/>
          <a:ext cx="5491274" cy="1188720"/>
        </p:xfrm>
        <a:graphic>
          <a:graphicData uri="http://schemas.openxmlformats.org/drawingml/2006/table">
            <a:tbl>
              <a:tblPr firstRow="1" bandRow="1">
                <a:tableStyleId>{5C22544A-7EE6-4342-B048-85BDC9FD1C3A}</a:tableStyleId>
              </a:tblPr>
              <a:tblGrid>
                <a:gridCol w="1353760"/>
                <a:gridCol w="4137514"/>
              </a:tblGrid>
              <a:tr h="0">
                <a:tc gridSpan="2">
                  <a:txBody>
                    <a:bodyPr/>
                    <a:lstStyle/>
                    <a:p>
                      <a:pPr algn="ctr"/>
                      <a:r>
                        <a:rPr lang="en-US" sz="1200" b="1" kern="1200" dirty="0" smtClean="0">
                          <a:solidFill>
                            <a:schemeClr val="bg1"/>
                          </a:solidFill>
                          <a:latin typeface="DINNextLTPro-Light"/>
                          <a:ea typeface="Calibri" panose="020F0502020204030204" pitchFamily="34" charset="0"/>
                          <a:cs typeface="DINNextLTPro-Light"/>
                        </a:rPr>
                        <a:t>April 1, 2015 – March 31, 2016 Monthly Buy Up Vision Plan Premiums</a:t>
                      </a:r>
                      <a:endParaRPr lang="en-US" sz="1200" b="1" kern="1200" dirty="0">
                        <a:solidFill>
                          <a:schemeClr val="bg1"/>
                        </a:solidFill>
                        <a:latin typeface="DINNextLTPro-Light"/>
                        <a:ea typeface="Calibri" panose="020F0502020204030204" pitchFamily="34" charset="0"/>
                        <a:cs typeface="DINNextLTPro-Light"/>
                      </a:endParaRPr>
                    </a:p>
                  </a:txBody>
                  <a:tcPr anchor="ctr">
                    <a:solidFill>
                      <a:srgbClr val="0070C0"/>
                    </a:solidFill>
                  </a:tcPr>
                </a:tc>
                <a:tc hMerge="1">
                  <a:txBody>
                    <a:bodyPr/>
                    <a:lstStyle/>
                    <a:p>
                      <a:endParaRPr lang="en-US" dirty="0"/>
                    </a:p>
                  </a:txBody>
                  <a:tcPr>
                    <a:solidFill>
                      <a:srgbClr val="0066CC"/>
                    </a:solidFill>
                  </a:tcPr>
                </a:tc>
              </a:tr>
              <a:tr h="238805">
                <a:tc>
                  <a:txBody>
                    <a:bodyPr/>
                    <a:lstStyle/>
                    <a:p>
                      <a:pPr algn="l"/>
                      <a:r>
                        <a:rPr lang="en-US" sz="1200" b="1" kern="1200" dirty="0" smtClean="0">
                          <a:solidFill>
                            <a:schemeClr val="tx1"/>
                          </a:solidFill>
                          <a:latin typeface="DINNextLTPro-Light"/>
                          <a:ea typeface="Calibri" panose="020F0502020204030204" pitchFamily="34" charset="0"/>
                          <a:cs typeface="DINNextLTPro-Light"/>
                        </a:rPr>
                        <a:t>Employee</a:t>
                      </a:r>
                      <a:endParaRPr lang="en-US" sz="1200" b="1" kern="1200" dirty="0">
                        <a:solidFill>
                          <a:schemeClr val="tx1"/>
                        </a:solidFill>
                        <a:latin typeface="DINNextLTPro-Light"/>
                        <a:ea typeface="Calibri" panose="020F0502020204030204" pitchFamily="34" charset="0"/>
                        <a:cs typeface="DINNextLTPro-Light"/>
                      </a:endParaRPr>
                    </a:p>
                  </a:txBody>
                  <a:tcPr anchor="ctr"/>
                </a:tc>
                <a:tc>
                  <a:txBody>
                    <a:bodyPr/>
                    <a:lstStyle/>
                    <a:p>
                      <a:pPr algn="l"/>
                      <a:r>
                        <a:rPr lang="en-US" sz="1200" b="1" kern="1200" dirty="0" smtClean="0">
                          <a:solidFill>
                            <a:schemeClr val="tx1"/>
                          </a:solidFill>
                          <a:latin typeface="DINNextLTPro-Light"/>
                          <a:ea typeface="Calibri" panose="020F0502020204030204" pitchFamily="34" charset="0"/>
                          <a:cs typeface="DINNextLTPro-Light"/>
                        </a:rPr>
                        <a:t>$4.78 </a:t>
                      </a:r>
                      <a:r>
                        <a:rPr lang="en-US" sz="1200" b="1" kern="1200" dirty="0" smtClean="0">
                          <a:solidFill>
                            <a:srgbClr val="FF0000"/>
                          </a:solidFill>
                          <a:latin typeface="DINNextLTPro-Light"/>
                          <a:ea typeface="Calibri" panose="020F0502020204030204" pitchFamily="34" charset="0"/>
                          <a:cs typeface="DINNextLTPro-Light"/>
                        </a:rPr>
                        <a:t>($9.60</a:t>
                      </a:r>
                      <a:r>
                        <a:rPr lang="en-US" sz="1200" b="1" kern="1200" baseline="0" dirty="0" smtClean="0">
                          <a:solidFill>
                            <a:srgbClr val="FF0000"/>
                          </a:solidFill>
                          <a:latin typeface="DINNextLTPro-Light"/>
                          <a:ea typeface="Calibri" panose="020F0502020204030204" pitchFamily="34" charset="0"/>
                          <a:cs typeface="DINNextLTPro-Light"/>
                        </a:rPr>
                        <a:t> in additional annual premium for frames once every 12 months)</a:t>
                      </a:r>
                      <a:endParaRPr lang="en-US" sz="1200" b="1" kern="1200" dirty="0">
                        <a:solidFill>
                          <a:schemeClr val="tx1"/>
                        </a:solidFill>
                        <a:latin typeface="DINNextLTPro-Light"/>
                        <a:ea typeface="Calibri" panose="020F0502020204030204" pitchFamily="34" charset="0"/>
                        <a:cs typeface="DINNextLTPro-Light"/>
                      </a:endParaRPr>
                    </a:p>
                  </a:txBody>
                  <a:tcPr anchor="ctr"/>
                </a:tc>
              </a:tr>
              <a:tr h="238805">
                <a:tc>
                  <a:txBody>
                    <a:bodyPr/>
                    <a:lstStyle/>
                    <a:p>
                      <a:pPr algn="l"/>
                      <a:r>
                        <a:rPr lang="en-US" sz="1200" b="1" kern="1200" dirty="0" smtClean="0">
                          <a:solidFill>
                            <a:schemeClr val="tx1"/>
                          </a:solidFill>
                          <a:latin typeface="DINNextLTPro-Light"/>
                          <a:ea typeface="Calibri" panose="020F0502020204030204" pitchFamily="34" charset="0"/>
                          <a:cs typeface="DINNextLTPro-Light"/>
                        </a:rPr>
                        <a:t>Family</a:t>
                      </a:r>
                      <a:endParaRPr lang="en-US" sz="1200" b="1" kern="1200" dirty="0">
                        <a:solidFill>
                          <a:schemeClr val="tx1"/>
                        </a:solidFill>
                        <a:latin typeface="DINNextLTPro-Light"/>
                        <a:ea typeface="Calibri" panose="020F0502020204030204" pitchFamily="34" charset="0"/>
                        <a:cs typeface="DINNextLTPro-Light"/>
                      </a:endParaRPr>
                    </a:p>
                  </a:txBody>
                  <a:tcPr anchor="ctr"/>
                </a:tc>
                <a:tc>
                  <a:txBody>
                    <a:bodyPr/>
                    <a:lstStyle/>
                    <a:p>
                      <a:pPr algn="l"/>
                      <a:r>
                        <a:rPr lang="en-US" sz="1200" b="1" kern="1200" dirty="0" smtClean="0">
                          <a:solidFill>
                            <a:schemeClr val="tx1"/>
                          </a:solidFill>
                          <a:latin typeface="DINNextLTPro-Light"/>
                          <a:ea typeface="Calibri" panose="020F0502020204030204" pitchFamily="34" charset="0"/>
                          <a:cs typeface="DINNextLTPro-Light"/>
                        </a:rPr>
                        <a:t>$12.22 </a:t>
                      </a:r>
                      <a:r>
                        <a:rPr lang="en-US" sz="1200" b="1" kern="1200" dirty="0" smtClean="0">
                          <a:solidFill>
                            <a:srgbClr val="FF0000"/>
                          </a:solidFill>
                          <a:latin typeface="DINNextLTPro-Light"/>
                          <a:ea typeface="Calibri" panose="020F0502020204030204" pitchFamily="34" charset="0"/>
                          <a:cs typeface="DINNextLTPro-Light"/>
                        </a:rPr>
                        <a:t>($24.48</a:t>
                      </a:r>
                      <a:r>
                        <a:rPr lang="en-US" sz="1200" b="1" kern="1200" baseline="0" dirty="0" smtClean="0">
                          <a:solidFill>
                            <a:srgbClr val="FF0000"/>
                          </a:solidFill>
                          <a:latin typeface="DINNextLTPro-Light"/>
                          <a:ea typeface="Calibri" panose="020F0502020204030204" pitchFamily="34" charset="0"/>
                          <a:cs typeface="DINNextLTPro-Light"/>
                        </a:rPr>
                        <a:t> in additional annual premium for frames every 12 months)</a:t>
                      </a:r>
                      <a:endParaRPr lang="en-US" sz="1200" b="1" kern="1200" dirty="0">
                        <a:solidFill>
                          <a:schemeClr val="tx1"/>
                        </a:solidFill>
                        <a:latin typeface="DINNextLTPro-Light"/>
                        <a:ea typeface="Calibri" panose="020F0502020204030204" pitchFamily="34" charset="0"/>
                        <a:cs typeface="DINNextLTPro-Light"/>
                      </a:endParaRPr>
                    </a:p>
                  </a:txBody>
                  <a:tcPr anchor="ctr"/>
                </a:tc>
              </a:tr>
            </a:tbl>
          </a:graphicData>
        </a:graphic>
      </p:graphicFrame>
      <p:sp>
        <p:nvSpPr>
          <p:cNvPr id="6" name="Slide Number Placeholder 5"/>
          <p:cNvSpPr>
            <a:spLocks noGrp="1"/>
          </p:cNvSpPr>
          <p:nvPr>
            <p:ph type="sldNum" sz="quarter" idx="12"/>
          </p:nvPr>
        </p:nvSpPr>
        <p:spPr/>
        <p:txBody>
          <a:bodyPr/>
          <a:lstStyle/>
          <a:p>
            <a:r>
              <a:rPr lang="en-US" sz="1400" b="1" dirty="0" smtClean="0">
                <a:solidFill>
                  <a:schemeClr val="tx1"/>
                </a:solidFill>
              </a:rPr>
              <a:t>35</a:t>
            </a:r>
            <a:endParaRPr lang="en-US" sz="1400" b="1" dirty="0">
              <a:solidFill>
                <a:schemeClr val="tx1"/>
              </a:solidFill>
            </a:endParaRPr>
          </a:p>
        </p:txBody>
      </p:sp>
    </p:spTree>
    <p:extLst>
      <p:ext uri="{BB962C8B-B14F-4D97-AF65-F5344CB8AC3E}">
        <p14:creationId xmlns:p14="http://schemas.microsoft.com/office/powerpoint/2010/main" val="19137237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 y="3"/>
            <a:ext cx="12090396" cy="1207655"/>
          </a:xfrm>
        </p:spPr>
        <p:txBody>
          <a:bodyPr/>
          <a:lstStyle/>
          <a:p>
            <a:r>
              <a:rPr lang="en-US" b="1" dirty="0" smtClean="0">
                <a:solidFill>
                  <a:srgbClr val="FF0000"/>
                </a:solidFill>
              </a:rPr>
              <a:t>RELIANCE STANDARD</a:t>
            </a:r>
            <a:endParaRPr lang="en-US" b="1" dirty="0">
              <a:solidFill>
                <a:srgbClr val="FF0000"/>
              </a:solidFill>
            </a:endParaRPr>
          </a:p>
        </p:txBody>
      </p:sp>
      <p:sp>
        <p:nvSpPr>
          <p:cNvPr id="3" name="Content Placeholder 2"/>
          <p:cNvSpPr>
            <a:spLocks noGrp="1"/>
          </p:cNvSpPr>
          <p:nvPr>
            <p:ph idx="1"/>
          </p:nvPr>
        </p:nvSpPr>
        <p:spPr/>
        <p:txBody>
          <a:bodyPr>
            <a:normAutofit/>
          </a:bodyPr>
          <a:lstStyle/>
          <a:p>
            <a:pPr algn="ctr"/>
            <a:r>
              <a:rPr lang="en-US" dirty="0">
                <a:solidFill>
                  <a:schemeClr val="accent1">
                    <a:lumMod val="50000"/>
                  </a:schemeClr>
                </a:solidFill>
                <a:latin typeface="Arial" pitchFamily="34" charset="0"/>
                <a:cs typeface="Arial" pitchFamily="34" charset="0"/>
              </a:rPr>
              <a:t>LIFE AND DISABILITY BENEFITS</a:t>
            </a:r>
          </a:p>
          <a:p>
            <a:pPr algn="ctr">
              <a:spcBef>
                <a:spcPct val="50000"/>
              </a:spcBef>
              <a:defRPr/>
            </a:pPr>
            <a:r>
              <a:rPr lang="en-US" b="1" dirty="0">
                <a:solidFill>
                  <a:schemeClr val="accent1">
                    <a:lumMod val="50000"/>
                  </a:schemeClr>
                </a:solidFill>
                <a:effectLst>
                  <a:outerShdw blurRad="38100" dist="38100" dir="2700000" algn="tl">
                    <a:srgbClr val="C0C0C0"/>
                  </a:outerShdw>
                </a:effectLst>
                <a:latin typeface="Arial" pitchFamily="34" charset="0"/>
                <a:cs typeface="Arial" pitchFamily="34" charset="0"/>
              </a:rPr>
              <a:t>Basic Employer Provided Life Insurance</a:t>
            </a:r>
          </a:p>
          <a:p>
            <a:pPr algn="ctr">
              <a:spcBef>
                <a:spcPct val="50000"/>
              </a:spcBef>
              <a:defRPr/>
            </a:pPr>
            <a:r>
              <a:rPr lang="en-US" b="1" dirty="0">
                <a:solidFill>
                  <a:schemeClr val="accent1">
                    <a:lumMod val="50000"/>
                  </a:schemeClr>
                </a:solidFill>
                <a:effectLst>
                  <a:outerShdw blurRad="38100" dist="38100" dir="2700000" algn="tl">
                    <a:srgbClr val="C0C0C0"/>
                  </a:outerShdw>
                </a:effectLst>
                <a:latin typeface="Arial" pitchFamily="34" charset="0"/>
                <a:cs typeface="Arial" pitchFamily="34" charset="0"/>
              </a:rPr>
              <a:t>Optional Life Insurance</a:t>
            </a:r>
          </a:p>
          <a:p>
            <a:pPr algn="ctr">
              <a:spcBef>
                <a:spcPct val="50000"/>
              </a:spcBef>
              <a:defRPr/>
            </a:pPr>
            <a:r>
              <a:rPr lang="en-US" b="1" dirty="0">
                <a:solidFill>
                  <a:schemeClr val="accent1">
                    <a:lumMod val="50000"/>
                  </a:schemeClr>
                </a:solidFill>
                <a:effectLst>
                  <a:outerShdw blurRad="38100" dist="38100" dir="2700000" algn="tl">
                    <a:srgbClr val="C0C0C0"/>
                  </a:outerShdw>
                </a:effectLst>
                <a:latin typeface="Arial" pitchFamily="34" charset="0"/>
                <a:cs typeface="Arial" pitchFamily="34" charset="0"/>
              </a:rPr>
              <a:t>Short Term Disability </a:t>
            </a:r>
          </a:p>
          <a:p>
            <a:pPr algn="ctr">
              <a:spcBef>
                <a:spcPct val="50000"/>
              </a:spcBef>
              <a:defRPr/>
            </a:pPr>
            <a:r>
              <a:rPr lang="en-US" b="1" dirty="0">
                <a:solidFill>
                  <a:schemeClr val="accent1">
                    <a:lumMod val="50000"/>
                  </a:schemeClr>
                </a:solidFill>
                <a:effectLst>
                  <a:outerShdw blurRad="38100" dist="38100" dir="2700000" algn="tl">
                    <a:srgbClr val="C0C0C0"/>
                  </a:outerShdw>
                </a:effectLst>
                <a:latin typeface="Arial" pitchFamily="34" charset="0"/>
                <a:cs typeface="Arial" pitchFamily="34" charset="0"/>
              </a:rPr>
              <a:t>Long Term Disability </a:t>
            </a:r>
          </a:p>
          <a:p>
            <a:pPr algn="ctr">
              <a:spcBef>
                <a:spcPct val="50000"/>
              </a:spcBef>
              <a:defRPr/>
            </a:pPr>
            <a:r>
              <a:rPr lang="en-US" b="1" dirty="0">
                <a:solidFill>
                  <a:schemeClr val="accent1">
                    <a:lumMod val="50000"/>
                  </a:schemeClr>
                </a:solidFill>
                <a:effectLst>
                  <a:outerShdw blurRad="38100" dist="38100" dir="2700000" algn="tl">
                    <a:srgbClr val="C0C0C0"/>
                  </a:outerShdw>
                </a:effectLst>
                <a:latin typeface="Arial" pitchFamily="34" charset="0"/>
                <a:cs typeface="Arial" pitchFamily="34" charset="0"/>
              </a:rPr>
              <a:t>Identity Theft Protection</a:t>
            </a:r>
          </a:p>
          <a:p>
            <a:pPr algn="ctr">
              <a:spcBef>
                <a:spcPct val="50000"/>
              </a:spcBef>
              <a:defRPr/>
            </a:pPr>
            <a:r>
              <a:rPr lang="en-US" b="1" dirty="0">
                <a:solidFill>
                  <a:schemeClr val="accent1">
                    <a:lumMod val="50000"/>
                  </a:schemeClr>
                </a:solidFill>
                <a:effectLst>
                  <a:outerShdw blurRad="38100" dist="38100" dir="2700000" algn="tl">
                    <a:srgbClr val="C0C0C0"/>
                  </a:outerShdw>
                </a:effectLst>
                <a:latin typeface="Arial" pitchFamily="34" charset="0"/>
                <a:cs typeface="Arial" pitchFamily="34" charset="0"/>
              </a:rPr>
              <a:t>Emergency Travel Assistance</a:t>
            </a:r>
          </a:p>
          <a:p>
            <a:endParaRPr lang="en-US" dirty="0"/>
          </a:p>
        </p:txBody>
      </p:sp>
      <p:sp>
        <p:nvSpPr>
          <p:cNvPr id="4" name="Title 1"/>
          <p:cNvSpPr txBox="1">
            <a:spLocks/>
          </p:cNvSpPr>
          <p:nvPr/>
        </p:nvSpPr>
        <p:spPr>
          <a:xfrm>
            <a:off x="4" y="3"/>
            <a:ext cx="12191997" cy="1207655"/>
          </a:xfrm>
          <a:prstGeom prst="rect">
            <a:avLst/>
          </a:prstGeom>
          <a:solidFill>
            <a:srgbClr val="00B0F0"/>
          </a:solid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latin typeface="SourceSansPro-Light"/>
              </a:rPr>
              <a:t>          </a:t>
            </a:r>
            <a:r>
              <a:rPr lang="en-US" b="1" dirty="0" smtClean="0">
                <a:solidFill>
                  <a:srgbClr val="FF0000"/>
                </a:solidFill>
                <a:latin typeface="SourceSansPro-Light"/>
              </a:rPr>
              <a:t>Reliance Standard Life</a:t>
            </a:r>
            <a:endParaRPr lang="en-US" b="1" u="sng" dirty="0">
              <a:solidFill>
                <a:srgbClr val="FF0000"/>
              </a:solidFill>
              <a:latin typeface="SourceSansPro-Light"/>
            </a:endParaRPr>
          </a:p>
        </p:txBody>
      </p:sp>
      <p:sp>
        <p:nvSpPr>
          <p:cNvPr id="5" name="Slide Number Placeholder 4"/>
          <p:cNvSpPr>
            <a:spLocks noGrp="1"/>
          </p:cNvSpPr>
          <p:nvPr>
            <p:ph type="sldNum" sz="quarter" idx="12"/>
          </p:nvPr>
        </p:nvSpPr>
        <p:spPr/>
        <p:txBody>
          <a:bodyPr/>
          <a:lstStyle/>
          <a:p>
            <a:fld id="{E6704220-9DF6-45FA-91FF-7F5DFB634E38}" type="slidenum">
              <a:rPr lang="en-US" b="1" smtClean="0">
                <a:solidFill>
                  <a:schemeClr val="tx1"/>
                </a:solidFill>
              </a:rPr>
              <a:t>36</a:t>
            </a:fld>
            <a:endParaRPr lang="en-US" b="1" dirty="0">
              <a:solidFill>
                <a:schemeClr val="tx1"/>
              </a:solidFill>
            </a:endParaRPr>
          </a:p>
        </p:txBody>
      </p:sp>
    </p:spTree>
    <p:extLst>
      <p:ext uri="{BB962C8B-B14F-4D97-AF65-F5344CB8AC3E}">
        <p14:creationId xmlns:p14="http://schemas.microsoft.com/office/powerpoint/2010/main" val="234620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12192000" cy="838200"/>
          </a:xfrm>
        </p:spPr>
        <p:txBody>
          <a:bodyPr>
            <a:normAutofit/>
          </a:bodyPr>
          <a:lstStyle/>
          <a:p>
            <a:pPr algn="ctr"/>
            <a:r>
              <a:rPr lang="en-US" sz="3200" b="1" dirty="0" smtClean="0">
                <a:solidFill>
                  <a:srgbClr val="FF0000"/>
                </a:solidFill>
                <a:effectLst>
                  <a:outerShdw blurRad="38100" dist="38100" dir="2700000" algn="tl">
                    <a:srgbClr val="C0C0C0"/>
                  </a:outerShdw>
                </a:effectLst>
                <a:latin typeface="Arial" pitchFamily="34" charset="0"/>
                <a:cs typeface="Arial" pitchFamily="34" charset="0"/>
              </a:rPr>
              <a:t>BASIC AND OPTIONAL TERM LIFE INSURANCE</a:t>
            </a:r>
            <a:endParaRPr lang="en-US" sz="3200" dirty="0">
              <a:solidFill>
                <a:srgbClr val="FF00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1776290637"/>
              </p:ext>
            </p:extLst>
          </p:nvPr>
        </p:nvGraphicFramePr>
        <p:xfrm>
          <a:off x="304800" y="1219201"/>
          <a:ext cx="11582400" cy="4709723"/>
        </p:xfrm>
        <a:graphic>
          <a:graphicData uri="http://schemas.openxmlformats.org/drawingml/2006/table">
            <a:tbl>
              <a:tblPr firstRow="1" bandRow="1">
                <a:tableStyleId>{5C22544A-7EE6-4342-B048-85BDC9FD1C3A}</a:tableStyleId>
              </a:tblPr>
              <a:tblGrid>
                <a:gridCol w="5791200"/>
                <a:gridCol w="5791200"/>
              </a:tblGrid>
              <a:tr h="72240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chemeClr val="bg1"/>
                          </a:solidFill>
                        </a:rPr>
                        <a:t>Basic – Employer </a:t>
                      </a:r>
                      <a:endParaRPr lang="en-US" b="1" dirty="0"/>
                    </a:p>
                  </a:txBody>
                  <a:tcPr marL="121920" marR="121920" anchor="ct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chemeClr val="bg1"/>
                          </a:solidFill>
                        </a:rPr>
                        <a:t>Optional - Employee</a:t>
                      </a:r>
                      <a:endParaRPr lang="en-US" b="1" dirty="0"/>
                    </a:p>
                  </a:txBody>
                  <a:tcPr marL="121920" marR="121920" anchor="ctr">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tcPr>
                </a:tc>
              </a:tr>
              <a:tr h="779243">
                <a:tc gridSpan="2">
                  <a:txBody>
                    <a:bodyPr/>
                    <a:lstStyle/>
                    <a:p>
                      <a:pPr marL="347472" indent="-347472" algn="ctr">
                        <a:lnSpc>
                          <a:spcPct val="115000"/>
                        </a:lnSpc>
                        <a:buFont typeface="Arial" pitchFamily="34" charset="0"/>
                        <a:buNone/>
                      </a:pPr>
                      <a:r>
                        <a:rPr lang="en-US" b="1" dirty="0" smtClean="0">
                          <a:solidFill>
                            <a:schemeClr val="tx1"/>
                          </a:solidFill>
                          <a:latin typeface="Arial" pitchFamily="34" charset="0"/>
                          <a:cs typeface="Arial" pitchFamily="34" charset="0"/>
                        </a:rPr>
                        <a:t>Benefits-eligible employees must</a:t>
                      </a:r>
                      <a:r>
                        <a:rPr lang="en-US" b="1" baseline="0" dirty="0" smtClean="0">
                          <a:solidFill>
                            <a:schemeClr val="tx1"/>
                          </a:solidFill>
                          <a:latin typeface="Arial" pitchFamily="34" charset="0"/>
                          <a:cs typeface="Arial" pitchFamily="34" charset="0"/>
                        </a:rPr>
                        <a:t> </a:t>
                      </a:r>
                      <a:r>
                        <a:rPr lang="en-US" b="1" dirty="0" smtClean="0">
                          <a:solidFill>
                            <a:schemeClr val="tx1"/>
                          </a:solidFill>
                          <a:latin typeface="Arial" pitchFamily="34" charset="0"/>
                          <a:cs typeface="Arial" pitchFamily="34" charset="0"/>
                        </a:rPr>
                        <a:t>work at</a:t>
                      </a:r>
                      <a:r>
                        <a:rPr lang="en-US" b="1" baseline="0" dirty="0" smtClean="0">
                          <a:solidFill>
                            <a:schemeClr val="tx1"/>
                          </a:solidFill>
                          <a:latin typeface="Arial" pitchFamily="34" charset="0"/>
                          <a:cs typeface="Arial" pitchFamily="34" charset="0"/>
                        </a:rPr>
                        <a:t> </a:t>
                      </a:r>
                      <a:r>
                        <a:rPr lang="en-US" b="1" dirty="0" smtClean="0">
                          <a:solidFill>
                            <a:schemeClr val="tx1"/>
                          </a:solidFill>
                          <a:latin typeface="Arial" pitchFamily="34" charset="0"/>
                          <a:cs typeface="Arial" pitchFamily="34" charset="0"/>
                        </a:rPr>
                        <a:t>least 19.2</a:t>
                      </a:r>
                      <a:r>
                        <a:rPr lang="en-US" b="1" baseline="0" dirty="0" smtClean="0">
                          <a:solidFill>
                            <a:schemeClr val="tx1"/>
                          </a:solidFill>
                          <a:latin typeface="Arial" pitchFamily="34" charset="0"/>
                          <a:cs typeface="Arial" pitchFamily="34" charset="0"/>
                        </a:rPr>
                        <a:t> hours weekly and </a:t>
                      </a:r>
                      <a:r>
                        <a:rPr lang="en-US" b="1" dirty="0" smtClean="0">
                          <a:solidFill>
                            <a:schemeClr val="tx1"/>
                          </a:solidFill>
                          <a:latin typeface="Arial" pitchFamily="34" charset="0"/>
                          <a:cs typeface="Arial" pitchFamily="34" charset="0"/>
                        </a:rPr>
                        <a:t>are U.S.</a:t>
                      </a:r>
                      <a:endParaRPr lang="en-US" b="1" baseline="0" dirty="0" smtClean="0">
                        <a:solidFill>
                          <a:schemeClr val="tx1"/>
                        </a:solidFill>
                        <a:latin typeface="Arial" pitchFamily="34" charset="0"/>
                        <a:cs typeface="Arial" pitchFamily="34" charset="0"/>
                      </a:endParaRPr>
                    </a:p>
                    <a:p>
                      <a:pPr marL="347472" indent="-347472" algn="ctr">
                        <a:lnSpc>
                          <a:spcPct val="115000"/>
                        </a:lnSpc>
                        <a:buFont typeface="Arial" pitchFamily="34" charset="0"/>
                        <a:buNone/>
                      </a:pPr>
                      <a:r>
                        <a:rPr lang="en-US" b="1" dirty="0" smtClean="0">
                          <a:solidFill>
                            <a:schemeClr val="tx1"/>
                          </a:solidFill>
                          <a:latin typeface="Arial" pitchFamily="34" charset="0"/>
                          <a:cs typeface="Arial" pitchFamily="34" charset="0"/>
                        </a:rPr>
                        <a:t>citizens or</a:t>
                      </a:r>
                      <a:r>
                        <a:rPr lang="en-US" b="1" baseline="0" dirty="0" smtClean="0">
                          <a:solidFill>
                            <a:schemeClr val="tx1"/>
                          </a:solidFill>
                          <a:latin typeface="Arial" pitchFamily="34" charset="0"/>
                          <a:cs typeface="Arial" pitchFamily="34" charset="0"/>
                        </a:rPr>
                        <a:t> </a:t>
                      </a:r>
                      <a:r>
                        <a:rPr lang="en-US" b="1" dirty="0" smtClean="0">
                          <a:solidFill>
                            <a:schemeClr val="tx1"/>
                          </a:solidFill>
                          <a:latin typeface="Arial" pitchFamily="34" charset="0"/>
                          <a:cs typeface="Arial" pitchFamily="34" charset="0"/>
                        </a:rPr>
                        <a:t>U.S. residents and foreign</a:t>
                      </a:r>
                      <a:r>
                        <a:rPr lang="en-US" b="1" baseline="0" dirty="0" smtClean="0">
                          <a:solidFill>
                            <a:schemeClr val="tx1"/>
                          </a:solidFill>
                          <a:latin typeface="Arial" pitchFamily="34" charset="0"/>
                          <a:cs typeface="Arial" pitchFamily="34" charset="0"/>
                        </a:rPr>
                        <a:t> n</a:t>
                      </a:r>
                      <a:r>
                        <a:rPr lang="en-US" b="1" dirty="0" smtClean="0">
                          <a:solidFill>
                            <a:schemeClr val="tx1"/>
                          </a:solidFill>
                          <a:latin typeface="Arial" pitchFamily="34" charset="0"/>
                          <a:cs typeface="Arial" pitchFamily="34" charset="0"/>
                        </a:rPr>
                        <a:t>ationals</a:t>
                      </a:r>
                    </a:p>
                  </a:txBody>
                  <a:tcPr marL="121920" marR="12192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solidFill>
                      <a:schemeClr val="tx2">
                        <a:lumMod val="20000"/>
                        <a:lumOff val="80000"/>
                      </a:schemeClr>
                    </a:solidFill>
                  </a:tcPr>
                </a:tc>
                <a:tc hMerge="1">
                  <a:txBody>
                    <a:bodyPr/>
                    <a:lstStyle/>
                    <a:p>
                      <a:pPr marL="347472" indent="-347472">
                        <a:lnSpc>
                          <a:spcPct val="115000"/>
                        </a:lnSpc>
                        <a:buFont typeface="Arial" pitchFamily="34" charset="0"/>
                        <a:buNone/>
                      </a:pPr>
                      <a:endParaRPr lang="en-US" dirty="0" smtClean="0">
                        <a:latin typeface="Arial" pitchFamily="34" charset="0"/>
                        <a:cs typeface="Arial" pitchFamily="34" charset="0"/>
                      </a:endParaRPr>
                    </a:p>
                  </a:txBody>
                  <a:tcPr anchor="ctr">
                    <a:lnR w="12700" cap="flat" cmpd="sng" algn="ctr">
                      <a:solidFill>
                        <a:schemeClr val="tx2">
                          <a:lumMod val="50000"/>
                        </a:schemeClr>
                      </a:solidFill>
                      <a:prstDash val="solid"/>
                      <a:round/>
                      <a:headEnd type="none" w="med" len="med"/>
                      <a:tailEnd type="none" w="med" len="med"/>
                    </a:lnR>
                  </a:tcPr>
                </a:tc>
              </a:tr>
              <a:tr h="433442">
                <a:tc>
                  <a:txBody>
                    <a:bodyPr/>
                    <a:lstStyle/>
                    <a:p>
                      <a:pPr algn="l">
                        <a:buFont typeface="Arial" pitchFamily="34" charset="0"/>
                        <a:buNone/>
                      </a:pPr>
                      <a:r>
                        <a:rPr lang="en-US" sz="1800" b="1" dirty="0" smtClean="0">
                          <a:solidFill>
                            <a:schemeClr val="accent1">
                              <a:lumMod val="50000"/>
                            </a:schemeClr>
                          </a:solidFill>
                          <a:latin typeface="Arial" pitchFamily="34" charset="0"/>
                          <a:cs typeface="Arial" pitchFamily="34" charset="0"/>
                        </a:rPr>
                        <a:t>Eligible after 3-months of employment</a:t>
                      </a:r>
                      <a:endParaRPr lang="en-US" b="1" dirty="0" smtClean="0">
                        <a:solidFill>
                          <a:schemeClr val="accent1">
                            <a:lumMod val="50000"/>
                          </a:schemeClr>
                        </a:solidFill>
                        <a:latin typeface="Arial" pitchFamily="34" charset="0"/>
                        <a:cs typeface="Arial" pitchFamily="34" charset="0"/>
                      </a:endParaRPr>
                    </a:p>
                  </a:txBody>
                  <a:tcPr marL="121920" marR="121920">
                    <a:lnL w="12700" cap="flat" cmpd="sng" algn="ctr">
                      <a:solidFill>
                        <a:schemeClr val="tx2">
                          <a:lumMod val="50000"/>
                        </a:schemeClr>
                      </a:solidFill>
                      <a:prstDash val="solid"/>
                      <a:round/>
                      <a:headEnd type="none" w="med" len="med"/>
                      <a:tailEnd type="none" w="med" len="med"/>
                    </a:ln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b="1" dirty="0" smtClean="0">
                          <a:solidFill>
                            <a:schemeClr val="accent1">
                              <a:lumMod val="50000"/>
                            </a:schemeClr>
                          </a:solidFill>
                          <a:latin typeface="Arial" pitchFamily="34" charset="0"/>
                          <a:cs typeface="Arial" pitchFamily="34" charset="0"/>
                        </a:rPr>
                        <a:t>Eligible after a 3-month waiting period </a:t>
                      </a:r>
                    </a:p>
                  </a:txBody>
                  <a:tcPr marL="121920" marR="121920">
                    <a:lnR w="12700" cap="flat" cmpd="sng" algn="ctr">
                      <a:solidFill>
                        <a:schemeClr val="tx2">
                          <a:lumMod val="50000"/>
                        </a:schemeClr>
                      </a:solidFill>
                      <a:prstDash val="solid"/>
                      <a:round/>
                      <a:headEnd type="none" w="med" len="med"/>
                      <a:tailEnd type="none" w="med" len="med"/>
                    </a:lnR>
                  </a:tcPr>
                </a:tc>
              </a:tr>
              <a:tr h="10668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smtClean="0">
                          <a:solidFill>
                            <a:schemeClr val="accent1">
                              <a:lumMod val="50000"/>
                            </a:schemeClr>
                          </a:solidFill>
                          <a:latin typeface="Arial" pitchFamily="34" charset="0"/>
                          <a:cs typeface="Arial" pitchFamily="34" charset="0"/>
                        </a:rPr>
                        <a:t>Benefit is one times annual salary up to a maximum of </a:t>
                      </a:r>
                      <a:r>
                        <a:rPr lang="en-US" sz="1800" b="1" smtClean="0">
                          <a:solidFill>
                            <a:schemeClr val="accent1">
                              <a:lumMod val="50000"/>
                            </a:schemeClr>
                          </a:solidFill>
                          <a:latin typeface="Arial" pitchFamily="34" charset="0"/>
                          <a:cs typeface="Arial" pitchFamily="34" charset="0"/>
                        </a:rPr>
                        <a:t>$350,000 </a:t>
                      </a:r>
                      <a:endParaRPr lang="en-US" sz="1800" b="1" dirty="0" smtClean="0">
                        <a:solidFill>
                          <a:schemeClr val="accent1">
                            <a:lumMod val="50000"/>
                          </a:schemeClr>
                        </a:solidFill>
                      </a:endParaRPr>
                    </a:p>
                  </a:txBody>
                  <a:tcPr marL="121920" marR="121920" anchor="ctr">
                    <a:lnL w="12700" cap="flat" cmpd="sng" algn="ctr">
                      <a:solidFill>
                        <a:schemeClr val="tx2">
                          <a:lumMod val="50000"/>
                        </a:schemeClr>
                      </a:solidFill>
                      <a:prstDash val="solid"/>
                      <a:round/>
                      <a:headEnd type="none" w="med" len="med"/>
                      <a:tailEnd type="none" w="med" len="med"/>
                    </a:lnL>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chemeClr val="accent1">
                              <a:lumMod val="50000"/>
                            </a:schemeClr>
                          </a:solidFill>
                          <a:latin typeface="Arial" pitchFamily="34" charset="0"/>
                          <a:cs typeface="Arial" pitchFamily="34" charset="0"/>
                        </a:rPr>
                        <a:t>Elect amounts between $10,000 and $300,000 in $10,000 increments</a:t>
                      </a:r>
                      <a:endParaRPr lang="en-US" sz="1800" b="1" dirty="0" smtClean="0">
                        <a:solidFill>
                          <a:schemeClr val="accent1">
                            <a:lumMod val="50000"/>
                          </a:schemeClr>
                        </a:solidFill>
                        <a:latin typeface="Arial" pitchFamily="34" charset="0"/>
                        <a:cs typeface="Arial" pitchFamily="34" charset="0"/>
                      </a:endParaRPr>
                    </a:p>
                  </a:txBody>
                  <a:tcPr marL="121920" marR="121920" anchor="ctr">
                    <a:lnR w="12700" cap="flat" cmpd="sng" algn="ctr">
                      <a:solidFill>
                        <a:schemeClr val="tx2">
                          <a:lumMod val="50000"/>
                        </a:schemeClr>
                      </a:solidFill>
                      <a:prstDash val="solid"/>
                      <a:round/>
                      <a:headEnd type="none" w="med" len="med"/>
                      <a:tailEnd type="none" w="med" len="med"/>
                    </a:lnR>
                    <a:solidFill>
                      <a:schemeClr val="tx2">
                        <a:lumMod val="20000"/>
                        <a:lumOff val="80000"/>
                      </a:schemeClr>
                    </a:solidFill>
                  </a:tcPr>
                </a:tc>
              </a:tr>
              <a:tr h="1023167">
                <a:tc>
                  <a:txBody>
                    <a:bodyPr/>
                    <a:lstStyle/>
                    <a:p>
                      <a:pPr eaLnBrk="1" hangingPunct="1">
                        <a:lnSpc>
                          <a:spcPct val="150000"/>
                        </a:lnSpc>
                        <a:spcBef>
                          <a:spcPts val="300"/>
                        </a:spcBef>
                      </a:pPr>
                      <a:r>
                        <a:rPr lang="en-US" sz="1800" b="1" dirty="0" smtClean="0">
                          <a:solidFill>
                            <a:schemeClr val="accent1">
                              <a:lumMod val="50000"/>
                            </a:schemeClr>
                          </a:solidFill>
                          <a:latin typeface="Arial" pitchFamily="34" charset="0"/>
                          <a:cs typeface="Arial" pitchFamily="34" charset="0"/>
                        </a:rPr>
                        <a:t>Term</a:t>
                      </a:r>
                      <a:r>
                        <a:rPr lang="en-US" sz="1800" b="1" baseline="0" dirty="0" smtClean="0">
                          <a:solidFill>
                            <a:schemeClr val="accent1">
                              <a:lumMod val="50000"/>
                            </a:schemeClr>
                          </a:solidFill>
                          <a:latin typeface="Arial" pitchFamily="34" charset="0"/>
                          <a:cs typeface="Arial" pitchFamily="34" charset="0"/>
                        </a:rPr>
                        <a:t> </a:t>
                      </a:r>
                      <a:r>
                        <a:rPr lang="en-US" sz="1800" b="1" dirty="0" smtClean="0">
                          <a:solidFill>
                            <a:schemeClr val="accent1">
                              <a:lumMod val="50000"/>
                            </a:schemeClr>
                          </a:solidFill>
                          <a:latin typeface="Arial" pitchFamily="34" charset="0"/>
                          <a:cs typeface="Arial" pitchFamily="34" charset="0"/>
                        </a:rPr>
                        <a:t>life insurance</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800" b="1" dirty="0" smtClean="0">
                        <a:solidFill>
                          <a:schemeClr val="accent1">
                            <a:lumMod val="50000"/>
                          </a:schemeClr>
                        </a:solidFill>
                      </a:endParaRPr>
                    </a:p>
                  </a:txBody>
                  <a:tcPr marL="121920" marR="121920" anchor="ctr">
                    <a:lnL w="12700" cap="flat" cmpd="sng" algn="ctr">
                      <a:solidFill>
                        <a:schemeClr val="tx2">
                          <a:lumMod val="50000"/>
                        </a:schemeClr>
                      </a:solidFill>
                      <a:prstDash val="solid"/>
                      <a:round/>
                      <a:headEnd type="none" w="med" len="med"/>
                      <a:tailEnd type="none" w="med" len="med"/>
                    </a:lnL>
                  </a:tcPr>
                </a:tc>
                <a:tc>
                  <a:txBody>
                    <a:bodyPr/>
                    <a:lstStyle/>
                    <a:p>
                      <a:pPr marL="58738" indent="0" algn="l">
                        <a:lnSpc>
                          <a:spcPct val="115000"/>
                        </a:lnSpc>
                        <a:buSzPct val="115000"/>
                        <a:buFont typeface="Arial" pitchFamily="34" charset="0"/>
                        <a:buNone/>
                      </a:pPr>
                      <a:r>
                        <a:rPr lang="en-US" b="1" dirty="0" smtClean="0">
                          <a:solidFill>
                            <a:schemeClr val="accent1">
                              <a:lumMod val="50000"/>
                            </a:schemeClr>
                          </a:solidFill>
                          <a:latin typeface="Arial" pitchFamily="34" charset="0"/>
                          <a:cs typeface="Arial" pitchFamily="34" charset="0"/>
                        </a:rPr>
                        <a:t>Convertible at age 65 /portable up to</a:t>
                      </a:r>
                      <a:r>
                        <a:rPr lang="en-US" b="1" baseline="0" dirty="0" smtClean="0">
                          <a:solidFill>
                            <a:schemeClr val="accent1">
                              <a:lumMod val="50000"/>
                            </a:schemeClr>
                          </a:solidFill>
                          <a:latin typeface="Arial" pitchFamily="34" charset="0"/>
                          <a:cs typeface="Arial" pitchFamily="34" charset="0"/>
                        </a:rPr>
                        <a:t> </a:t>
                      </a:r>
                      <a:r>
                        <a:rPr lang="en-US" b="1" dirty="0" smtClean="0">
                          <a:solidFill>
                            <a:schemeClr val="accent1">
                              <a:lumMod val="50000"/>
                            </a:schemeClr>
                          </a:solidFill>
                          <a:latin typeface="Arial" pitchFamily="34" charset="0"/>
                          <a:cs typeface="Arial" pitchFamily="34" charset="0"/>
                        </a:rPr>
                        <a:t>age 65 and younger</a:t>
                      </a:r>
                      <a:endParaRPr lang="en-US" sz="1800" b="1" dirty="0" smtClean="0">
                        <a:solidFill>
                          <a:schemeClr val="accent1">
                            <a:lumMod val="50000"/>
                          </a:schemeClr>
                        </a:solidFill>
                        <a:latin typeface="Arial" pitchFamily="34" charset="0"/>
                        <a:cs typeface="Arial" pitchFamily="34" charset="0"/>
                      </a:endParaRPr>
                    </a:p>
                  </a:txBody>
                  <a:tcPr marL="121920" marR="121920" anchor="ctr">
                    <a:lnR w="12700" cap="flat" cmpd="sng" algn="ctr">
                      <a:solidFill>
                        <a:schemeClr val="tx2">
                          <a:lumMod val="50000"/>
                        </a:schemeClr>
                      </a:solidFill>
                      <a:prstDash val="solid"/>
                      <a:round/>
                      <a:headEnd type="none" w="med" len="med"/>
                      <a:tailEnd type="none" w="med" len="med"/>
                    </a:lnR>
                  </a:tcPr>
                </a:tc>
              </a:tr>
              <a:tr h="684639">
                <a:tc gridSpan="2">
                  <a:txBody>
                    <a:bodyPr/>
                    <a:lstStyle/>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n-US" sz="1800" b="1" dirty="0" smtClean="0">
                          <a:solidFill>
                            <a:schemeClr val="accent1">
                              <a:lumMod val="50000"/>
                            </a:schemeClr>
                          </a:solidFill>
                          <a:latin typeface="Arial" pitchFamily="34" charset="0"/>
                          <a:cs typeface="Arial" pitchFamily="34" charset="0"/>
                        </a:rPr>
                        <a:t>Benefit reduces to 65% at age 65 and to 50% at age 70</a:t>
                      </a:r>
                    </a:p>
                  </a:txBody>
                  <a:tcPr marL="121920" marR="121920"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lnB w="12700" cap="flat" cmpd="sng" algn="ctr">
                      <a:solidFill>
                        <a:schemeClr val="tx2">
                          <a:lumMod val="50000"/>
                        </a:schemeClr>
                      </a:solidFill>
                      <a:prstDash val="solid"/>
                      <a:round/>
                      <a:headEnd type="none" w="med" len="med"/>
                      <a:tailEnd type="none" w="med" len="med"/>
                    </a:lnB>
                    <a:solidFill>
                      <a:schemeClr val="tx2">
                        <a:lumMod val="20000"/>
                        <a:lumOff val="80000"/>
                      </a:schemeClr>
                    </a:solidFill>
                  </a:tcPr>
                </a:tc>
                <a:tc hMerge="1">
                  <a:txBody>
                    <a:bodyPr/>
                    <a:lstStyle/>
                    <a:p>
                      <a:pPr marL="0" marR="0" indent="0" algn="l" defTabSz="914400" rtl="0" eaLnBrk="1" fontAlgn="auto" latinLnBrk="0" hangingPunct="1">
                        <a:lnSpc>
                          <a:spcPct val="115000"/>
                        </a:lnSpc>
                        <a:spcBef>
                          <a:spcPts val="0"/>
                        </a:spcBef>
                        <a:spcAft>
                          <a:spcPts val="0"/>
                        </a:spcAft>
                        <a:buClrTx/>
                        <a:buSzTx/>
                        <a:buFontTx/>
                        <a:buNone/>
                        <a:tabLst/>
                        <a:defRPr/>
                      </a:pPr>
                      <a:endParaRPr lang="en-US" sz="1800" dirty="0" smtClean="0">
                        <a:latin typeface="Arial" pitchFamily="34" charset="0"/>
                        <a:cs typeface="Arial" pitchFamily="34" charset="0"/>
                      </a:endParaRPr>
                    </a:p>
                  </a:txBody>
                  <a:tcPr anchor="ctr">
                    <a:lnR w="12700" cap="flat" cmpd="sng" algn="ctr">
                      <a:solidFill>
                        <a:schemeClr val="tx2">
                          <a:lumMod val="50000"/>
                        </a:schemeClr>
                      </a:solidFill>
                      <a:prstDash val="solid"/>
                      <a:round/>
                      <a:headEnd type="none" w="med" len="med"/>
                      <a:tailEnd type="none" w="med" len="med"/>
                    </a:lnR>
                    <a:lnB w="12700" cap="flat" cmpd="sng" algn="ctr">
                      <a:solidFill>
                        <a:schemeClr val="tx2">
                          <a:lumMod val="50000"/>
                        </a:schemeClr>
                      </a:solidFill>
                      <a:prstDash val="solid"/>
                      <a:round/>
                      <a:headEnd type="none" w="med" len="med"/>
                      <a:tailEnd type="none" w="med" len="med"/>
                    </a:lnB>
                    <a:solidFill>
                      <a:schemeClr val="tx2">
                        <a:lumMod val="20000"/>
                        <a:lumOff val="80000"/>
                      </a:schemeClr>
                    </a:solidFill>
                  </a:tcPr>
                </a:tc>
              </a:tr>
            </a:tbl>
          </a:graphicData>
        </a:graphic>
      </p:graphicFrame>
      <p:sp>
        <p:nvSpPr>
          <p:cNvPr id="5" name="Rectangle 4"/>
          <p:cNvSpPr/>
          <p:nvPr/>
        </p:nvSpPr>
        <p:spPr>
          <a:xfrm>
            <a:off x="-203200" y="5715000"/>
            <a:ext cx="12496800" cy="1083374"/>
          </a:xfrm>
          <a:prstGeom prst="rect">
            <a:avLst/>
          </a:prstGeom>
        </p:spPr>
        <p:txBody>
          <a:bodyPr wrap="square">
            <a:spAutoFit/>
          </a:bodyPr>
          <a:lstStyle/>
          <a:p>
            <a:pPr>
              <a:lnSpc>
                <a:spcPct val="115000"/>
              </a:lnSpc>
            </a:pPr>
            <a:endParaRPr lang="en-US" dirty="0" smtClean="0">
              <a:latin typeface="Arial" pitchFamily="34" charset="0"/>
              <a:cs typeface="Arial" pitchFamily="34" charset="0"/>
            </a:endParaRPr>
          </a:p>
          <a:p>
            <a:pPr algn="ctr">
              <a:lnSpc>
                <a:spcPct val="115000"/>
              </a:lnSpc>
            </a:pPr>
            <a:r>
              <a:rPr lang="en-US" b="1" dirty="0" smtClean="0">
                <a:solidFill>
                  <a:srgbClr val="FF0000"/>
                </a:solidFill>
                <a:latin typeface="Arial" pitchFamily="34" charset="0"/>
                <a:cs typeface="Arial" pitchFamily="34" charset="0"/>
              </a:rPr>
              <a:t>No medical exam for this period only (Optional Life Insurance)</a:t>
            </a:r>
          </a:p>
          <a:p>
            <a:pPr algn="ctr">
              <a:lnSpc>
                <a:spcPct val="115000"/>
              </a:lnSpc>
            </a:pPr>
            <a:r>
              <a:rPr lang="en-US" b="1" dirty="0" smtClean="0">
                <a:solidFill>
                  <a:srgbClr val="FF0000"/>
                </a:solidFill>
                <a:latin typeface="Arial" pitchFamily="34" charset="0"/>
                <a:cs typeface="Arial" pitchFamily="34" charset="0"/>
              </a:rPr>
              <a:t>Complete a beneficiary form at </a:t>
            </a:r>
            <a:r>
              <a:rPr lang="en-US" b="1" dirty="0" smtClean="0">
                <a:solidFill>
                  <a:srgbClr val="FF0000"/>
                </a:solidFill>
                <a:latin typeface="Arial" pitchFamily="34" charset="0"/>
                <a:cs typeface="Arial" pitchFamily="34" charset="0"/>
                <a:hlinkClick r:id="rId3"/>
              </a:rPr>
              <a:t>http://icubabenefits.org</a:t>
            </a:r>
            <a:r>
              <a:rPr lang="en-US" b="1" dirty="0" smtClean="0">
                <a:solidFill>
                  <a:srgbClr val="FF0000"/>
                </a:solidFill>
                <a:latin typeface="Arial" pitchFamily="34" charset="0"/>
                <a:cs typeface="Arial" pitchFamily="34" charset="0"/>
              </a:rPr>
              <a:t> and update as needed</a:t>
            </a:r>
          </a:p>
        </p:txBody>
      </p:sp>
      <p:sp>
        <p:nvSpPr>
          <p:cNvPr id="6" name="Title 1"/>
          <p:cNvSpPr txBox="1">
            <a:spLocks/>
          </p:cNvSpPr>
          <p:nvPr/>
        </p:nvSpPr>
        <p:spPr>
          <a:xfrm>
            <a:off x="4" y="3"/>
            <a:ext cx="12191997" cy="1104897"/>
          </a:xfrm>
          <a:prstGeom prst="rect">
            <a:avLst/>
          </a:prstGeom>
          <a:solidFill>
            <a:srgbClr val="00B0F0"/>
          </a:solid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latin typeface="SourceSansPro-Light"/>
              </a:rPr>
              <a:t>          </a:t>
            </a:r>
            <a:r>
              <a:rPr lang="en-US" b="1" dirty="0" smtClean="0">
                <a:solidFill>
                  <a:srgbClr val="FF0000"/>
                </a:solidFill>
                <a:latin typeface="SourceSansPro-Light"/>
              </a:rPr>
              <a:t>BASIC AND OPTIONAL </a:t>
            </a:r>
          </a:p>
          <a:p>
            <a:pPr algn="ctr"/>
            <a:r>
              <a:rPr lang="en-US" b="1" dirty="0" smtClean="0">
                <a:solidFill>
                  <a:srgbClr val="FF0000"/>
                </a:solidFill>
                <a:latin typeface="SourceSansPro-Light"/>
              </a:rPr>
              <a:t>          TERM LIFE INSURANCE</a:t>
            </a:r>
            <a:endParaRPr lang="en-US" b="1" u="sng" dirty="0">
              <a:solidFill>
                <a:srgbClr val="FF0000"/>
              </a:solidFill>
              <a:latin typeface="SourceSansPro-Light"/>
            </a:endParaRPr>
          </a:p>
        </p:txBody>
      </p:sp>
      <p:sp>
        <p:nvSpPr>
          <p:cNvPr id="3" name="Slide Number Placeholder 2"/>
          <p:cNvSpPr>
            <a:spLocks noGrp="1"/>
          </p:cNvSpPr>
          <p:nvPr>
            <p:ph type="sldNum" sz="quarter" idx="12"/>
          </p:nvPr>
        </p:nvSpPr>
        <p:spPr/>
        <p:txBody>
          <a:bodyPr/>
          <a:lstStyle/>
          <a:p>
            <a:pPr>
              <a:defRPr/>
            </a:pPr>
            <a:fld id="{85A191AB-3CF0-42CC-8B2A-EE34DFA46EAF}" type="slidenum">
              <a:rPr lang="en-US" b="1" smtClean="0">
                <a:solidFill>
                  <a:schemeClr val="tx1"/>
                </a:solidFill>
              </a:rPr>
              <a:pPr>
                <a:defRPr/>
              </a:pPr>
              <a:t>37</a:t>
            </a:fld>
            <a:endParaRPr lang="en-US" b="1" dirty="0">
              <a:solidFill>
                <a:schemeClr val="tx1"/>
              </a:solidFill>
            </a:endParaRPr>
          </a:p>
        </p:txBody>
      </p:sp>
    </p:spTree>
    <p:extLst>
      <p:ext uri="{BB962C8B-B14F-4D97-AF65-F5344CB8AC3E}">
        <p14:creationId xmlns:p14="http://schemas.microsoft.com/office/powerpoint/2010/main" val="357208404"/>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597" y="6324601"/>
            <a:ext cx="12223597" cy="543935"/>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itle 1"/>
          <p:cNvSpPr txBox="1">
            <a:spLocks/>
          </p:cNvSpPr>
          <p:nvPr/>
        </p:nvSpPr>
        <p:spPr>
          <a:xfrm>
            <a:off x="2" y="2"/>
            <a:ext cx="12191999" cy="1207655"/>
          </a:xfrm>
          <a:prstGeom prst="rect">
            <a:avLst/>
          </a:prstGeom>
          <a:solidFill>
            <a:srgbClr val="00B0F0"/>
          </a:solid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latin typeface="SourceSansPro-Light"/>
              </a:rPr>
              <a:t>          </a:t>
            </a:r>
            <a:endParaRPr lang="en-US" b="1" u="sng" dirty="0">
              <a:solidFill>
                <a:schemeClr val="bg1"/>
              </a:solidFill>
              <a:latin typeface="SourceSansPro-Light"/>
            </a:endParaRPr>
          </a:p>
        </p:txBody>
      </p:sp>
      <p:sp>
        <p:nvSpPr>
          <p:cNvPr id="2" name="Title 1"/>
          <p:cNvSpPr>
            <a:spLocks noGrp="1"/>
          </p:cNvSpPr>
          <p:nvPr>
            <p:ph type="title"/>
          </p:nvPr>
        </p:nvSpPr>
        <p:spPr>
          <a:xfrm>
            <a:off x="1524000" y="76200"/>
            <a:ext cx="9372600" cy="1066800"/>
          </a:xfrm>
        </p:spPr>
        <p:txBody>
          <a:bodyPr>
            <a:normAutofit fontScale="90000"/>
          </a:bodyPr>
          <a:lstStyle/>
          <a:p>
            <a:pPr algn="ctr"/>
            <a:r>
              <a:rPr lang="en-US" b="1" dirty="0" smtClean="0">
                <a:solidFill>
                  <a:srgbClr val="000066"/>
                </a:solidFill>
                <a:effectLst>
                  <a:outerShdw blurRad="50800" dist="38100" dir="2700000" algn="tl" rotWithShape="0">
                    <a:prstClr val="black">
                      <a:alpha val="40000"/>
                    </a:prstClr>
                  </a:outerShdw>
                </a:effectLst>
              </a:rPr>
              <a:t>Reliance Standard Optional Term Life Insurance</a:t>
            </a:r>
            <a:endParaRPr lang="en-US" b="1" dirty="0">
              <a:solidFill>
                <a:srgbClr val="000066"/>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1930400" y="1295400"/>
            <a:ext cx="8661400" cy="5029200"/>
          </a:xfrm>
        </p:spPr>
        <p:txBody>
          <a:bodyPr>
            <a:normAutofit fontScale="92500" lnSpcReduction="10000"/>
          </a:bodyPr>
          <a:lstStyle/>
          <a:p>
            <a:pPr>
              <a:buFont typeface="Arial" pitchFamily="34" charset="0"/>
              <a:buChar char="•"/>
            </a:pPr>
            <a:r>
              <a:rPr lang="en-US" sz="2200" b="1" dirty="0"/>
              <a:t>Enroll </a:t>
            </a:r>
            <a:r>
              <a:rPr lang="en-US" sz="2200" b="1" dirty="0" smtClean="0"/>
              <a:t>now-coverage will begin after 90 days of employment</a:t>
            </a:r>
            <a:endParaRPr lang="en-US" sz="2200" b="1" dirty="0"/>
          </a:p>
          <a:p>
            <a:pPr>
              <a:buFont typeface="Arial" pitchFamily="34" charset="0"/>
              <a:buChar char="•"/>
            </a:pPr>
            <a:endParaRPr lang="en-US" sz="800" b="1" dirty="0"/>
          </a:p>
          <a:p>
            <a:pPr>
              <a:buFont typeface="Arial" pitchFamily="34" charset="0"/>
              <a:buChar char="•"/>
            </a:pPr>
            <a:r>
              <a:rPr lang="en-US" sz="2200" b="1" dirty="0"/>
              <a:t>Elect coverage amount between $10,000 and </a:t>
            </a:r>
            <a:r>
              <a:rPr lang="en-US" sz="2200" b="1" dirty="0" smtClean="0"/>
              <a:t>$300,000 </a:t>
            </a:r>
            <a:r>
              <a:rPr lang="en-US" sz="2200" b="1" dirty="0"/>
              <a:t>in $10,000 increments</a:t>
            </a:r>
          </a:p>
          <a:p>
            <a:pPr>
              <a:buFont typeface="Arial" pitchFamily="34" charset="0"/>
              <a:buChar char="•"/>
            </a:pPr>
            <a:endParaRPr lang="en-US" sz="800" b="1" dirty="0"/>
          </a:p>
          <a:p>
            <a:r>
              <a:rPr lang="en-US" sz="2200" b="1" dirty="0"/>
              <a:t>Your application will be subject to Evidence of Insurability (EOI), access this form </a:t>
            </a:r>
            <a:r>
              <a:rPr lang="en-US" sz="2200" b="1" dirty="0" smtClean="0"/>
              <a:t>through </a:t>
            </a:r>
            <a:r>
              <a:rPr lang="en-US" sz="2200" u="sng" dirty="0">
                <a:hlinkClick r:id="rId3" tooltip="New Link"/>
              </a:rPr>
              <a:t>http://www.reliancestandard.com/eoi/hom/nova/nsueoi.pdf</a:t>
            </a:r>
            <a:endParaRPr lang="en-US" sz="2200" dirty="0"/>
          </a:p>
          <a:p>
            <a:pPr>
              <a:buFont typeface="Arial" pitchFamily="34" charset="0"/>
              <a:buChar char="•"/>
            </a:pPr>
            <a:endParaRPr lang="en-US" sz="800" b="1" dirty="0">
              <a:solidFill>
                <a:srgbClr val="C00000"/>
              </a:solidFill>
            </a:endParaRPr>
          </a:p>
          <a:p>
            <a:pPr>
              <a:buFont typeface="Arial" pitchFamily="34" charset="0"/>
              <a:buChar char="•"/>
            </a:pPr>
            <a:r>
              <a:rPr lang="en-US" sz="2200" b="1" dirty="0" smtClean="0"/>
              <a:t>Reliance Standard will </a:t>
            </a:r>
            <a:r>
              <a:rPr lang="en-US" sz="2200" b="1" dirty="0"/>
              <a:t>notify you when your application is approved, denied or pending additional information</a:t>
            </a:r>
          </a:p>
          <a:p>
            <a:pPr>
              <a:buFont typeface="Arial" pitchFamily="34" charset="0"/>
              <a:buChar char="•"/>
            </a:pPr>
            <a:endParaRPr lang="en-US" sz="800" b="1" dirty="0"/>
          </a:p>
          <a:p>
            <a:pPr>
              <a:buFont typeface="Arial" pitchFamily="34" charset="0"/>
              <a:buChar char="•"/>
            </a:pPr>
            <a:r>
              <a:rPr lang="en-US" sz="2200" b="1" dirty="0"/>
              <a:t>First monthly premium deduction will occur in the first pay of the month following the approval of your coverage</a:t>
            </a:r>
          </a:p>
          <a:p>
            <a:pPr>
              <a:buFont typeface="Arial" pitchFamily="34" charset="0"/>
              <a:buChar char="•"/>
            </a:pPr>
            <a:endParaRPr lang="en-US" sz="800" b="1" dirty="0"/>
          </a:p>
          <a:p>
            <a:pPr>
              <a:buFont typeface="Arial" pitchFamily="34" charset="0"/>
              <a:buChar char="•"/>
            </a:pPr>
            <a:r>
              <a:rPr lang="en-US" sz="2200" b="1" dirty="0"/>
              <a:t>If you do not send an EOI to </a:t>
            </a:r>
            <a:r>
              <a:rPr lang="en-US" sz="2200" b="1" dirty="0" smtClean="0"/>
              <a:t>Reliance Standard by 4/30/2015 </a:t>
            </a:r>
            <a:r>
              <a:rPr lang="en-US" sz="2200" b="1" dirty="0"/>
              <a:t>your enrollment request will expire</a:t>
            </a:r>
          </a:p>
          <a:p>
            <a:pPr>
              <a:buFont typeface="Arial" pitchFamily="34" charset="0"/>
              <a:buChar char="•"/>
            </a:pPr>
            <a:endParaRPr lang="en-US" sz="800" b="1" dirty="0"/>
          </a:p>
          <a:p>
            <a:pPr>
              <a:buFont typeface="Arial" pitchFamily="34" charset="0"/>
              <a:buChar char="•"/>
            </a:pPr>
            <a:r>
              <a:rPr lang="en-US" sz="2200" b="1" dirty="0"/>
              <a:t>The value of the policy reduces to 65% at age 65, and 50% at age 70</a:t>
            </a:r>
          </a:p>
        </p:txBody>
      </p:sp>
      <p:sp>
        <p:nvSpPr>
          <p:cNvPr id="7" name="Slide Number Placeholder 1"/>
          <p:cNvSpPr>
            <a:spLocks noGrp="1"/>
          </p:cNvSpPr>
          <p:nvPr>
            <p:ph type="sldNum" sz="quarter" idx="12"/>
          </p:nvPr>
        </p:nvSpPr>
        <p:spPr>
          <a:xfrm>
            <a:off x="8610600" y="6356350"/>
            <a:ext cx="2743200" cy="365125"/>
          </a:xfrm>
        </p:spPr>
        <p:txBody>
          <a:bodyPr/>
          <a:lstStyle/>
          <a:p>
            <a:r>
              <a:rPr lang="en-US" sz="1400" b="1" dirty="0" smtClean="0">
                <a:solidFill>
                  <a:schemeClr val="tx1"/>
                </a:solidFill>
              </a:rPr>
              <a:t>38</a:t>
            </a:r>
            <a:endParaRPr lang="en-US" sz="1400" b="1" dirty="0">
              <a:solidFill>
                <a:schemeClr val="tx1"/>
              </a:solidFill>
            </a:endParaRPr>
          </a:p>
        </p:txBody>
      </p:sp>
    </p:spTree>
    <p:extLst>
      <p:ext uri="{BB962C8B-B14F-4D97-AF65-F5344CB8AC3E}">
        <p14:creationId xmlns:p14="http://schemas.microsoft.com/office/powerpoint/2010/main" val="3719311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304800" y="304800"/>
            <a:ext cx="11887200" cy="533400"/>
          </a:xfrm>
        </p:spPr>
        <p:txBody>
          <a:bodyPr>
            <a:normAutofit fontScale="90000"/>
          </a:bodyPr>
          <a:lstStyle/>
          <a:p>
            <a:pPr>
              <a:defRPr/>
            </a:pPr>
            <a:r>
              <a:rPr lang="en-US" sz="4000" b="1" dirty="0" smtClean="0">
                <a:solidFill>
                  <a:srgbClr val="002060"/>
                </a:solidFill>
                <a:effectLst>
                  <a:outerShdw blurRad="38100" dist="38100" dir="2700000" algn="tl">
                    <a:srgbClr val="C0C0C0"/>
                  </a:outerShdw>
                </a:effectLst>
                <a:latin typeface="Arial" pitchFamily="34" charset="0"/>
                <a:cs typeface="Arial" pitchFamily="34" charset="0"/>
              </a:rPr>
              <a:t>OPTIONAL TERM LIFE INSURANCE</a:t>
            </a:r>
            <a:r>
              <a:rPr lang="en-US" b="1" dirty="0" smtClean="0">
                <a:solidFill>
                  <a:srgbClr val="002060"/>
                </a:solidFill>
                <a:effectLst>
                  <a:outerShdw blurRad="38100" dist="38100" dir="2700000" algn="tl">
                    <a:srgbClr val="C0C0C0"/>
                  </a:outerShdw>
                </a:effectLst>
                <a:latin typeface="Arial" pitchFamily="34" charset="0"/>
                <a:cs typeface="Arial" pitchFamily="34" charset="0"/>
              </a:rPr>
              <a:t/>
            </a:r>
            <a:br>
              <a:rPr lang="en-US" b="1" dirty="0" smtClean="0">
                <a:solidFill>
                  <a:srgbClr val="002060"/>
                </a:solidFill>
                <a:effectLst>
                  <a:outerShdw blurRad="38100" dist="38100" dir="2700000" algn="tl">
                    <a:srgbClr val="C0C0C0"/>
                  </a:outerShdw>
                </a:effectLst>
                <a:latin typeface="Arial" pitchFamily="34" charset="0"/>
                <a:cs typeface="Arial" pitchFamily="34" charset="0"/>
              </a:rPr>
            </a:br>
            <a:r>
              <a:rPr lang="en-US" sz="3600" b="1" dirty="0" smtClean="0">
                <a:solidFill>
                  <a:srgbClr val="002060"/>
                </a:solidFill>
                <a:effectLst>
                  <a:outerShdw blurRad="38100" dist="38100" dir="2700000" algn="tl">
                    <a:srgbClr val="C0C0C0"/>
                  </a:outerShdw>
                </a:effectLst>
                <a:latin typeface="Arial" pitchFamily="34" charset="0"/>
                <a:cs typeface="Arial" pitchFamily="34" charset="0"/>
              </a:rPr>
              <a:t>Rate Chart </a:t>
            </a:r>
            <a:r>
              <a:rPr lang="en-US" sz="1800" b="1" dirty="0" smtClean="0">
                <a:solidFill>
                  <a:schemeClr val="accent1">
                    <a:lumMod val="50000"/>
                  </a:schemeClr>
                </a:solidFill>
                <a:effectLst>
                  <a:outerShdw blurRad="38100" dist="38100" dir="2700000" algn="tl">
                    <a:srgbClr val="C0C0C0"/>
                  </a:outerShdw>
                </a:effectLst>
                <a:latin typeface="Arial" pitchFamily="34" charset="0"/>
                <a:cs typeface="Arial" pitchFamily="34" charset="0"/>
              </a:rPr>
              <a:t>(1)</a:t>
            </a:r>
            <a:endParaRPr lang="en-US" sz="3600" b="1" dirty="0" smtClean="0">
              <a:solidFill>
                <a:schemeClr val="accent1">
                  <a:lumMod val="50000"/>
                </a:schemeClr>
              </a:solidFill>
              <a:effectLst>
                <a:outerShdw blurRad="38100" dist="38100" dir="2700000" algn="tl">
                  <a:srgbClr val="C0C0C0"/>
                </a:outerShdw>
              </a:effectLst>
              <a:latin typeface="Arial" pitchFamily="34" charset="0"/>
              <a:cs typeface="Arial" pitchFamily="34" charset="0"/>
            </a:endParaRPr>
          </a:p>
        </p:txBody>
      </p:sp>
      <p:graphicFrame>
        <p:nvGraphicFramePr>
          <p:cNvPr id="190644" name="Group 180"/>
          <p:cNvGraphicFramePr>
            <a:graphicFrameLocks noGrp="1"/>
          </p:cNvGraphicFramePr>
          <p:nvPr>
            <p:ph type="tbl" idx="1"/>
            <p:extLst>
              <p:ext uri="{D42A27DB-BD31-4B8C-83A1-F6EECF244321}">
                <p14:modId xmlns:p14="http://schemas.microsoft.com/office/powerpoint/2010/main" val="3719390844"/>
              </p:ext>
            </p:extLst>
          </p:nvPr>
        </p:nvGraphicFramePr>
        <p:xfrm>
          <a:off x="609600" y="1676401"/>
          <a:ext cx="11023603" cy="4038596"/>
        </p:xfrm>
        <a:graphic>
          <a:graphicData uri="http://schemas.openxmlformats.org/drawingml/2006/table">
            <a:tbl>
              <a:tblPr firstRow="1" firstCol="1">
                <a:tableStyleId>{3C2FFA5D-87B4-456A-9821-1D502468CF0F}</a:tableStyleId>
              </a:tblPr>
              <a:tblGrid>
                <a:gridCol w="992023"/>
                <a:gridCol w="992023"/>
                <a:gridCol w="992023"/>
                <a:gridCol w="992023"/>
                <a:gridCol w="992023"/>
                <a:gridCol w="992023"/>
                <a:gridCol w="992023"/>
                <a:gridCol w="992023"/>
                <a:gridCol w="992023"/>
                <a:gridCol w="992023"/>
                <a:gridCol w="1103373"/>
              </a:tblGrid>
              <a:tr h="304911">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 </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10,000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20,000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30,000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40,000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50,000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60,000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70,000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80,000</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90,000</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100,000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r>
              <a:tr h="29565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00-24</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0.47</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0.94</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1.41</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1.88</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2.35</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2.82</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3.29</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3.76</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4.23</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4.70</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r>
              <a:tr h="29565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25-29</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0.57</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1.14</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1.71</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2.28</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2.85</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3.42</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3.99</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4.56</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5.13</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5.70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r>
              <a:tr h="29565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30-34</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0.76</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1.52</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2.28</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3.04</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3.80</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4.56</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5.32</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6.08</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6.84</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7.60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r>
              <a:tr h="29565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35-39</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0.85</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1.70</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2.55</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3.40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4.25</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5.10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5.95</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6.80</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7.65</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8.50</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r>
              <a:tr h="29565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40-44</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0.95</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1.90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2.85</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3.80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4.75</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5.70</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6.65</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7.60</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8.55</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9.50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r>
              <a:tr h="29565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45-49</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1.42</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2.84</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4.26</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5.68</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7.10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8.52</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9.94</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11.36</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12.78</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14.20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r>
              <a:tr h="29565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50-54</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2.18</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4.36</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6.54</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8.72</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10.90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13.08</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15.26</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17.44</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19.62</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21.80</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r>
              <a:tr h="29565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55-59</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4.08</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8.16</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12.24</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16.32</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20.40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24.48</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28.56</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32.64</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36.72</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40.80</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r>
              <a:tr h="29565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60-64</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6.26</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12.52</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18.78</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25.04</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31.30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37.56</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43.82</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50.08</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56.34</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62.60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r>
              <a:tr h="373801">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65-69</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12.50</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25.00</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37.50</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50.00</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62.50</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75.00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87.50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100.00</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112.50</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125.00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r>
              <a:tr h="388327">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70-74</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25.00</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50.00</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75.00</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100.00</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125.00</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150.00</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175.00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200.00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225.00</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250.00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r>
              <a:tr h="310662">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75+</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25.00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50.00</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75.00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100.00</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125.00</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150.00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175.00</a:t>
                      </a:r>
                      <a:endParaRPr kumimoji="0" lang="en-US" sz="1200" b="1" i="0" u="none" strike="noStrike" cap="none" normalizeH="0" baseline="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200.00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225.00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250.00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560" marR="126560" marT="47460" marB="47460" anchor="b" horzOverflow="overflow"/>
                </a:tc>
              </a:tr>
            </a:tbl>
          </a:graphicData>
        </a:graphic>
      </p:graphicFrame>
      <p:grpSp>
        <p:nvGrpSpPr>
          <p:cNvPr id="2" name="Group 5"/>
          <p:cNvGrpSpPr/>
          <p:nvPr/>
        </p:nvGrpSpPr>
        <p:grpSpPr>
          <a:xfrm>
            <a:off x="609601" y="1295400"/>
            <a:ext cx="6077850" cy="369332"/>
            <a:chOff x="457202" y="1600200"/>
            <a:chExt cx="4558388" cy="369332"/>
          </a:xfrm>
        </p:grpSpPr>
        <p:sp>
          <p:nvSpPr>
            <p:cNvPr id="7" name="Text Box 175"/>
            <p:cNvSpPr txBox="1">
              <a:spLocks noChangeArrowheads="1"/>
            </p:cNvSpPr>
            <p:nvPr/>
          </p:nvSpPr>
          <p:spPr bwMode="auto">
            <a:xfrm>
              <a:off x="3429002" y="1600200"/>
              <a:ext cx="1586588" cy="369332"/>
            </a:xfrm>
            <a:prstGeom prst="rect">
              <a:avLst/>
            </a:prstGeom>
            <a:noFill/>
            <a:ln w="9525">
              <a:noFill/>
              <a:miter lim="800000"/>
              <a:headEnd/>
              <a:tailEnd/>
            </a:ln>
          </p:spPr>
          <p:txBody>
            <a:bodyPr wrap="none">
              <a:spAutoFit/>
            </a:bodyPr>
            <a:lstStyle/>
            <a:p>
              <a:r>
                <a:rPr lang="en-US" b="1" dirty="0"/>
                <a:t>Amount of coverage</a:t>
              </a:r>
            </a:p>
          </p:txBody>
        </p:sp>
        <p:sp>
          <p:nvSpPr>
            <p:cNvPr id="8" name="Text Box 176"/>
            <p:cNvSpPr txBox="1">
              <a:spLocks noChangeArrowheads="1"/>
            </p:cNvSpPr>
            <p:nvPr/>
          </p:nvSpPr>
          <p:spPr bwMode="auto">
            <a:xfrm>
              <a:off x="457202" y="1600200"/>
              <a:ext cx="914399" cy="369332"/>
            </a:xfrm>
            <a:prstGeom prst="rect">
              <a:avLst/>
            </a:prstGeom>
            <a:noFill/>
            <a:ln w="9525">
              <a:noFill/>
              <a:miter lim="800000"/>
              <a:headEnd/>
              <a:tailEnd/>
            </a:ln>
          </p:spPr>
          <p:txBody>
            <a:bodyPr wrap="square">
              <a:spAutoFit/>
            </a:bodyPr>
            <a:lstStyle/>
            <a:p>
              <a:r>
                <a:rPr lang="en-US" b="1" dirty="0"/>
                <a:t>Age</a:t>
              </a:r>
            </a:p>
          </p:txBody>
        </p:sp>
      </p:grpSp>
      <p:sp>
        <p:nvSpPr>
          <p:cNvPr id="10" name="Left Arrow 9"/>
          <p:cNvSpPr/>
          <p:nvPr/>
        </p:nvSpPr>
        <p:spPr>
          <a:xfrm>
            <a:off x="11379200" y="2743200"/>
            <a:ext cx="5080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p:cNvSpPr/>
          <p:nvPr/>
        </p:nvSpPr>
        <p:spPr>
          <a:xfrm>
            <a:off x="11379200" y="4800600"/>
            <a:ext cx="5080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p:cNvSpPr/>
          <p:nvPr/>
        </p:nvSpPr>
        <p:spPr>
          <a:xfrm>
            <a:off x="304800" y="4800600"/>
            <a:ext cx="406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304800" y="3581400"/>
            <a:ext cx="406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a:off x="304800" y="2743200"/>
            <a:ext cx="406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 Arrow 17"/>
          <p:cNvSpPr/>
          <p:nvPr/>
        </p:nvSpPr>
        <p:spPr>
          <a:xfrm>
            <a:off x="11379200" y="3657600"/>
            <a:ext cx="5080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867400"/>
            <a:ext cx="10769600"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85A191AB-3CF0-42CC-8B2A-EE34DFA46EAF}" type="slidenum">
              <a:rPr lang="en-US" b="1" smtClean="0">
                <a:solidFill>
                  <a:schemeClr val="tx1"/>
                </a:solidFill>
              </a:rPr>
              <a:pPr>
                <a:defRPr/>
              </a:pPr>
              <a:t>39</a:t>
            </a:fld>
            <a:endParaRPr lang="en-US" b="1" dirty="0">
              <a:solidFill>
                <a:schemeClr val="tx1"/>
              </a:solidFill>
            </a:endParaRPr>
          </a:p>
        </p:txBody>
      </p:sp>
    </p:spTree>
    <p:extLst>
      <p:ext uri="{BB962C8B-B14F-4D97-AF65-F5344CB8AC3E}">
        <p14:creationId xmlns:p14="http://schemas.microsoft.com/office/powerpoint/2010/main" val="2070638664"/>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44165"/>
            <a:ext cx="12192000" cy="1325563"/>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solidFill>
                <a:schemeClr val="bg1"/>
              </a:solidFill>
            </a:endParaRPr>
          </a:p>
        </p:txBody>
      </p:sp>
      <p:sp>
        <p:nvSpPr>
          <p:cNvPr id="3" name="Title 15"/>
          <p:cNvSpPr txBox="1">
            <a:spLocks/>
          </p:cNvSpPr>
          <p:nvPr/>
        </p:nvSpPr>
        <p:spPr>
          <a:xfrm>
            <a:off x="577623" y="135876"/>
            <a:ext cx="11363325" cy="10069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u="sng" dirty="0" smtClean="0">
                <a:solidFill>
                  <a:schemeClr val="bg1"/>
                </a:solidFill>
                <a:latin typeface="SourceSansPro-Light"/>
                <a:ea typeface="+mn-ea"/>
                <a:cs typeface="+mn-cs"/>
              </a:rPr>
              <a:t>Health Care Reform</a:t>
            </a:r>
            <a:endParaRPr lang="en-US" b="1" u="sng" dirty="0">
              <a:solidFill>
                <a:schemeClr val="bg1"/>
              </a:solidFill>
              <a:latin typeface="SourceSansPro-Light"/>
              <a:ea typeface="+mn-ea"/>
              <a:cs typeface="+mn-cs"/>
            </a:endParaRPr>
          </a:p>
        </p:txBody>
      </p:sp>
      <p:sp>
        <p:nvSpPr>
          <p:cNvPr id="4" name="Content Placeholder 5"/>
          <p:cNvSpPr txBox="1">
            <a:spLocks/>
          </p:cNvSpPr>
          <p:nvPr/>
        </p:nvSpPr>
        <p:spPr>
          <a:xfrm>
            <a:off x="577623" y="1461439"/>
            <a:ext cx="11214715" cy="4472473"/>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512763" marR="0" lvl="0" indent="-512763" defTabSz="914400" rtl="0" eaLnBrk="1" fontAlgn="auto" latinLnBrk="0" hangingPunct="1">
              <a:lnSpc>
                <a:spcPct val="100000"/>
              </a:lnSpc>
              <a:spcBef>
                <a:spcPct val="20000"/>
              </a:spcBef>
              <a:spcAft>
                <a:spcPts val="0"/>
              </a:spcAft>
              <a:buClr>
                <a:srgbClr val="0F6FC6">
                  <a:lumMod val="75000"/>
                </a:srgbClr>
              </a:buClr>
              <a:buSzPct val="100000"/>
              <a:buFont typeface="Wingdings" pitchFamily="2" charset="2"/>
              <a:buChar char="q"/>
              <a:tabLst/>
              <a:defRPr/>
            </a:pPr>
            <a:r>
              <a:rPr lang="en-US" sz="3200" dirty="0" smtClean="0">
                <a:solidFill>
                  <a:srgbClr val="0070C0"/>
                </a:solidFill>
                <a:latin typeface="DINNextLTPro-Light"/>
                <a:ea typeface="Calibri" panose="020F0502020204030204" pitchFamily="34" charset="0"/>
                <a:cs typeface="DINNextLTPro-Light"/>
              </a:rPr>
              <a:t>Enrollment </a:t>
            </a:r>
            <a:r>
              <a:rPr lang="en-US" sz="3200" dirty="0">
                <a:solidFill>
                  <a:srgbClr val="0070C0"/>
                </a:solidFill>
                <a:latin typeface="DINNextLTPro-Light"/>
                <a:ea typeface="Calibri" panose="020F0502020204030204" pitchFamily="34" charset="0"/>
                <a:cs typeface="DINNextLTPro-Light"/>
              </a:rPr>
              <a:t>in an ICUBA Medical Plan satisfies the requirement for having </a:t>
            </a:r>
            <a:r>
              <a:rPr lang="en-US" sz="3200" dirty="0" smtClean="0">
                <a:solidFill>
                  <a:srgbClr val="0070C0"/>
                </a:solidFill>
                <a:latin typeface="DINNextLTPro-Light"/>
                <a:ea typeface="Calibri" panose="020F0502020204030204" pitchFamily="34" charset="0"/>
                <a:cs typeface="DINNextLTPro-Light"/>
              </a:rPr>
              <a:t>coverage.</a:t>
            </a:r>
            <a:endParaRPr lang="en-US" sz="3200" dirty="0">
              <a:solidFill>
                <a:srgbClr val="0070C0"/>
              </a:solidFill>
              <a:latin typeface="DINNextLTPro-Light"/>
              <a:ea typeface="Calibri" panose="020F0502020204030204" pitchFamily="34" charset="0"/>
              <a:cs typeface="DINNextLTPro-Light"/>
            </a:endParaRPr>
          </a:p>
          <a:p>
            <a:pPr marL="512763" marR="0" lvl="0" indent="-512763" defTabSz="914400" rtl="0" eaLnBrk="1" fontAlgn="auto" latinLnBrk="0" hangingPunct="1">
              <a:lnSpc>
                <a:spcPct val="100000"/>
              </a:lnSpc>
              <a:spcBef>
                <a:spcPct val="20000"/>
              </a:spcBef>
              <a:spcAft>
                <a:spcPts val="0"/>
              </a:spcAft>
              <a:buClr>
                <a:srgbClr val="0F6FC6">
                  <a:lumMod val="75000"/>
                </a:srgbClr>
              </a:buClr>
              <a:buSzPct val="100000"/>
              <a:buFont typeface="Wingdings" pitchFamily="2" charset="2"/>
              <a:buChar char="q"/>
              <a:tabLst/>
              <a:defRPr/>
            </a:pPr>
            <a:endParaRPr lang="en-US" sz="1050" dirty="0">
              <a:solidFill>
                <a:srgbClr val="0070C0"/>
              </a:solidFill>
              <a:latin typeface="DINNextLTPro-Light"/>
              <a:ea typeface="Calibri" panose="020F0502020204030204" pitchFamily="34" charset="0"/>
              <a:cs typeface="DINNextLTPro-Light"/>
            </a:endParaRPr>
          </a:p>
          <a:p>
            <a:pPr marL="512763" marR="0" lvl="0" indent="-512763" defTabSz="914400" rtl="0" eaLnBrk="1" fontAlgn="auto" latinLnBrk="0" hangingPunct="1">
              <a:lnSpc>
                <a:spcPct val="100000"/>
              </a:lnSpc>
              <a:spcBef>
                <a:spcPct val="20000"/>
              </a:spcBef>
              <a:spcAft>
                <a:spcPts val="0"/>
              </a:spcAft>
              <a:buClr>
                <a:srgbClr val="0F6FC6">
                  <a:lumMod val="75000"/>
                </a:srgbClr>
              </a:buClr>
              <a:buSzPct val="100000"/>
              <a:buFont typeface="Wingdings" pitchFamily="2" charset="2"/>
              <a:buChar char="q"/>
              <a:tabLst/>
              <a:defRPr/>
            </a:pPr>
            <a:r>
              <a:rPr lang="en-US" sz="3200" dirty="0">
                <a:solidFill>
                  <a:srgbClr val="0070C0"/>
                </a:solidFill>
                <a:latin typeface="DINNextLTPro-Light"/>
                <a:ea typeface="Calibri" panose="020F0502020204030204" pitchFamily="34" charset="0"/>
                <a:cs typeface="DINNextLTPro-Light"/>
              </a:rPr>
              <a:t>ICUBA Medical Plans are equivalent to Gold Plans offered on the Public Marketplace </a:t>
            </a:r>
            <a:r>
              <a:rPr lang="en-US" sz="3200" dirty="0" smtClean="0">
                <a:solidFill>
                  <a:srgbClr val="0070C0"/>
                </a:solidFill>
                <a:latin typeface="DINNextLTPro-Light"/>
                <a:ea typeface="Calibri" panose="020F0502020204030204" pitchFamily="34" charset="0"/>
                <a:cs typeface="DINNextLTPro-Light"/>
              </a:rPr>
              <a:t>Exchanges.</a:t>
            </a:r>
            <a:endParaRPr lang="en-US" sz="3200" dirty="0">
              <a:solidFill>
                <a:srgbClr val="0070C0"/>
              </a:solidFill>
              <a:latin typeface="DINNextLTPro-Light"/>
              <a:ea typeface="Calibri" panose="020F0502020204030204" pitchFamily="34" charset="0"/>
              <a:cs typeface="DINNextLTPro-Light"/>
            </a:endParaRPr>
          </a:p>
          <a:p>
            <a:pPr marL="512763" marR="0" lvl="0" indent="-512763" defTabSz="914400" rtl="0" eaLnBrk="1" fontAlgn="auto" latinLnBrk="0" hangingPunct="1">
              <a:lnSpc>
                <a:spcPct val="100000"/>
              </a:lnSpc>
              <a:spcBef>
                <a:spcPct val="20000"/>
              </a:spcBef>
              <a:spcAft>
                <a:spcPts val="0"/>
              </a:spcAft>
              <a:buClr>
                <a:srgbClr val="0F6FC6">
                  <a:lumMod val="75000"/>
                </a:srgbClr>
              </a:buClr>
              <a:buSzPct val="100000"/>
              <a:buFont typeface="Wingdings" pitchFamily="2" charset="2"/>
              <a:buChar char="q"/>
              <a:tabLst/>
              <a:defRPr/>
            </a:pPr>
            <a:endParaRPr lang="en-US" sz="1000" dirty="0">
              <a:solidFill>
                <a:srgbClr val="0070C0"/>
              </a:solidFill>
              <a:latin typeface="DINNextLTPro-Light"/>
              <a:ea typeface="Calibri" panose="020F0502020204030204" pitchFamily="34" charset="0"/>
              <a:cs typeface="DINNextLTPro-Light"/>
            </a:endParaRPr>
          </a:p>
          <a:p>
            <a:pPr marL="512763" marR="0" lvl="0" indent="-512763" defTabSz="914400" rtl="0" eaLnBrk="1" fontAlgn="auto" latinLnBrk="0" hangingPunct="1">
              <a:lnSpc>
                <a:spcPct val="100000"/>
              </a:lnSpc>
              <a:spcBef>
                <a:spcPct val="20000"/>
              </a:spcBef>
              <a:spcAft>
                <a:spcPts val="0"/>
              </a:spcAft>
              <a:buClr>
                <a:srgbClr val="0F6FC6">
                  <a:lumMod val="75000"/>
                </a:srgbClr>
              </a:buClr>
              <a:buSzPct val="100000"/>
              <a:buFont typeface="Wingdings" pitchFamily="2" charset="2"/>
              <a:buChar char="q"/>
              <a:tabLst>
                <a:tab pos="347663" algn="l"/>
                <a:tab pos="457200" algn="l"/>
              </a:tabLst>
              <a:defRPr/>
            </a:pPr>
            <a:r>
              <a:rPr lang="en-US" sz="3200" dirty="0">
                <a:solidFill>
                  <a:srgbClr val="0070C0"/>
                </a:solidFill>
                <a:latin typeface="DINNextLTPro-Light"/>
                <a:ea typeface="Calibri" panose="020F0502020204030204" pitchFamily="34" charset="0"/>
                <a:cs typeface="DINNextLTPro-Light"/>
              </a:rPr>
              <a:t>ICUBA has lower out-of-pocket costs, broader networks of providers, pre-tax benefits, employer contributions into HRA’s, and more generous </a:t>
            </a:r>
            <a:r>
              <a:rPr lang="en-US" sz="3200" b="1" dirty="0">
                <a:solidFill>
                  <a:srgbClr val="0070C0"/>
                </a:solidFill>
                <a:latin typeface="DINNextLTPro-Light"/>
                <a:ea typeface="Calibri" panose="020F0502020204030204" pitchFamily="34" charset="0"/>
                <a:cs typeface="DINNextLTPro-Light"/>
              </a:rPr>
              <a:t>FREE</a:t>
            </a:r>
            <a:r>
              <a:rPr lang="en-US" sz="3200" dirty="0">
                <a:solidFill>
                  <a:srgbClr val="0070C0"/>
                </a:solidFill>
                <a:latin typeface="DINNextLTPro-Light"/>
                <a:ea typeface="Calibri" panose="020F0502020204030204" pitchFamily="34" charset="0"/>
                <a:cs typeface="DINNextLTPro-Light"/>
              </a:rPr>
              <a:t> wellness benefits.</a:t>
            </a:r>
          </a:p>
          <a:p>
            <a:pPr marL="512763" marR="0" lvl="0" indent="-512763" defTabSz="914400" rtl="0" eaLnBrk="1" fontAlgn="auto" latinLnBrk="0" hangingPunct="1">
              <a:lnSpc>
                <a:spcPct val="100000"/>
              </a:lnSpc>
              <a:spcBef>
                <a:spcPct val="20000"/>
              </a:spcBef>
              <a:spcAft>
                <a:spcPts val="0"/>
              </a:spcAft>
              <a:buClr>
                <a:srgbClr val="0F6FC6">
                  <a:lumMod val="75000"/>
                </a:srgbClr>
              </a:buClr>
              <a:buSzPct val="100000"/>
              <a:buNone/>
              <a:tabLst/>
              <a:defRPr/>
            </a:pPr>
            <a:endParaRPr lang="en-US" sz="1000" dirty="0">
              <a:solidFill>
                <a:srgbClr val="0070C0"/>
              </a:solidFill>
              <a:latin typeface="DINNextLTPro-Light"/>
              <a:ea typeface="Calibri" panose="020F0502020204030204" pitchFamily="34" charset="0"/>
              <a:cs typeface="DINNextLTPro-Light"/>
            </a:endParaRPr>
          </a:p>
          <a:p>
            <a:pPr marL="512763" marR="0" lvl="0" indent="-512763" defTabSz="914400" rtl="0" eaLnBrk="1" fontAlgn="auto" latinLnBrk="0" hangingPunct="1">
              <a:lnSpc>
                <a:spcPct val="100000"/>
              </a:lnSpc>
              <a:spcBef>
                <a:spcPct val="20000"/>
              </a:spcBef>
              <a:spcAft>
                <a:spcPts val="0"/>
              </a:spcAft>
              <a:buClr>
                <a:srgbClr val="0F6FC6">
                  <a:lumMod val="75000"/>
                </a:srgbClr>
              </a:buClr>
              <a:buSzPct val="100000"/>
              <a:buFont typeface="Wingdings" pitchFamily="2" charset="2"/>
              <a:buChar char="q"/>
              <a:tabLst>
                <a:tab pos="347663" algn="l"/>
                <a:tab pos="457200" algn="l"/>
              </a:tabLst>
              <a:defRPr/>
            </a:pPr>
            <a:r>
              <a:rPr lang="en-US" sz="3200" dirty="0" smtClean="0">
                <a:solidFill>
                  <a:srgbClr val="0070C0"/>
                </a:solidFill>
                <a:latin typeface="DINNextLTPro-Light"/>
                <a:ea typeface="Calibri" panose="020F0502020204030204" pitchFamily="34" charset="0"/>
                <a:cs typeface="DINNextLTPro-Light"/>
              </a:rPr>
              <a:t>All </a:t>
            </a:r>
            <a:r>
              <a:rPr lang="en-US" sz="3200" dirty="0">
                <a:solidFill>
                  <a:srgbClr val="0070C0"/>
                </a:solidFill>
                <a:latin typeface="DINNextLTPro-Light"/>
                <a:ea typeface="Calibri" panose="020F0502020204030204" pitchFamily="34" charset="0"/>
                <a:cs typeface="DINNextLTPro-Light"/>
              </a:rPr>
              <a:t>other requirements of Health Care Reform are in </a:t>
            </a:r>
            <a:r>
              <a:rPr lang="en-US" sz="3200" dirty="0" smtClean="0">
                <a:solidFill>
                  <a:srgbClr val="0070C0"/>
                </a:solidFill>
                <a:latin typeface="DINNextLTPro-Light"/>
                <a:ea typeface="Calibri" panose="020F0502020204030204" pitchFamily="34" charset="0"/>
                <a:cs typeface="DINNextLTPro-Light"/>
              </a:rPr>
              <a:t>place.</a:t>
            </a:r>
            <a:endParaRPr lang="en-US" sz="3200" dirty="0">
              <a:solidFill>
                <a:srgbClr val="0070C0"/>
              </a:solidFill>
              <a:latin typeface="DINNextLTPro-Light"/>
              <a:ea typeface="Calibri" panose="020F0502020204030204" pitchFamily="34" charset="0"/>
              <a:cs typeface="DINNextLTPro-Light"/>
            </a:endParaRPr>
          </a:p>
          <a:p>
            <a:pPr marL="0" marR="0" lvl="0" indent="0" defTabSz="914400" rtl="0" eaLnBrk="1" fontAlgn="auto" latinLnBrk="0" hangingPunct="1">
              <a:lnSpc>
                <a:spcPct val="100000"/>
              </a:lnSpc>
              <a:spcBef>
                <a:spcPct val="20000"/>
              </a:spcBef>
              <a:spcAft>
                <a:spcPts val="0"/>
              </a:spcAft>
              <a:buClr>
                <a:srgbClr val="0F6FC6">
                  <a:lumMod val="75000"/>
                </a:srgbClr>
              </a:buClr>
              <a:buSzPct val="100000"/>
              <a:buNone/>
              <a:tabLst>
                <a:tab pos="347663" algn="l"/>
                <a:tab pos="457200" algn="l"/>
              </a:tabLst>
              <a:defRPr/>
            </a:pPr>
            <a:endParaRPr lang="en-US" sz="3200" dirty="0">
              <a:solidFill>
                <a:srgbClr val="0070C0"/>
              </a:solidFill>
              <a:latin typeface="MyriadPro-Regular"/>
            </a:endParaRPr>
          </a:p>
        </p:txBody>
      </p:sp>
      <p:pic>
        <p:nvPicPr>
          <p:cNvPr id="5" name="Picture 4" descr="Great Seal of the United Stat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6710" y="67866"/>
            <a:ext cx="1343608" cy="1143001"/>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r>
              <a:rPr lang="en-US" sz="1400" b="1" dirty="0" smtClean="0">
                <a:solidFill>
                  <a:schemeClr val="tx1"/>
                </a:solidFill>
              </a:rPr>
              <a:t>4</a:t>
            </a:r>
            <a:endParaRPr lang="en-US" sz="1400" b="1" dirty="0">
              <a:solidFill>
                <a:schemeClr val="tx1"/>
              </a:solidFill>
            </a:endParaRPr>
          </a:p>
        </p:txBody>
      </p:sp>
    </p:spTree>
    <p:extLst>
      <p:ext uri="{BB962C8B-B14F-4D97-AF65-F5344CB8AC3E}">
        <p14:creationId xmlns:p14="http://schemas.microsoft.com/office/powerpoint/2010/main" val="17117729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0" y="0"/>
            <a:ext cx="12192000" cy="1143000"/>
          </a:xfrm>
        </p:spPr>
        <p:txBody>
          <a:bodyPr>
            <a:normAutofit/>
          </a:bodyPr>
          <a:lstStyle/>
          <a:p>
            <a:pPr>
              <a:defRPr/>
            </a:pPr>
            <a:r>
              <a:rPr lang="en-US" sz="4000" b="1" dirty="0" smtClean="0">
                <a:solidFill>
                  <a:srgbClr val="002060"/>
                </a:solidFill>
                <a:effectLst>
                  <a:outerShdw blurRad="38100" dist="38100" dir="2700000" algn="tl">
                    <a:srgbClr val="C0C0C0"/>
                  </a:outerShdw>
                </a:effectLst>
                <a:latin typeface="Arial" pitchFamily="34" charset="0"/>
                <a:cs typeface="Arial" pitchFamily="34" charset="0"/>
              </a:rPr>
              <a:t>OPTIONAL TERM LIFE INSURANCE</a:t>
            </a:r>
            <a:r>
              <a:rPr lang="en-US" sz="3600" b="1" dirty="0" smtClean="0">
                <a:solidFill>
                  <a:srgbClr val="002060"/>
                </a:solidFill>
                <a:effectLst>
                  <a:outerShdw blurRad="38100" dist="38100" dir="2700000" algn="tl">
                    <a:srgbClr val="C0C0C0"/>
                  </a:outerShdw>
                </a:effectLst>
                <a:latin typeface="Arial" pitchFamily="34" charset="0"/>
                <a:cs typeface="Arial" pitchFamily="34" charset="0"/>
              </a:rPr>
              <a:t/>
            </a:r>
            <a:br>
              <a:rPr lang="en-US" sz="3600" b="1" dirty="0" smtClean="0">
                <a:solidFill>
                  <a:srgbClr val="002060"/>
                </a:solidFill>
                <a:effectLst>
                  <a:outerShdw blurRad="38100" dist="38100" dir="2700000" algn="tl">
                    <a:srgbClr val="C0C0C0"/>
                  </a:outerShdw>
                </a:effectLst>
                <a:latin typeface="Arial" pitchFamily="34" charset="0"/>
                <a:cs typeface="Arial" pitchFamily="34" charset="0"/>
              </a:rPr>
            </a:br>
            <a:r>
              <a:rPr lang="en-US" sz="3600" b="1" dirty="0" smtClean="0">
                <a:solidFill>
                  <a:srgbClr val="002060"/>
                </a:solidFill>
                <a:effectLst>
                  <a:outerShdw blurRad="38100" dist="38100" dir="2700000" algn="tl">
                    <a:srgbClr val="C0C0C0"/>
                  </a:outerShdw>
                </a:effectLst>
                <a:latin typeface="Arial" pitchFamily="34" charset="0"/>
                <a:cs typeface="Arial" pitchFamily="34" charset="0"/>
              </a:rPr>
              <a:t>Rate Chart </a:t>
            </a:r>
            <a:r>
              <a:rPr lang="en-US" sz="1800" b="1" dirty="0" smtClean="0">
                <a:solidFill>
                  <a:srgbClr val="002060"/>
                </a:solidFill>
                <a:effectLst>
                  <a:outerShdw blurRad="38100" dist="38100" dir="2700000" algn="tl">
                    <a:srgbClr val="C0C0C0"/>
                  </a:outerShdw>
                </a:effectLst>
                <a:latin typeface="Arial" pitchFamily="34" charset="0"/>
                <a:cs typeface="Arial" pitchFamily="34" charset="0"/>
              </a:rPr>
              <a:t>(2)</a:t>
            </a:r>
            <a:endParaRPr lang="en-US" sz="3600" b="1" dirty="0" smtClean="0">
              <a:solidFill>
                <a:srgbClr val="002060"/>
              </a:solidFill>
              <a:effectLst>
                <a:outerShdw blurRad="38100" dist="38100" dir="2700000" algn="tl">
                  <a:srgbClr val="C0C0C0"/>
                </a:outerShdw>
              </a:effectLst>
              <a:latin typeface="Arial" pitchFamily="34" charset="0"/>
              <a:cs typeface="Arial" pitchFamily="34" charset="0"/>
            </a:endParaRPr>
          </a:p>
        </p:txBody>
      </p:sp>
      <p:graphicFrame>
        <p:nvGraphicFramePr>
          <p:cNvPr id="189620" name="Group 180"/>
          <p:cNvGraphicFramePr>
            <a:graphicFrameLocks noGrp="1"/>
          </p:cNvGraphicFramePr>
          <p:nvPr>
            <p:ph type="tbl" idx="1"/>
          </p:nvPr>
        </p:nvGraphicFramePr>
        <p:xfrm>
          <a:off x="609601" y="1524000"/>
          <a:ext cx="1048169" cy="4495800"/>
        </p:xfrm>
        <a:graphic>
          <a:graphicData uri="http://schemas.openxmlformats.org/drawingml/2006/table">
            <a:tbl>
              <a:tblPr firstRow="1" firstCol="1">
                <a:tableStyleId>{3C2FFA5D-87B4-456A-9821-1D502468CF0F}</a:tableStyleId>
              </a:tblPr>
              <a:tblGrid>
                <a:gridCol w="1048169"/>
              </a:tblGrid>
              <a:tr h="30428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6199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00-24</a:t>
                      </a:r>
                      <a:endParaRPr kumimoji="0" lang="en-US" sz="2100" b="0"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6199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25-29</a:t>
                      </a:r>
                      <a:endParaRPr kumimoji="0" lang="en-US" sz="2100" b="0"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6199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smtClean="0">
                          <a:ln>
                            <a:noFill/>
                          </a:ln>
                          <a:effectLst/>
                        </a:rPr>
                        <a:t>30-34</a:t>
                      </a:r>
                      <a:endParaRPr kumimoji="0" lang="en-US" sz="2100" b="0"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r>
              <a:tr h="36199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35-39</a:t>
                      </a:r>
                      <a:endParaRPr kumimoji="0" lang="en-US" sz="2100" b="0"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6199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40-44</a:t>
                      </a:r>
                      <a:endParaRPr kumimoji="0" lang="en-US" sz="2100" b="0"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6199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45-49</a:t>
                      </a:r>
                      <a:endParaRPr kumimoji="0" lang="en-US" sz="2100" b="0"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6199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smtClean="0">
                          <a:ln>
                            <a:noFill/>
                          </a:ln>
                          <a:effectLst/>
                        </a:rPr>
                        <a:t>50-54</a:t>
                      </a:r>
                      <a:endParaRPr kumimoji="0" lang="en-US" sz="2100" b="0"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r>
              <a:tr h="36199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smtClean="0">
                          <a:ln>
                            <a:noFill/>
                          </a:ln>
                          <a:effectLst/>
                        </a:rPr>
                        <a:t>55-59</a:t>
                      </a:r>
                      <a:endParaRPr kumimoji="0" lang="en-US" sz="2100" b="0"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r>
              <a:tr h="36199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60-64</a:t>
                      </a:r>
                      <a:endParaRPr kumimoji="0" lang="en-US" sz="2100" b="0"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23976">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smtClean="0">
                          <a:ln>
                            <a:noFill/>
                          </a:ln>
                          <a:effectLst/>
                        </a:rPr>
                        <a:t>65-69</a:t>
                      </a:r>
                      <a:endParaRPr kumimoji="0" lang="en-US" sz="2100" b="0"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r>
              <a:tr h="304800">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70-74</a:t>
                      </a:r>
                      <a:endParaRPr kumimoji="0" lang="en-US" sz="2100" b="0"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04800">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75+</a:t>
                      </a:r>
                      <a:endParaRPr kumimoji="0" lang="en-US" sz="2100" b="0"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bl>
          </a:graphicData>
        </a:graphic>
      </p:graphicFrame>
      <p:grpSp>
        <p:nvGrpSpPr>
          <p:cNvPr id="2" name="Group 7"/>
          <p:cNvGrpSpPr/>
          <p:nvPr/>
        </p:nvGrpSpPr>
        <p:grpSpPr>
          <a:xfrm>
            <a:off x="609600" y="1219200"/>
            <a:ext cx="5877152" cy="369332"/>
            <a:chOff x="457202" y="1524000"/>
            <a:chExt cx="4407864" cy="369332"/>
          </a:xfrm>
        </p:grpSpPr>
        <p:sp>
          <p:nvSpPr>
            <p:cNvPr id="71853" name="Text Box 175"/>
            <p:cNvSpPr txBox="1">
              <a:spLocks noChangeArrowheads="1"/>
            </p:cNvSpPr>
            <p:nvPr/>
          </p:nvSpPr>
          <p:spPr bwMode="auto">
            <a:xfrm>
              <a:off x="3276602" y="1524000"/>
              <a:ext cx="1588464" cy="369332"/>
            </a:xfrm>
            <a:prstGeom prst="rect">
              <a:avLst/>
            </a:prstGeom>
            <a:noFill/>
            <a:ln w="9525">
              <a:noFill/>
              <a:miter lim="800000"/>
              <a:headEnd/>
              <a:tailEnd/>
            </a:ln>
          </p:spPr>
          <p:txBody>
            <a:bodyPr wrap="none">
              <a:spAutoFit/>
            </a:bodyPr>
            <a:lstStyle/>
            <a:p>
              <a:r>
                <a:rPr lang="en-US" b="1" dirty="0"/>
                <a:t>Amount of coverag</a:t>
              </a:r>
              <a:r>
                <a:rPr lang="en-US" dirty="0"/>
                <a:t>e</a:t>
              </a:r>
            </a:p>
          </p:txBody>
        </p:sp>
        <p:sp>
          <p:nvSpPr>
            <p:cNvPr id="71854" name="Text Box 176"/>
            <p:cNvSpPr txBox="1">
              <a:spLocks noChangeArrowheads="1"/>
            </p:cNvSpPr>
            <p:nvPr/>
          </p:nvSpPr>
          <p:spPr bwMode="auto">
            <a:xfrm>
              <a:off x="457202" y="1524000"/>
              <a:ext cx="409535" cy="369332"/>
            </a:xfrm>
            <a:prstGeom prst="rect">
              <a:avLst/>
            </a:prstGeom>
            <a:noFill/>
            <a:ln w="9525">
              <a:noFill/>
              <a:miter lim="800000"/>
              <a:headEnd/>
              <a:tailEnd/>
            </a:ln>
          </p:spPr>
          <p:txBody>
            <a:bodyPr wrap="none">
              <a:spAutoFit/>
            </a:bodyPr>
            <a:lstStyle/>
            <a:p>
              <a:r>
                <a:rPr lang="en-US" b="1" dirty="0"/>
                <a:t>Age</a:t>
              </a:r>
            </a:p>
          </p:txBody>
        </p:sp>
      </p:grpSp>
      <p:graphicFrame>
        <p:nvGraphicFramePr>
          <p:cNvPr id="7" name="Table 6"/>
          <p:cNvGraphicFramePr>
            <a:graphicFrameLocks noGrp="1"/>
          </p:cNvGraphicFramePr>
          <p:nvPr/>
        </p:nvGraphicFramePr>
        <p:xfrm>
          <a:off x="1625601" y="1524000"/>
          <a:ext cx="9956793" cy="4495800"/>
        </p:xfrm>
        <a:graphic>
          <a:graphicData uri="http://schemas.openxmlformats.org/drawingml/2006/table">
            <a:tbl>
              <a:tblPr firstRow="1" firstCol="1">
                <a:tableStyleId>{3C2FFA5D-87B4-456A-9821-1D502468CF0F}</a:tableStyleId>
              </a:tblPr>
              <a:tblGrid>
                <a:gridCol w="997388"/>
                <a:gridCol w="995252"/>
                <a:gridCol w="995252"/>
                <a:gridCol w="995252"/>
                <a:gridCol w="995252"/>
                <a:gridCol w="995252"/>
                <a:gridCol w="997389"/>
                <a:gridCol w="995252"/>
                <a:gridCol w="995252"/>
                <a:gridCol w="995252"/>
              </a:tblGrid>
              <a:tr h="303652">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110,000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120,000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130,000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140,000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150,000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160,000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170,000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180,000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190,000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200,000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62046">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5.17</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5.64</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6.11</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6.58</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7.05</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7.52</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7.99</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8.46</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8.93</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9.40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62046">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6.27</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6.84</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7.41</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7.98</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8.55</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9.12</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9.69</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10.26</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10.83</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11.14</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62046">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8.36</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9.12</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9.88</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10.64</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11.40</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12.16</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12.92</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13.68</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14.44</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15.20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62046">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9.35</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10.20</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11.05</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11.90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12.75</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13.60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14.45</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15.30</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16.15</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17.00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62046">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10.45</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11.40</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12.35</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13.30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14.25</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15.20</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16.15</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17.10</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18.05</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19.00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62046">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15.62</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17.04</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18.46</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19.88</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21.30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22.72</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24.14</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25.56</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26.98</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28.40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62046">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23.98</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26.16</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28.34</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30.52</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32.70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34.88</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37.06</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39.24</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41.42</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43.60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62046">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44.88</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48.96</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53.04</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57.12</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61.20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65.28</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69.36</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73.44</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77.52</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81.60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62046">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68.86</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75.12</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81.38</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87.64</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93.90</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100.16</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106.42</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112.68</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118.94</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125.20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24134">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137.50</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150.00</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162.50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175.00</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187.50</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200.00</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212.50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225.00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237.50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250.00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04800">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275.00</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300.00</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325.00</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350.00</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375.00</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400.00</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425.00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450.00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475.00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500.00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04800">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275.00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300.00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325.00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350.00</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375.00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smtClean="0">
                          <a:ln>
                            <a:noFill/>
                          </a:ln>
                          <a:effectLst/>
                        </a:rPr>
                        <a:t>400.00</a:t>
                      </a:r>
                      <a:endParaRPr kumimoji="0" lang="en-US" sz="2100" b="1" i="0" u="none" strike="noStrike" cap="none" normalizeH="0" baseline="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425.00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450.00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475.00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500.00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bl>
          </a:graphicData>
        </a:graphic>
      </p:graphicFrame>
      <p:sp>
        <p:nvSpPr>
          <p:cNvPr id="8" name="Right Arrow 7"/>
          <p:cNvSpPr/>
          <p:nvPr/>
        </p:nvSpPr>
        <p:spPr>
          <a:xfrm>
            <a:off x="304800" y="2743200"/>
            <a:ext cx="406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304800" y="3886200"/>
            <a:ext cx="406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304800" y="5334000"/>
            <a:ext cx="406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a:off x="11480800" y="2819400"/>
            <a:ext cx="5080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p:cNvSpPr/>
          <p:nvPr/>
        </p:nvSpPr>
        <p:spPr>
          <a:xfrm>
            <a:off x="11480800" y="5334000"/>
            <a:ext cx="5080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p:cNvSpPr/>
          <p:nvPr/>
        </p:nvSpPr>
        <p:spPr>
          <a:xfrm>
            <a:off x="11480800" y="3886200"/>
            <a:ext cx="5080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1" y="6173492"/>
            <a:ext cx="10871199" cy="455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85A191AB-3CF0-42CC-8B2A-EE34DFA46EAF}" type="slidenum">
              <a:rPr lang="en-US" b="1" smtClean="0">
                <a:solidFill>
                  <a:schemeClr val="tx1"/>
                </a:solidFill>
              </a:rPr>
              <a:pPr>
                <a:defRPr/>
              </a:pPr>
              <a:t>40</a:t>
            </a:fld>
            <a:endParaRPr lang="en-US" b="1" dirty="0">
              <a:solidFill>
                <a:schemeClr val="tx1"/>
              </a:solidFill>
            </a:endParaRPr>
          </a:p>
        </p:txBody>
      </p:sp>
    </p:spTree>
    <p:extLst>
      <p:ext uri="{BB962C8B-B14F-4D97-AF65-F5344CB8AC3E}">
        <p14:creationId xmlns:p14="http://schemas.microsoft.com/office/powerpoint/2010/main" val="953410929"/>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0" y="0"/>
            <a:ext cx="12192000" cy="1143000"/>
          </a:xfrm>
        </p:spPr>
        <p:txBody>
          <a:bodyPr>
            <a:normAutofit/>
          </a:bodyPr>
          <a:lstStyle/>
          <a:p>
            <a:pPr>
              <a:defRPr/>
            </a:pPr>
            <a:r>
              <a:rPr lang="en-US" sz="4000" b="1" dirty="0" smtClean="0">
                <a:solidFill>
                  <a:srgbClr val="002060"/>
                </a:solidFill>
                <a:effectLst>
                  <a:outerShdw blurRad="38100" dist="38100" dir="2700000" algn="tl">
                    <a:srgbClr val="C0C0C0"/>
                  </a:outerShdw>
                </a:effectLst>
                <a:latin typeface="Arial" pitchFamily="34" charset="0"/>
                <a:cs typeface="Arial" pitchFamily="34" charset="0"/>
              </a:rPr>
              <a:t>OPTIONAL TERM LIFE INSURANCE</a:t>
            </a:r>
            <a:r>
              <a:rPr lang="en-US" sz="3600" b="1" dirty="0" smtClean="0">
                <a:solidFill>
                  <a:srgbClr val="002060"/>
                </a:solidFill>
                <a:effectLst>
                  <a:outerShdw blurRad="38100" dist="38100" dir="2700000" algn="tl">
                    <a:srgbClr val="C0C0C0"/>
                  </a:outerShdw>
                </a:effectLst>
                <a:latin typeface="Arial" pitchFamily="34" charset="0"/>
                <a:cs typeface="Arial" pitchFamily="34" charset="0"/>
              </a:rPr>
              <a:t/>
            </a:r>
            <a:br>
              <a:rPr lang="en-US" sz="3600" b="1" dirty="0" smtClean="0">
                <a:solidFill>
                  <a:srgbClr val="002060"/>
                </a:solidFill>
                <a:effectLst>
                  <a:outerShdw blurRad="38100" dist="38100" dir="2700000" algn="tl">
                    <a:srgbClr val="C0C0C0"/>
                  </a:outerShdw>
                </a:effectLst>
                <a:latin typeface="Arial" pitchFamily="34" charset="0"/>
                <a:cs typeface="Arial" pitchFamily="34" charset="0"/>
              </a:rPr>
            </a:br>
            <a:r>
              <a:rPr lang="en-US" sz="3600" b="1" dirty="0" smtClean="0">
                <a:solidFill>
                  <a:srgbClr val="002060"/>
                </a:solidFill>
                <a:effectLst>
                  <a:outerShdw blurRad="38100" dist="38100" dir="2700000" algn="tl">
                    <a:srgbClr val="C0C0C0"/>
                  </a:outerShdw>
                </a:effectLst>
                <a:latin typeface="Arial" pitchFamily="34" charset="0"/>
                <a:cs typeface="Arial" pitchFamily="34" charset="0"/>
              </a:rPr>
              <a:t>Rate </a:t>
            </a:r>
            <a:r>
              <a:rPr lang="en-US" sz="3600" b="1" smtClean="0">
                <a:solidFill>
                  <a:srgbClr val="002060"/>
                </a:solidFill>
                <a:effectLst>
                  <a:outerShdw blurRad="38100" dist="38100" dir="2700000" algn="tl">
                    <a:srgbClr val="C0C0C0"/>
                  </a:outerShdw>
                </a:effectLst>
                <a:latin typeface="Arial" pitchFamily="34" charset="0"/>
                <a:cs typeface="Arial" pitchFamily="34" charset="0"/>
              </a:rPr>
              <a:t>Chart </a:t>
            </a:r>
            <a:r>
              <a:rPr lang="en-US" sz="1800" b="1" smtClean="0">
                <a:solidFill>
                  <a:srgbClr val="002060"/>
                </a:solidFill>
                <a:effectLst>
                  <a:outerShdw blurRad="38100" dist="38100" dir="2700000" algn="tl">
                    <a:srgbClr val="C0C0C0"/>
                  </a:outerShdw>
                </a:effectLst>
                <a:latin typeface="Arial" pitchFamily="34" charset="0"/>
                <a:cs typeface="Arial" pitchFamily="34" charset="0"/>
              </a:rPr>
              <a:t>(3)</a:t>
            </a:r>
            <a:endParaRPr lang="en-US" sz="3600" b="1" dirty="0" smtClean="0">
              <a:solidFill>
                <a:srgbClr val="002060"/>
              </a:solidFill>
              <a:effectLst>
                <a:outerShdw blurRad="38100" dist="38100" dir="2700000" algn="tl">
                  <a:srgbClr val="C0C0C0"/>
                </a:outerShdw>
              </a:effectLst>
              <a:latin typeface="Arial" pitchFamily="34" charset="0"/>
              <a:cs typeface="Arial" pitchFamily="34" charset="0"/>
            </a:endParaRPr>
          </a:p>
        </p:txBody>
      </p:sp>
      <p:graphicFrame>
        <p:nvGraphicFramePr>
          <p:cNvPr id="189620" name="Group 180"/>
          <p:cNvGraphicFramePr>
            <a:graphicFrameLocks noGrp="1"/>
          </p:cNvGraphicFramePr>
          <p:nvPr>
            <p:ph type="tbl" idx="1"/>
          </p:nvPr>
        </p:nvGraphicFramePr>
        <p:xfrm>
          <a:off x="609601" y="1524000"/>
          <a:ext cx="1048169" cy="4499927"/>
        </p:xfrm>
        <a:graphic>
          <a:graphicData uri="http://schemas.openxmlformats.org/drawingml/2006/table">
            <a:tbl>
              <a:tblPr firstRow="1" firstCol="1">
                <a:tableStyleId>{3C2FFA5D-87B4-456A-9821-1D502468CF0F}</a:tableStyleId>
              </a:tblPr>
              <a:tblGrid>
                <a:gridCol w="1048169"/>
              </a:tblGrid>
              <a:tr h="29976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200" b="0"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5661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00-24</a:t>
                      </a:r>
                      <a:endParaRPr kumimoji="0" lang="en-US" sz="2100" b="0"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5661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25-29</a:t>
                      </a:r>
                      <a:endParaRPr kumimoji="0" lang="en-US" sz="2100" b="0"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5661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30-34</a:t>
                      </a:r>
                      <a:endParaRPr kumimoji="0" lang="en-US" sz="2100" b="0"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5661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35-39</a:t>
                      </a:r>
                      <a:endParaRPr kumimoji="0" lang="en-US" sz="2100" b="0"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5661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40-44</a:t>
                      </a:r>
                      <a:endParaRPr kumimoji="0" lang="en-US" sz="2100" b="0"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5661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45-49</a:t>
                      </a:r>
                      <a:endParaRPr kumimoji="0" lang="en-US" sz="2100" b="0"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5661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50-54</a:t>
                      </a:r>
                      <a:endParaRPr kumimoji="0" lang="en-US" sz="2100" b="0"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5661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55-59</a:t>
                      </a:r>
                      <a:endParaRPr kumimoji="0" lang="en-US" sz="2100" b="0"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5661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60-64</a:t>
                      </a:r>
                      <a:endParaRPr kumimoji="0" lang="en-US" sz="2100" b="0"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5661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65-69</a:t>
                      </a:r>
                      <a:endParaRPr kumimoji="0" lang="en-US" sz="2100" b="0"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56613">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70-74</a:t>
                      </a:r>
                      <a:endParaRPr kumimoji="0" lang="en-US" sz="2100" b="0"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273297">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200" u="none" strike="noStrike" cap="none" normalizeH="0" baseline="0" dirty="0" smtClean="0">
                          <a:ln>
                            <a:noFill/>
                          </a:ln>
                          <a:effectLst/>
                        </a:rPr>
                        <a:t>75+</a:t>
                      </a:r>
                      <a:endParaRPr kumimoji="0" lang="en-US" sz="2100" b="0"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bl>
          </a:graphicData>
        </a:graphic>
      </p:graphicFrame>
      <p:grpSp>
        <p:nvGrpSpPr>
          <p:cNvPr id="2" name="Group 7"/>
          <p:cNvGrpSpPr/>
          <p:nvPr/>
        </p:nvGrpSpPr>
        <p:grpSpPr>
          <a:xfrm>
            <a:off x="711200" y="1143000"/>
            <a:ext cx="6080352" cy="445532"/>
            <a:chOff x="533400" y="1143000"/>
            <a:chExt cx="4560264" cy="445532"/>
          </a:xfrm>
        </p:grpSpPr>
        <p:sp>
          <p:nvSpPr>
            <p:cNvPr id="71853" name="Text Box 175"/>
            <p:cNvSpPr txBox="1">
              <a:spLocks noChangeArrowheads="1"/>
            </p:cNvSpPr>
            <p:nvPr/>
          </p:nvSpPr>
          <p:spPr bwMode="auto">
            <a:xfrm>
              <a:off x="3505200" y="1143000"/>
              <a:ext cx="1588464" cy="369332"/>
            </a:xfrm>
            <a:prstGeom prst="rect">
              <a:avLst/>
            </a:prstGeom>
            <a:noFill/>
            <a:ln w="9525">
              <a:noFill/>
              <a:miter lim="800000"/>
              <a:headEnd/>
              <a:tailEnd/>
            </a:ln>
          </p:spPr>
          <p:txBody>
            <a:bodyPr wrap="none">
              <a:spAutoFit/>
            </a:bodyPr>
            <a:lstStyle/>
            <a:p>
              <a:r>
                <a:rPr lang="en-US" b="1" dirty="0"/>
                <a:t>Amount of coverag</a:t>
              </a:r>
              <a:r>
                <a:rPr lang="en-US" dirty="0"/>
                <a:t>e</a:t>
              </a:r>
            </a:p>
          </p:txBody>
        </p:sp>
        <p:sp>
          <p:nvSpPr>
            <p:cNvPr id="71854" name="Text Box 176"/>
            <p:cNvSpPr txBox="1">
              <a:spLocks noChangeArrowheads="1"/>
            </p:cNvSpPr>
            <p:nvPr/>
          </p:nvSpPr>
          <p:spPr bwMode="auto">
            <a:xfrm>
              <a:off x="533400" y="1219200"/>
              <a:ext cx="409535" cy="369332"/>
            </a:xfrm>
            <a:prstGeom prst="rect">
              <a:avLst/>
            </a:prstGeom>
            <a:noFill/>
            <a:ln w="9525">
              <a:noFill/>
              <a:miter lim="800000"/>
              <a:headEnd/>
              <a:tailEnd/>
            </a:ln>
          </p:spPr>
          <p:txBody>
            <a:bodyPr wrap="none">
              <a:spAutoFit/>
            </a:bodyPr>
            <a:lstStyle/>
            <a:p>
              <a:r>
                <a:rPr lang="en-US" b="1" dirty="0"/>
                <a:t>Age</a:t>
              </a:r>
            </a:p>
          </p:txBody>
        </p:sp>
      </p:grpSp>
      <p:graphicFrame>
        <p:nvGraphicFramePr>
          <p:cNvPr id="7" name="Table 6"/>
          <p:cNvGraphicFramePr>
            <a:graphicFrameLocks noGrp="1"/>
          </p:cNvGraphicFramePr>
          <p:nvPr/>
        </p:nvGraphicFramePr>
        <p:xfrm>
          <a:off x="1625601" y="1524000"/>
          <a:ext cx="9956793" cy="4495797"/>
        </p:xfrm>
        <a:graphic>
          <a:graphicData uri="http://schemas.openxmlformats.org/drawingml/2006/table">
            <a:tbl>
              <a:tblPr firstRow="1" firstCol="1">
                <a:tableStyleId>{3C2FFA5D-87B4-456A-9821-1D502468CF0F}</a:tableStyleId>
              </a:tblPr>
              <a:tblGrid>
                <a:gridCol w="997388"/>
                <a:gridCol w="995252"/>
                <a:gridCol w="995252"/>
                <a:gridCol w="995252"/>
                <a:gridCol w="995252"/>
                <a:gridCol w="995252"/>
                <a:gridCol w="997389"/>
                <a:gridCol w="995252"/>
                <a:gridCol w="995252"/>
                <a:gridCol w="995252"/>
              </a:tblGrid>
              <a:tr h="294193">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210,000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220,000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230,000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240,000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250,000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260,000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270,000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280,000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290,000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300,000</a:t>
                      </a:r>
                      <a:endParaRPr kumimoji="0" lang="en-US" sz="12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50768">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dk1"/>
                          </a:solidFill>
                          <a:effectLst/>
                          <a:latin typeface="+mn-lt"/>
                          <a:cs typeface="+mn-cs"/>
                        </a:rPr>
                        <a:t>9.87</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10.34</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10.81</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11.28</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11.75</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12.22</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12.69</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13.16</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13.63</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14.10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50768">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dk1"/>
                          </a:solidFill>
                          <a:effectLst/>
                          <a:latin typeface="+mn-lt"/>
                          <a:cs typeface="+mn-cs"/>
                        </a:rPr>
                        <a:t>11.97</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12.54</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13.11</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13.68</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14.25</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14.82</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15.39</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15.96</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16.53</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17.10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50768">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15.96</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16.72</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17.48</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18.24</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19.00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19.76</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20.52</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21.28</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22.04</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22.80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50768">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17.85</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18.70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19.55</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20.40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21.25</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22.10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22.95</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23.8-</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24.65</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25.50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50768">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19.95</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20.90-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21.85</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22.80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23.75</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24.70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25.65</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26.60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27.55</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28.50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50768">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29.82</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31.24</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32.66</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24.08</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35.50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36.92</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38.34</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39.76</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41.18</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42.60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50768">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45.78</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47.96</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50.14</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52.32</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54.50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56.68</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58.86</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61.04</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63.22</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65.40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50768">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85.68</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89.76</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93.84</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97.92</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102.00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106.08</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110.16</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114.24</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118.32</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122.40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412218">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131.46</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137.72</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143.98</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150.24</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156.50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162.76</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169.02</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175.28</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181.54</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187.80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350650">
                <a:tc>
                  <a:txBody>
                    <a:bodyPr/>
                    <a:lstStyle/>
                    <a:p>
                      <a:pPr algn="ctr" fontAlgn="ctr"/>
                      <a:r>
                        <a:rPr lang="en-US" sz="1200" b="1" i="0" u="none" strike="noStrike" dirty="0" smtClean="0">
                          <a:solidFill>
                            <a:srgbClr val="000000"/>
                          </a:solidFill>
                          <a:latin typeface="+mn-lt"/>
                        </a:rPr>
                        <a:t>262.50</a:t>
                      </a:r>
                      <a:endParaRPr lang="en-US" sz="1200" b="1" i="0" u="none" strike="noStrike" dirty="0">
                        <a:solidFill>
                          <a:srgbClr val="000000"/>
                        </a:solidFill>
                        <a:latin typeface="+mn-lt"/>
                      </a:endParaRPr>
                    </a:p>
                  </a:txBody>
                  <a:tcPr marL="0" marR="0" marT="0" marB="0" anchor="ctr"/>
                </a:tc>
                <a:tc>
                  <a:txBody>
                    <a:bodyPr/>
                    <a:lstStyle/>
                    <a:p>
                      <a:pPr algn="ctr" fontAlgn="ctr"/>
                      <a:r>
                        <a:rPr lang="en-US" sz="1200" b="1" i="0" u="none" strike="noStrike" dirty="0" smtClean="0">
                          <a:solidFill>
                            <a:srgbClr val="000000"/>
                          </a:solidFill>
                          <a:latin typeface="+mn-lt"/>
                        </a:rPr>
                        <a:t>275.00</a:t>
                      </a:r>
                      <a:endParaRPr lang="en-US" sz="1200" b="1" i="0" u="none" strike="noStrike" dirty="0">
                        <a:solidFill>
                          <a:srgbClr val="000000"/>
                        </a:solidFill>
                        <a:latin typeface="+mn-lt"/>
                      </a:endParaRPr>
                    </a:p>
                  </a:txBody>
                  <a:tcPr marL="0" marR="0" marT="0" marB="0" anchor="ctr"/>
                </a:tc>
                <a:tc>
                  <a:txBody>
                    <a:bodyPr/>
                    <a:lstStyle/>
                    <a:p>
                      <a:pPr algn="ctr" fontAlgn="ctr"/>
                      <a:r>
                        <a:rPr lang="en-US" sz="1200" b="1" i="0" u="none" strike="noStrike" dirty="0" smtClean="0">
                          <a:solidFill>
                            <a:srgbClr val="000000"/>
                          </a:solidFill>
                          <a:latin typeface="+mn-lt"/>
                        </a:rPr>
                        <a:t>287.50</a:t>
                      </a:r>
                      <a:endParaRPr lang="en-US" sz="1200" b="1" i="0" u="none" strike="noStrike" dirty="0">
                        <a:solidFill>
                          <a:srgbClr val="000000"/>
                        </a:solidFill>
                        <a:latin typeface="+mn-lt"/>
                      </a:endParaRPr>
                    </a:p>
                  </a:txBody>
                  <a:tcPr marL="0" marR="0" marT="0" marB="0" anchor="ctr"/>
                </a:tc>
                <a:tc>
                  <a:txBody>
                    <a:bodyPr/>
                    <a:lstStyle/>
                    <a:p>
                      <a:pPr algn="ctr" fontAlgn="ctr"/>
                      <a:r>
                        <a:rPr lang="en-US" sz="1200" b="1" i="0" u="none" strike="noStrike" dirty="0" smtClean="0">
                          <a:solidFill>
                            <a:srgbClr val="000000"/>
                          </a:solidFill>
                          <a:latin typeface="+mn-lt"/>
                        </a:rPr>
                        <a:t>300.00</a:t>
                      </a:r>
                      <a:endParaRPr lang="en-US" sz="1200" b="1" i="0" u="none" strike="noStrike" dirty="0">
                        <a:solidFill>
                          <a:srgbClr val="000000"/>
                        </a:solidFill>
                        <a:latin typeface="+mn-lt"/>
                      </a:endParaRPr>
                    </a:p>
                  </a:txBody>
                  <a:tcPr marL="0" marR="0" marT="0" marB="0" anchor="ctr"/>
                </a:tc>
                <a:tc>
                  <a:txBody>
                    <a:bodyPr/>
                    <a:lstStyle/>
                    <a:p>
                      <a:pPr algn="ctr" fontAlgn="ctr"/>
                      <a:r>
                        <a:rPr lang="en-US" sz="1200" b="1" i="0" u="none" strike="noStrike" dirty="0" smtClean="0">
                          <a:solidFill>
                            <a:srgbClr val="000000"/>
                          </a:solidFill>
                          <a:latin typeface="+mn-lt"/>
                        </a:rPr>
                        <a:t>312.50</a:t>
                      </a:r>
                      <a:endParaRPr lang="en-US" sz="1200" b="1" i="0" u="none" strike="noStrike" dirty="0">
                        <a:solidFill>
                          <a:srgbClr val="000000"/>
                        </a:solidFill>
                        <a:latin typeface="+mn-lt"/>
                      </a:endParaRPr>
                    </a:p>
                  </a:txBody>
                  <a:tcPr marL="0" marR="0" marT="0" marB="0" anchor="ctr"/>
                </a:tc>
                <a:tc>
                  <a:txBody>
                    <a:bodyPr/>
                    <a:lstStyle/>
                    <a:p>
                      <a:pPr algn="ctr" fontAlgn="ctr"/>
                      <a:r>
                        <a:rPr lang="en-US" sz="1200" b="1" i="0" u="none" strike="noStrike" dirty="0" smtClean="0">
                          <a:solidFill>
                            <a:srgbClr val="000000"/>
                          </a:solidFill>
                          <a:latin typeface="+mn-lt"/>
                        </a:rPr>
                        <a:t>325.00</a:t>
                      </a:r>
                      <a:endParaRPr lang="en-US" sz="1200" b="1" i="0" u="none" strike="noStrike" dirty="0">
                        <a:solidFill>
                          <a:srgbClr val="000000"/>
                        </a:solidFill>
                        <a:latin typeface="+mn-lt"/>
                      </a:endParaRPr>
                    </a:p>
                  </a:txBody>
                  <a:tcPr marL="0" marR="0" marT="0" marB="0" anchor="ctr"/>
                </a:tc>
                <a:tc>
                  <a:txBody>
                    <a:bodyPr/>
                    <a:lstStyle/>
                    <a:p>
                      <a:pPr algn="ctr" fontAlgn="ctr"/>
                      <a:r>
                        <a:rPr lang="en-US" sz="1200" b="1" i="0" u="none" strike="noStrike" dirty="0" smtClean="0">
                          <a:solidFill>
                            <a:srgbClr val="000000"/>
                          </a:solidFill>
                          <a:latin typeface="+mn-lt"/>
                        </a:rPr>
                        <a:t>337.50</a:t>
                      </a:r>
                      <a:endParaRPr lang="en-US" sz="1200" b="1" i="0" u="none" strike="noStrike" dirty="0">
                        <a:solidFill>
                          <a:srgbClr val="000000"/>
                        </a:solidFill>
                        <a:latin typeface="+mn-lt"/>
                      </a:endParaRPr>
                    </a:p>
                  </a:txBody>
                  <a:tcPr marL="0" marR="0" marT="0" marB="0" anchor="ctr"/>
                </a:tc>
                <a:tc>
                  <a:txBody>
                    <a:bodyPr/>
                    <a:lstStyle/>
                    <a:p>
                      <a:pPr algn="ctr" fontAlgn="ctr"/>
                      <a:r>
                        <a:rPr lang="en-US" sz="1200" b="1" i="0" u="none" strike="noStrike" dirty="0" smtClean="0">
                          <a:solidFill>
                            <a:srgbClr val="000000"/>
                          </a:solidFill>
                          <a:latin typeface="+mn-lt"/>
                        </a:rPr>
                        <a:t>350.00</a:t>
                      </a:r>
                      <a:endParaRPr lang="en-US" sz="1200" b="1" i="0" u="none" strike="noStrike" dirty="0">
                        <a:solidFill>
                          <a:srgbClr val="000000"/>
                        </a:solidFill>
                        <a:latin typeface="+mn-lt"/>
                      </a:endParaRPr>
                    </a:p>
                  </a:txBody>
                  <a:tcPr marL="0" marR="0" marT="0" marB="0" anchor="ctr"/>
                </a:tc>
                <a:tc>
                  <a:txBody>
                    <a:bodyPr/>
                    <a:lstStyle/>
                    <a:p>
                      <a:pPr algn="ctr" fontAlgn="ctr"/>
                      <a:r>
                        <a:rPr lang="en-US" sz="1200" b="1" i="0" u="none" strike="noStrike" dirty="0" smtClean="0">
                          <a:solidFill>
                            <a:srgbClr val="000000"/>
                          </a:solidFill>
                          <a:latin typeface="+mn-lt"/>
                        </a:rPr>
                        <a:t>362.50</a:t>
                      </a:r>
                      <a:endParaRPr lang="en-US" sz="1200" b="1" i="0" u="none" strike="noStrike" dirty="0">
                        <a:solidFill>
                          <a:srgbClr val="000000"/>
                        </a:solidFill>
                        <a:latin typeface="+mn-lt"/>
                      </a:endParaRPr>
                    </a:p>
                  </a:txBody>
                  <a:tcPr marL="0" marR="0" marT="0" marB="0" anchor="ctr"/>
                </a:tc>
                <a:tc>
                  <a:txBody>
                    <a:bodyPr/>
                    <a:lstStyle/>
                    <a:p>
                      <a:pPr algn="ctr" fontAlgn="ctr"/>
                      <a:r>
                        <a:rPr lang="en-US" sz="1200" b="1" i="0" u="none" strike="noStrike" dirty="0" smtClean="0">
                          <a:solidFill>
                            <a:srgbClr val="000000"/>
                          </a:solidFill>
                          <a:latin typeface="+mn-lt"/>
                        </a:rPr>
                        <a:t>375.00</a:t>
                      </a:r>
                      <a:endParaRPr lang="en-US" sz="1200" b="1" i="0" u="none" strike="noStrike" dirty="0">
                        <a:solidFill>
                          <a:srgbClr val="000000"/>
                        </a:solidFill>
                        <a:latin typeface="+mn-lt"/>
                      </a:endParaRPr>
                    </a:p>
                  </a:txBody>
                  <a:tcPr marL="0" marR="0" marT="0" marB="0" anchor="ctr"/>
                </a:tc>
              </a:tr>
              <a:tr h="350768">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430.50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451.00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471.50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492.00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512.50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533.00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553.50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574.00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594.50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615.00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r h="281824">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430.50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451.00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471.50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492.00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512.50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dk1"/>
                          </a:solidFill>
                          <a:effectLst/>
                          <a:latin typeface="+mn-lt"/>
                          <a:cs typeface="+mn-cs"/>
                        </a:rPr>
                        <a:t>533.00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553.50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574.00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594.50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c>
                  <a:txBody>
                    <a:bodyPr/>
                    <a:lstStyle/>
                    <a:p>
                      <a:pPr marL="342900" marR="0" lvl="0" indent="-342900" algn="r" defTabSz="914400" rtl="0" eaLnBrk="1" fontAlgn="b" latinLnBrk="0" hangingPunct="1">
                        <a:lnSpc>
                          <a:spcPct val="100000"/>
                        </a:lnSpc>
                        <a:spcBef>
                          <a:spcPct val="0"/>
                        </a:spcBef>
                        <a:spcAft>
                          <a:spcPct val="0"/>
                        </a:spcAft>
                        <a:buClrTx/>
                        <a:buSzTx/>
                        <a:buFontTx/>
                        <a:buNone/>
                        <a:tabLst/>
                      </a:pPr>
                      <a:r>
                        <a:rPr kumimoji="0" lang="en-US" sz="1200" b="1" u="none" strike="noStrike" cap="none" normalizeH="0" baseline="0" dirty="0" smtClean="0">
                          <a:ln>
                            <a:noFill/>
                          </a:ln>
                          <a:effectLst/>
                        </a:rPr>
                        <a:t>615.00</a:t>
                      </a:r>
                      <a:endParaRPr kumimoji="0" lang="en-US" sz="2100" b="1" i="0" u="none" strike="noStrike" cap="none" normalizeH="0" baseline="0" dirty="0" smtClean="0">
                        <a:ln>
                          <a:noFill/>
                        </a:ln>
                        <a:solidFill>
                          <a:schemeClr val="tx1"/>
                        </a:solidFill>
                        <a:effectLst/>
                        <a:latin typeface="Arial" pitchFamily="34" charset="0"/>
                        <a:cs typeface="Arial" pitchFamily="34" charset="0"/>
                      </a:endParaRPr>
                    </a:p>
                  </a:txBody>
                  <a:tcPr marL="126053" marR="126053" marT="47270" marB="47270" anchor="b" horzOverflow="overflow"/>
                </a:tc>
              </a:tr>
            </a:tbl>
          </a:graphicData>
        </a:graphic>
      </p:graphicFrame>
      <p:sp>
        <p:nvSpPr>
          <p:cNvPr id="8" name="Right Arrow 7"/>
          <p:cNvSpPr/>
          <p:nvPr/>
        </p:nvSpPr>
        <p:spPr>
          <a:xfrm>
            <a:off x="304800" y="2743200"/>
            <a:ext cx="406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304800" y="3886200"/>
            <a:ext cx="406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a:off x="304800" y="5334000"/>
            <a:ext cx="406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eft Arrow 10"/>
          <p:cNvSpPr/>
          <p:nvPr/>
        </p:nvSpPr>
        <p:spPr>
          <a:xfrm>
            <a:off x="11480800" y="2819400"/>
            <a:ext cx="5080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eft Arrow 12"/>
          <p:cNvSpPr/>
          <p:nvPr/>
        </p:nvSpPr>
        <p:spPr>
          <a:xfrm>
            <a:off x="11480800" y="5334000"/>
            <a:ext cx="5080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p:cNvSpPr/>
          <p:nvPr/>
        </p:nvSpPr>
        <p:spPr>
          <a:xfrm>
            <a:off x="11480800" y="3886200"/>
            <a:ext cx="508000" cy="1524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 y="6248400"/>
            <a:ext cx="10769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pPr>
              <a:defRPr/>
            </a:pPr>
            <a:fld id="{85A191AB-3CF0-42CC-8B2A-EE34DFA46EAF}" type="slidenum">
              <a:rPr lang="en-US" b="1" smtClean="0">
                <a:solidFill>
                  <a:schemeClr val="tx1"/>
                </a:solidFill>
              </a:rPr>
              <a:pPr>
                <a:defRPr/>
              </a:pPr>
              <a:t>41</a:t>
            </a:fld>
            <a:endParaRPr lang="en-US" b="1" dirty="0">
              <a:solidFill>
                <a:schemeClr val="tx1"/>
              </a:solidFill>
            </a:endParaRPr>
          </a:p>
        </p:txBody>
      </p:sp>
    </p:spTree>
    <p:extLst>
      <p:ext uri="{BB962C8B-B14F-4D97-AF65-F5344CB8AC3E}">
        <p14:creationId xmlns:p14="http://schemas.microsoft.com/office/powerpoint/2010/main" val="439114851"/>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9144000" cy="792162"/>
          </a:xfrm>
        </p:spPr>
        <p:txBody>
          <a:bodyPr>
            <a:noAutofit/>
          </a:bodyPr>
          <a:lstStyle/>
          <a:p>
            <a:r>
              <a:rPr lang="en-US" sz="3200" b="1" dirty="0">
                <a:solidFill>
                  <a:schemeClr val="accent1">
                    <a:lumMod val="50000"/>
                  </a:schemeClr>
                </a:solidFill>
                <a:effectLst>
                  <a:outerShdw blurRad="38100" dist="38100" dir="2700000" algn="tl">
                    <a:srgbClr val="C0C0C0"/>
                  </a:outerShdw>
                </a:effectLst>
                <a:latin typeface="Arial" pitchFamily="34" charset="0"/>
                <a:cs typeface="Arial" pitchFamily="34" charset="0"/>
              </a:rPr>
              <a:t>SHORT-TERM AND LONG-TERM DISABILITY</a:t>
            </a:r>
            <a:endParaRPr lang="en-US" sz="3200" dirty="0">
              <a:solidFill>
                <a:schemeClr val="accent1">
                  <a:lumMod val="50000"/>
                </a:schemeClr>
              </a:solidFill>
            </a:endParaRPr>
          </a:p>
        </p:txBody>
      </p:sp>
      <p:graphicFrame>
        <p:nvGraphicFramePr>
          <p:cNvPr id="4" name="Table 3"/>
          <p:cNvGraphicFramePr>
            <a:graphicFrameLocks noGrp="1"/>
          </p:cNvGraphicFramePr>
          <p:nvPr>
            <p:extLst/>
          </p:nvPr>
        </p:nvGraphicFramePr>
        <p:xfrm>
          <a:off x="1752600" y="1053202"/>
          <a:ext cx="8686800" cy="5042799"/>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4343400"/>
                <a:gridCol w="4343400"/>
              </a:tblGrid>
              <a:tr h="109219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chemeClr val="bg1"/>
                          </a:solidFill>
                        </a:rPr>
                        <a:t>Short-Term</a:t>
                      </a:r>
                      <a:endParaRPr lang="en-US" dirty="0"/>
                    </a:p>
                  </a:txBody>
                  <a:tcPr anchor="ctr">
                    <a:lnL w="12700" cap="flat" cmpd="sng" algn="ctr">
                      <a:solidFill>
                        <a:schemeClr val="tx2">
                          <a:lumMod val="50000"/>
                        </a:schemeClr>
                      </a:solidFill>
                      <a:prstDash val="solid"/>
                      <a:round/>
                      <a:headEnd type="none" w="med" len="med"/>
                      <a:tailEnd type="none" w="med" len="med"/>
                    </a:lnL>
                    <a:lnT w="12700" cap="flat" cmpd="sng" algn="ctr">
                      <a:solidFill>
                        <a:schemeClr val="tx2">
                          <a:lumMod val="50000"/>
                        </a:schemeClr>
                      </a:solidFill>
                      <a:prstDash val="solid"/>
                      <a:round/>
                      <a:headEnd type="none" w="med" len="med"/>
                      <a:tailEnd type="none" w="med" len="med"/>
                    </a:lnT>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1" dirty="0" smtClean="0">
                          <a:solidFill>
                            <a:schemeClr val="bg1"/>
                          </a:solidFill>
                        </a:rPr>
                        <a:t>Long-Term</a:t>
                      </a:r>
                      <a:endParaRPr lang="en-US" dirty="0"/>
                    </a:p>
                  </a:txBody>
                  <a:tcPr anchor="ctr">
                    <a:lnR w="12700" cap="flat" cmpd="sng" algn="ctr">
                      <a:solidFill>
                        <a:schemeClr val="tx2">
                          <a:lumMod val="50000"/>
                        </a:schemeClr>
                      </a:solidFill>
                      <a:prstDash val="solid"/>
                      <a:round/>
                      <a:headEnd type="none" w="med" len="med"/>
                      <a:tailEnd type="none" w="med" len="med"/>
                    </a:lnR>
                    <a:lnT w="12700" cap="flat" cmpd="sng" algn="ctr">
                      <a:solidFill>
                        <a:schemeClr val="tx2">
                          <a:lumMod val="50000"/>
                        </a:schemeClr>
                      </a:solidFill>
                      <a:prstDash val="solid"/>
                      <a:round/>
                      <a:headEnd type="none" w="med" len="med"/>
                      <a:tailEnd type="none" w="med" len="med"/>
                    </a:lnT>
                  </a:tcPr>
                </a:tc>
              </a:tr>
              <a:tr h="836441">
                <a:tc gridSpan="2">
                  <a:txBody>
                    <a:bodyPr/>
                    <a:lstStyle/>
                    <a:p>
                      <a:pPr marL="347472" indent="-347472" algn="ctr">
                        <a:lnSpc>
                          <a:spcPct val="115000"/>
                        </a:lnSpc>
                        <a:buFont typeface="Arial" pitchFamily="34" charset="0"/>
                        <a:buNone/>
                      </a:pPr>
                      <a:r>
                        <a:rPr lang="en-US" b="1" smtClean="0">
                          <a:latin typeface="Arial" pitchFamily="34" charset="0"/>
                          <a:cs typeface="Arial" pitchFamily="34" charset="0"/>
                        </a:rPr>
                        <a:t>Benefits-eligible employees must</a:t>
                      </a:r>
                      <a:r>
                        <a:rPr lang="en-US" b="1" baseline="0" smtClean="0">
                          <a:latin typeface="Arial" pitchFamily="34" charset="0"/>
                          <a:cs typeface="Arial" pitchFamily="34" charset="0"/>
                        </a:rPr>
                        <a:t> </a:t>
                      </a:r>
                      <a:r>
                        <a:rPr lang="en-US" b="1" smtClean="0">
                          <a:latin typeface="Arial" pitchFamily="34" charset="0"/>
                          <a:cs typeface="Arial" pitchFamily="34" charset="0"/>
                        </a:rPr>
                        <a:t>work at</a:t>
                      </a:r>
                      <a:r>
                        <a:rPr lang="en-US" b="1" baseline="0" smtClean="0">
                          <a:latin typeface="Arial" pitchFamily="34" charset="0"/>
                          <a:cs typeface="Arial" pitchFamily="34" charset="0"/>
                        </a:rPr>
                        <a:t> </a:t>
                      </a:r>
                      <a:r>
                        <a:rPr lang="en-US" b="1" smtClean="0">
                          <a:latin typeface="Arial" pitchFamily="34" charset="0"/>
                          <a:cs typeface="Arial" pitchFamily="34" charset="0"/>
                        </a:rPr>
                        <a:t>least </a:t>
                      </a:r>
                      <a:r>
                        <a:rPr lang="en-US" b="1" dirty="0" smtClean="0">
                          <a:latin typeface="Arial" pitchFamily="34" charset="0"/>
                          <a:cs typeface="Arial" pitchFamily="34" charset="0"/>
                        </a:rPr>
                        <a:t>19.2</a:t>
                      </a:r>
                      <a:r>
                        <a:rPr lang="en-US" b="1" baseline="0" dirty="0" smtClean="0">
                          <a:latin typeface="Arial" pitchFamily="34" charset="0"/>
                          <a:cs typeface="Arial" pitchFamily="34" charset="0"/>
                        </a:rPr>
                        <a:t> hours weekly and </a:t>
                      </a:r>
                      <a:r>
                        <a:rPr lang="en-US" b="1" smtClean="0">
                          <a:latin typeface="Arial" pitchFamily="34" charset="0"/>
                          <a:cs typeface="Arial" pitchFamily="34" charset="0"/>
                        </a:rPr>
                        <a:t>are U.S.</a:t>
                      </a:r>
                      <a:endParaRPr lang="en-US" b="1" baseline="0" smtClean="0">
                        <a:latin typeface="Arial" pitchFamily="34" charset="0"/>
                        <a:cs typeface="Arial" pitchFamily="34" charset="0"/>
                      </a:endParaRPr>
                    </a:p>
                    <a:p>
                      <a:pPr marL="347472" indent="-347472" algn="ctr">
                        <a:lnSpc>
                          <a:spcPct val="115000"/>
                        </a:lnSpc>
                        <a:buFont typeface="Arial" pitchFamily="34" charset="0"/>
                        <a:buNone/>
                      </a:pPr>
                      <a:r>
                        <a:rPr lang="en-US" b="1" smtClean="0">
                          <a:latin typeface="Arial" pitchFamily="34" charset="0"/>
                          <a:cs typeface="Arial" pitchFamily="34" charset="0"/>
                        </a:rPr>
                        <a:t>citizens or</a:t>
                      </a:r>
                      <a:r>
                        <a:rPr lang="en-US" b="1" baseline="0" smtClean="0">
                          <a:latin typeface="Arial" pitchFamily="34" charset="0"/>
                          <a:cs typeface="Arial" pitchFamily="34" charset="0"/>
                        </a:rPr>
                        <a:t> </a:t>
                      </a:r>
                      <a:r>
                        <a:rPr lang="en-US" b="1" smtClean="0">
                          <a:latin typeface="Arial" pitchFamily="34" charset="0"/>
                          <a:cs typeface="Arial" pitchFamily="34" charset="0"/>
                        </a:rPr>
                        <a:t>U.S</a:t>
                      </a:r>
                      <a:r>
                        <a:rPr lang="en-US" b="1" dirty="0" smtClean="0">
                          <a:latin typeface="Arial" pitchFamily="34" charset="0"/>
                          <a:cs typeface="Arial" pitchFamily="34" charset="0"/>
                        </a:rPr>
                        <a:t>. residents </a:t>
                      </a:r>
                      <a:r>
                        <a:rPr lang="en-US" b="1" smtClean="0">
                          <a:latin typeface="Arial" pitchFamily="34" charset="0"/>
                          <a:cs typeface="Arial" pitchFamily="34" charset="0"/>
                        </a:rPr>
                        <a:t>and foreign</a:t>
                      </a:r>
                      <a:r>
                        <a:rPr lang="en-US" b="1" baseline="0" smtClean="0">
                          <a:latin typeface="Arial" pitchFamily="34" charset="0"/>
                          <a:cs typeface="Arial" pitchFamily="34" charset="0"/>
                        </a:rPr>
                        <a:t> n</a:t>
                      </a:r>
                      <a:r>
                        <a:rPr lang="en-US" b="1" smtClean="0">
                          <a:latin typeface="Arial" pitchFamily="34" charset="0"/>
                          <a:cs typeface="Arial" pitchFamily="34" charset="0"/>
                        </a:rPr>
                        <a:t>ationals</a:t>
                      </a:r>
                      <a:endParaRPr lang="en-US" b="1" dirty="0" smtClean="0">
                        <a:latin typeface="Arial" pitchFamily="34" charset="0"/>
                        <a:cs typeface="Arial" pitchFamily="34" charset="0"/>
                      </a:endParaRPr>
                    </a:p>
                  </a:txBody>
                  <a:tcPr anchor="ctr">
                    <a:lnL w="12700" cap="flat" cmpd="sng" algn="ctr">
                      <a:solidFill>
                        <a:schemeClr val="tx2">
                          <a:lumMod val="50000"/>
                        </a:schemeClr>
                      </a:solidFill>
                      <a:prstDash val="solid"/>
                      <a:round/>
                      <a:headEnd type="none" w="med" len="med"/>
                      <a:tailEnd type="none" w="med" len="med"/>
                    </a:lnL>
                    <a:lnR w="12700" cap="flat" cmpd="sng" algn="ctr">
                      <a:solidFill>
                        <a:schemeClr val="tx2">
                          <a:lumMod val="50000"/>
                        </a:schemeClr>
                      </a:solidFill>
                      <a:prstDash val="solid"/>
                      <a:round/>
                      <a:headEnd type="none" w="med" len="med"/>
                      <a:tailEnd type="none" w="med" len="med"/>
                    </a:lnR>
                    <a:solidFill>
                      <a:schemeClr val="tx2">
                        <a:lumMod val="20000"/>
                        <a:lumOff val="80000"/>
                      </a:schemeClr>
                    </a:solidFill>
                  </a:tcPr>
                </a:tc>
                <a:tc hMerge="1">
                  <a:txBody>
                    <a:bodyPr/>
                    <a:lstStyle/>
                    <a:p>
                      <a:pPr marL="347472" indent="-347472">
                        <a:lnSpc>
                          <a:spcPct val="115000"/>
                        </a:lnSpc>
                        <a:buFont typeface="Arial" pitchFamily="34" charset="0"/>
                        <a:buNone/>
                      </a:pPr>
                      <a:endParaRPr lang="en-US" dirty="0" smtClean="0">
                        <a:latin typeface="Arial" pitchFamily="34" charset="0"/>
                        <a:cs typeface="Arial" pitchFamily="34" charset="0"/>
                      </a:endParaRPr>
                    </a:p>
                  </a:txBody>
                  <a:tcPr anchor="ctr">
                    <a:lnR w="12700" cap="flat" cmpd="sng" algn="ctr">
                      <a:solidFill>
                        <a:schemeClr val="tx2">
                          <a:lumMod val="50000"/>
                        </a:schemeClr>
                      </a:solidFill>
                      <a:prstDash val="solid"/>
                      <a:round/>
                      <a:headEnd type="none" w="med" len="med"/>
                      <a:tailEnd type="none" w="med" len="med"/>
                    </a:lnR>
                  </a:tcPr>
                </a:tc>
              </a:tr>
              <a:tr h="633869">
                <a:tc>
                  <a:txBody>
                    <a:bodyPr/>
                    <a:lstStyle/>
                    <a:p>
                      <a:pPr algn="l">
                        <a:buFont typeface="Arial" pitchFamily="34" charset="0"/>
                        <a:buNone/>
                      </a:pPr>
                      <a:r>
                        <a:rPr lang="en-US" dirty="0" smtClean="0">
                          <a:solidFill>
                            <a:schemeClr val="accent1">
                              <a:lumMod val="50000"/>
                            </a:schemeClr>
                          </a:solidFill>
                          <a:latin typeface="Arial" pitchFamily="34" charset="0"/>
                          <a:cs typeface="Arial" pitchFamily="34" charset="0"/>
                        </a:rPr>
                        <a:t>Eligible after 3-month waiting period and</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smtClean="0">
                          <a:solidFill>
                            <a:schemeClr val="accent1">
                              <a:lumMod val="50000"/>
                            </a:schemeClr>
                          </a:solidFill>
                          <a:latin typeface="Arial" pitchFamily="34" charset="0"/>
                          <a:cs typeface="Arial" pitchFamily="34" charset="0"/>
                        </a:rPr>
                        <a:t>benefits paid at 60% of employee’s salary</a:t>
                      </a:r>
                    </a:p>
                  </a:txBody>
                  <a:tcPr>
                    <a:lnL w="12700" cap="flat" cmpd="sng" algn="ctr">
                      <a:solidFill>
                        <a:schemeClr val="tx2">
                          <a:lumMod val="50000"/>
                        </a:schemeClr>
                      </a:solidFill>
                      <a:prstDash val="solid"/>
                      <a:round/>
                      <a:headEnd type="none" w="med" len="med"/>
                      <a:tailEnd type="none" w="med" len="med"/>
                    </a:lnL>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800" dirty="0" smtClean="0">
                          <a:solidFill>
                            <a:schemeClr val="accent1">
                              <a:lumMod val="50000"/>
                            </a:schemeClr>
                          </a:solidFill>
                          <a:latin typeface="Arial" pitchFamily="34" charset="0"/>
                          <a:cs typeface="Arial" pitchFamily="34" charset="0"/>
                        </a:rPr>
                        <a:t>Eligible after 6-month waiting period and b</a:t>
                      </a:r>
                      <a:r>
                        <a:rPr lang="en-US" dirty="0" smtClean="0">
                          <a:solidFill>
                            <a:schemeClr val="accent1">
                              <a:lumMod val="50000"/>
                            </a:schemeClr>
                          </a:solidFill>
                          <a:latin typeface="Arial" pitchFamily="34" charset="0"/>
                          <a:cs typeface="Arial" pitchFamily="34" charset="0"/>
                        </a:rPr>
                        <a:t>enefits paid up</a:t>
                      </a:r>
                      <a:r>
                        <a:rPr lang="en-US" baseline="0" dirty="0" smtClean="0">
                          <a:solidFill>
                            <a:schemeClr val="accent1">
                              <a:lumMod val="50000"/>
                            </a:schemeClr>
                          </a:solidFill>
                          <a:latin typeface="Arial" pitchFamily="34" charset="0"/>
                          <a:cs typeface="Arial" pitchFamily="34" charset="0"/>
                        </a:rPr>
                        <a:t> to</a:t>
                      </a:r>
                      <a:r>
                        <a:rPr lang="en-US" dirty="0" smtClean="0">
                          <a:solidFill>
                            <a:schemeClr val="accent1">
                              <a:lumMod val="50000"/>
                            </a:schemeClr>
                          </a:solidFill>
                          <a:latin typeface="Arial" pitchFamily="34" charset="0"/>
                          <a:cs typeface="Arial" pitchFamily="34" charset="0"/>
                        </a:rPr>
                        <a:t> 60% of employee’s salary</a:t>
                      </a:r>
                    </a:p>
                  </a:txBody>
                  <a:tcPr>
                    <a:lnR w="12700" cap="flat" cmpd="sng" algn="ctr">
                      <a:solidFill>
                        <a:schemeClr val="tx2">
                          <a:lumMod val="50000"/>
                        </a:schemeClr>
                      </a:solidFill>
                      <a:prstDash val="solid"/>
                      <a:round/>
                      <a:headEnd type="none" w="med" len="med"/>
                      <a:tailEnd type="none" w="med" len="med"/>
                    </a:lnR>
                  </a:tcPr>
                </a:tc>
              </a:tr>
              <a:tr h="9055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accent1">
                              <a:lumMod val="50000"/>
                            </a:schemeClr>
                          </a:solidFill>
                          <a:latin typeface="Arial" pitchFamily="34" charset="0"/>
                          <a:cs typeface="Arial" pitchFamily="34" charset="0"/>
                        </a:rPr>
                        <a:t>7 calendar-day elimination period (amount of time the employee must be disabled before benefits become payable)   </a:t>
                      </a:r>
                      <a:endParaRPr lang="en-US" sz="1800" b="0" dirty="0" smtClean="0">
                        <a:solidFill>
                          <a:schemeClr val="accent1">
                            <a:lumMod val="50000"/>
                          </a:schemeClr>
                        </a:solidFill>
                      </a:endParaRPr>
                    </a:p>
                  </a:txBody>
                  <a:tcPr anchor="ctr">
                    <a:lnL w="12700" cap="flat" cmpd="sng" algn="ctr">
                      <a:solidFill>
                        <a:schemeClr val="tx2">
                          <a:lumMod val="50000"/>
                        </a:schemeClr>
                      </a:solidFill>
                      <a:prstDash val="solid"/>
                      <a:round/>
                      <a:headEnd type="none" w="med" len="med"/>
                      <a:tailEnd type="none" w="med" len="med"/>
                    </a:lnL>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dirty="0" smtClean="0">
                          <a:solidFill>
                            <a:schemeClr val="accent1">
                              <a:lumMod val="50000"/>
                            </a:schemeClr>
                          </a:solidFill>
                          <a:latin typeface="Arial" pitchFamily="34" charset="0"/>
                          <a:cs typeface="Arial" pitchFamily="34" charset="0"/>
                        </a:rPr>
                        <a:t>180-day elimination period (amount of time the employee must be disabled before benefits become payable)</a:t>
                      </a:r>
                    </a:p>
                  </a:txBody>
                  <a:tcPr anchor="ctr">
                    <a:lnR w="12700" cap="flat" cmpd="sng" algn="ctr">
                      <a:solidFill>
                        <a:schemeClr val="tx2">
                          <a:lumMod val="50000"/>
                        </a:schemeClr>
                      </a:solidFill>
                      <a:prstDash val="solid"/>
                      <a:round/>
                      <a:headEnd type="none" w="med" len="med"/>
                      <a:tailEnd type="none" w="med" len="med"/>
                    </a:lnR>
                    <a:solidFill>
                      <a:schemeClr val="tx2">
                        <a:lumMod val="20000"/>
                        <a:lumOff val="80000"/>
                      </a:schemeClr>
                    </a:solidFill>
                  </a:tcPr>
                </a:tc>
              </a:tr>
              <a:tr h="845048">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dirty="0" smtClean="0">
                          <a:solidFill>
                            <a:schemeClr val="accent1">
                              <a:lumMod val="50000"/>
                            </a:schemeClr>
                          </a:solidFill>
                          <a:latin typeface="Arial" pitchFamily="34" charset="0"/>
                          <a:cs typeface="Arial" pitchFamily="34" charset="0"/>
                        </a:rPr>
                        <a:t>180 day benefit period – followed by Long Term Disability</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800" b="0" dirty="0" smtClean="0">
                        <a:solidFill>
                          <a:schemeClr val="accent1">
                            <a:lumMod val="50000"/>
                          </a:schemeClr>
                        </a:solidFill>
                      </a:endParaRPr>
                    </a:p>
                  </a:txBody>
                  <a:tcPr anchor="ctr">
                    <a:lnL w="12700" cap="flat" cmpd="sng" algn="ctr">
                      <a:solidFill>
                        <a:schemeClr val="tx2">
                          <a:lumMod val="50000"/>
                        </a:schemeClr>
                      </a:solidFill>
                      <a:prstDash val="solid"/>
                      <a:round/>
                      <a:headEnd type="none" w="med" len="med"/>
                      <a:tailEnd type="none" w="med" len="med"/>
                    </a:lnL>
                    <a:lnB w="12700" cap="flat" cmpd="sng" algn="ctr">
                      <a:solidFill>
                        <a:schemeClr val="tx2">
                          <a:lumMod val="50000"/>
                        </a:schemeClr>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dirty="0" smtClean="0">
                          <a:solidFill>
                            <a:schemeClr val="accent1">
                              <a:lumMod val="50000"/>
                            </a:schemeClr>
                          </a:solidFill>
                          <a:latin typeface="Arial" pitchFamily="34" charset="0"/>
                          <a:cs typeface="Arial" pitchFamily="34" charset="0"/>
                        </a:rPr>
                        <a:t>Pre-existing limitations may apply and conversion available on termination</a:t>
                      </a:r>
                    </a:p>
                    <a:p>
                      <a:pPr marL="0" marR="0" indent="0" algn="l" defTabSz="914400" rtl="0" eaLnBrk="1" fontAlgn="auto" latinLnBrk="0" hangingPunct="1">
                        <a:lnSpc>
                          <a:spcPct val="115000"/>
                        </a:lnSpc>
                        <a:spcBef>
                          <a:spcPts val="0"/>
                        </a:spcBef>
                        <a:spcAft>
                          <a:spcPts val="0"/>
                        </a:spcAft>
                        <a:buClrTx/>
                        <a:buSzTx/>
                        <a:buFontTx/>
                        <a:buNone/>
                        <a:tabLst/>
                        <a:defRPr/>
                      </a:pPr>
                      <a:endParaRPr lang="en-US" sz="1800" dirty="0" smtClean="0">
                        <a:solidFill>
                          <a:schemeClr val="accent1">
                            <a:lumMod val="50000"/>
                          </a:schemeClr>
                        </a:solidFill>
                        <a:latin typeface="Arial" pitchFamily="34" charset="0"/>
                        <a:cs typeface="Arial" pitchFamily="34" charset="0"/>
                      </a:endParaRPr>
                    </a:p>
                  </a:txBody>
                  <a:tcPr anchor="ctr">
                    <a:lnR w="12700" cap="flat" cmpd="sng" algn="ctr">
                      <a:solidFill>
                        <a:schemeClr val="tx2">
                          <a:lumMod val="50000"/>
                        </a:schemeClr>
                      </a:solidFill>
                      <a:prstDash val="solid"/>
                      <a:round/>
                      <a:headEnd type="none" w="med" len="med"/>
                      <a:tailEnd type="none" w="med" len="med"/>
                    </a:lnR>
                    <a:lnB w="12700" cap="flat" cmpd="sng" algn="ctr">
                      <a:solidFill>
                        <a:schemeClr val="tx2">
                          <a:lumMod val="50000"/>
                        </a:schemeClr>
                      </a:solidFill>
                      <a:prstDash val="solid"/>
                      <a:round/>
                      <a:headEnd type="none" w="med" len="med"/>
                      <a:tailEnd type="none" w="med" len="med"/>
                    </a:lnB>
                  </a:tcPr>
                </a:tc>
              </a:tr>
            </a:tbl>
          </a:graphicData>
        </a:graphic>
      </p:graphicFrame>
      <p:sp>
        <p:nvSpPr>
          <p:cNvPr id="5" name="Rectangle 4"/>
          <p:cNvSpPr/>
          <p:nvPr/>
        </p:nvSpPr>
        <p:spPr>
          <a:xfrm>
            <a:off x="1447800" y="6229342"/>
            <a:ext cx="9296400" cy="552459"/>
          </a:xfrm>
          <a:prstGeom prst="rect">
            <a:avLst/>
          </a:prstGeom>
        </p:spPr>
        <p:txBody>
          <a:bodyPr wrap="square">
            <a:spAutoFit/>
          </a:bodyPr>
          <a:lstStyle/>
          <a:p>
            <a:pPr algn="ctr">
              <a:lnSpc>
                <a:spcPct val="115000"/>
              </a:lnSpc>
            </a:pPr>
            <a:r>
              <a:rPr lang="en-US" sz="1300" b="1" dirty="0">
                <a:solidFill>
                  <a:srgbClr val="FF0000"/>
                </a:solidFill>
                <a:latin typeface="Arial" pitchFamily="34" charset="0"/>
                <a:cs typeface="Arial" pitchFamily="34" charset="0"/>
              </a:rPr>
              <a:t>This is an overview of benefits available under the University STD Program &amp; LTD Plan.  It is not intended to modify, in any way, the plan documents or Summary Plan Description that, in the case of any difference, will govern.</a:t>
            </a:r>
            <a:endParaRPr lang="en-US" sz="1300" dirty="0">
              <a:latin typeface="Arial" pitchFamily="34" charset="0"/>
              <a:cs typeface="Arial" pitchFamily="34" charset="0"/>
            </a:endParaRPr>
          </a:p>
        </p:txBody>
      </p:sp>
      <p:sp>
        <p:nvSpPr>
          <p:cNvPr id="6" name="Title 1"/>
          <p:cNvSpPr txBox="1">
            <a:spLocks/>
          </p:cNvSpPr>
          <p:nvPr/>
        </p:nvSpPr>
        <p:spPr>
          <a:xfrm>
            <a:off x="2" y="2"/>
            <a:ext cx="12191999" cy="1207655"/>
          </a:xfrm>
          <a:prstGeom prst="rect">
            <a:avLst/>
          </a:prstGeom>
          <a:solidFill>
            <a:srgbClr val="00B0F0"/>
          </a:solid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latin typeface="SourceSansPro-Light"/>
              </a:rPr>
              <a:t>          </a:t>
            </a:r>
            <a:r>
              <a:rPr lang="en-US" b="1" dirty="0" smtClean="0">
                <a:solidFill>
                  <a:srgbClr val="FF0000"/>
                </a:solidFill>
                <a:latin typeface="SourceSansPro-Light"/>
              </a:rPr>
              <a:t>Short-Term and Long Term Disability</a:t>
            </a:r>
            <a:endParaRPr lang="en-US" b="1" u="sng" dirty="0">
              <a:solidFill>
                <a:srgbClr val="FF0000"/>
              </a:solidFill>
              <a:latin typeface="SourceSansPro-Light"/>
            </a:endParaRPr>
          </a:p>
        </p:txBody>
      </p:sp>
      <p:sp>
        <p:nvSpPr>
          <p:cNvPr id="3" name="Slide Number Placeholder 2"/>
          <p:cNvSpPr>
            <a:spLocks noGrp="1"/>
          </p:cNvSpPr>
          <p:nvPr>
            <p:ph type="sldNum" sz="quarter" idx="12"/>
          </p:nvPr>
        </p:nvSpPr>
        <p:spPr/>
        <p:txBody>
          <a:bodyPr/>
          <a:lstStyle/>
          <a:p>
            <a:fld id="{E6704220-9DF6-45FA-91FF-7F5DFB634E38}" type="slidenum">
              <a:rPr lang="en-US" smtClean="0">
                <a:solidFill>
                  <a:schemeClr val="tx1"/>
                </a:solidFill>
              </a:rPr>
              <a:t>42</a:t>
            </a:fld>
            <a:endParaRPr lang="en-US" dirty="0">
              <a:solidFill>
                <a:schemeClr val="tx1"/>
              </a:solidFill>
            </a:endParaRPr>
          </a:p>
        </p:txBody>
      </p:sp>
    </p:spTree>
    <p:extLst>
      <p:ext uri="{BB962C8B-B14F-4D97-AF65-F5344CB8AC3E}">
        <p14:creationId xmlns:p14="http://schemas.microsoft.com/office/powerpoint/2010/main" val="29355664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599" y="5795477"/>
            <a:ext cx="12223597" cy="1062523"/>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In the US 800-456-3893</a:t>
            </a:r>
          </a:p>
          <a:p>
            <a:pPr algn="ctr"/>
            <a:r>
              <a:rPr lang="en-US" dirty="0" smtClean="0"/>
              <a:t>Worldwide, collect 603-328-1966</a:t>
            </a:r>
          </a:p>
          <a:p>
            <a:pPr algn="ctr"/>
            <a:r>
              <a:rPr lang="en-US" b="1" u="sng" dirty="0">
                <a:solidFill>
                  <a:schemeClr val="bg1"/>
                </a:solidFill>
                <a:hlinkClick r:id="rId3"/>
              </a:rPr>
              <a:t>https://www.oncallinternational.com/login/?returnurl=/partners/</a:t>
            </a:r>
            <a:endParaRPr lang="en-US" b="1" dirty="0" smtClean="0">
              <a:solidFill>
                <a:schemeClr val="bg1"/>
              </a:solidFill>
            </a:endParaRPr>
          </a:p>
          <a:p>
            <a:pPr algn="ctr"/>
            <a:endParaRPr lang="en-US" dirty="0"/>
          </a:p>
        </p:txBody>
      </p:sp>
      <p:graphicFrame>
        <p:nvGraphicFramePr>
          <p:cNvPr id="7" name="Diagram 6"/>
          <p:cNvGraphicFramePr/>
          <p:nvPr>
            <p:extLst>
              <p:ext uri="{D42A27DB-BD31-4B8C-83A1-F6EECF244321}">
                <p14:modId xmlns:p14="http://schemas.microsoft.com/office/powerpoint/2010/main" val="3314434106"/>
              </p:ext>
            </p:extLst>
          </p:nvPr>
        </p:nvGraphicFramePr>
        <p:xfrm>
          <a:off x="244551" y="1365505"/>
          <a:ext cx="11401349" cy="42859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Title 1"/>
          <p:cNvSpPr txBox="1">
            <a:spLocks/>
          </p:cNvSpPr>
          <p:nvPr/>
        </p:nvSpPr>
        <p:spPr>
          <a:xfrm>
            <a:off x="0" y="0"/>
            <a:ext cx="12191999" cy="1207655"/>
          </a:xfrm>
          <a:prstGeom prst="rect">
            <a:avLst/>
          </a:prstGeom>
          <a:solidFill>
            <a:srgbClr val="00B0F0"/>
          </a:solid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latin typeface="SourceSansPro-Light"/>
              </a:rPr>
              <a:t>          </a:t>
            </a:r>
            <a:endParaRPr lang="en-US" b="1" u="sng" dirty="0">
              <a:solidFill>
                <a:schemeClr val="bg1"/>
              </a:solidFill>
              <a:latin typeface="SourceSansPro-Light"/>
            </a:endParaRPr>
          </a:p>
        </p:txBody>
      </p:sp>
      <p:sp>
        <p:nvSpPr>
          <p:cNvPr id="6" name="Rectangle 7"/>
          <p:cNvSpPr txBox="1">
            <a:spLocks noChangeArrowheads="1"/>
          </p:cNvSpPr>
          <p:nvPr/>
        </p:nvSpPr>
        <p:spPr>
          <a:xfrm>
            <a:off x="2954002" y="0"/>
            <a:ext cx="8813800" cy="120765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rgbClr val="FF0000"/>
                </a:solidFill>
                <a:latin typeface="DINNextLTPro-Light"/>
              </a:rPr>
              <a:t>24 – Hour Travel Assistance Services</a:t>
            </a:r>
            <a:endParaRPr lang="en-US" b="1" baseline="30000" dirty="0">
              <a:solidFill>
                <a:srgbClr val="FF0000"/>
              </a:solidFill>
              <a:latin typeface="DINNextLTPro-Light"/>
            </a:endParaRPr>
          </a:p>
        </p:txBody>
      </p:sp>
      <p:sp>
        <p:nvSpPr>
          <p:cNvPr id="3" name="Slide Number Placeholder 2"/>
          <p:cNvSpPr>
            <a:spLocks noGrp="1"/>
          </p:cNvSpPr>
          <p:nvPr>
            <p:ph type="sldNum" sz="quarter" idx="12"/>
          </p:nvPr>
        </p:nvSpPr>
        <p:spPr>
          <a:xfrm>
            <a:off x="10185400" y="6356350"/>
            <a:ext cx="1168400" cy="365125"/>
          </a:xfrm>
        </p:spPr>
        <p:txBody>
          <a:bodyPr/>
          <a:lstStyle/>
          <a:p>
            <a:r>
              <a:rPr lang="en-US" sz="1400" b="1" dirty="0" smtClean="0">
                <a:solidFill>
                  <a:schemeClr val="tx1"/>
                </a:solidFill>
              </a:rPr>
              <a:t>43</a:t>
            </a:r>
            <a:endParaRPr lang="en-US" sz="1400" b="1" dirty="0">
              <a:solidFill>
                <a:schemeClr val="tx1"/>
              </a:solidFill>
            </a:endParaRPr>
          </a:p>
        </p:txBody>
      </p:sp>
      <p:pic>
        <p:nvPicPr>
          <p:cNvPr id="4" name="Picture 3"/>
          <p:cNvPicPr>
            <a:picLocks noChangeAspect="1"/>
          </p:cNvPicPr>
          <p:nvPr/>
        </p:nvPicPr>
        <p:blipFill>
          <a:blip r:embed="rId9"/>
          <a:stretch>
            <a:fillRect/>
          </a:stretch>
        </p:blipFill>
        <p:spPr>
          <a:xfrm>
            <a:off x="305717" y="19879"/>
            <a:ext cx="2716244" cy="1167896"/>
          </a:xfrm>
          <a:prstGeom prst="rect">
            <a:avLst/>
          </a:prstGeom>
        </p:spPr>
      </p:pic>
    </p:spTree>
    <p:extLst>
      <p:ext uri="{BB962C8B-B14F-4D97-AF65-F5344CB8AC3E}">
        <p14:creationId xmlns:p14="http://schemas.microsoft.com/office/powerpoint/2010/main" val="39216719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088061"/>
            <a:ext cx="12223597" cy="772535"/>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1400" b="1" dirty="0">
              <a:solidFill>
                <a:schemeClr val="tx1"/>
              </a:solidFill>
            </a:endParaRPr>
          </a:p>
        </p:txBody>
      </p:sp>
      <p:sp>
        <p:nvSpPr>
          <p:cNvPr id="7" name="Title 1"/>
          <p:cNvSpPr txBox="1">
            <a:spLocks/>
          </p:cNvSpPr>
          <p:nvPr/>
        </p:nvSpPr>
        <p:spPr>
          <a:xfrm>
            <a:off x="2" y="2"/>
            <a:ext cx="12191999" cy="1207655"/>
          </a:xfrm>
          <a:prstGeom prst="rect">
            <a:avLst/>
          </a:prstGeom>
          <a:solidFill>
            <a:srgbClr val="00B0F0"/>
          </a:solid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latin typeface="SourceSansPro-Light"/>
              </a:rPr>
              <a:t>          </a:t>
            </a:r>
            <a:endParaRPr lang="en-US" b="1" u="sng" dirty="0">
              <a:solidFill>
                <a:schemeClr val="bg1"/>
              </a:solidFill>
              <a:latin typeface="SourceSansPro-Light"/>
            </a:endParaRPr>
          </a:p>
        </p:txBody>
      </p:sp>
      <p:sp>
        <p:nvSpPr>
          <p:cNvPr id="96258" name="Rectangle 2"/>
          <p:cNvSpPr>
            <a:spLocks noGrp="1" noChangeArrowheads="1"/>
          </p:cNvSpPr>
          <p:nvPr>
            <p:ph type="title"/>
          </p:nvPr>
        </p:nvSpPr>
        <p:spPr>
          <a:xfrm>
            <a:off x="2" y="274638"/>
            <a:ext cx="11582399" cy="1143000"/>
          </a:xfrm>
        </p:spPr>
        <p:txBody>
          <a:bodyPr>
            <a:normAutofit/>
          </a:bodyPr>
          <a:lstStyle/>
          <a:p>
            <a:pPr algn="r" eaLnBrk="1" hangingPunct="1">
              <a:defRPr/>
            </a:pPr>
            <a:r>
              <a:rPr lang="en-US" sz="3600" b="1" dirty="0" smtClean="0">
                <a:solidFill>
                  <a:srgbClr val="FF0000"/>
                </a:solidFill>
                <a:effectLst>
                  <a:outerShdw blurRad="38100" dist="38100" dir="2700000" algn="tl">
                    <a:srgbClr val="C0C0C0"/>
                  </a:outerShdw>
                </a:effectLst>
                <a:latin typeface="Arial" pitchFamily="34" charset="0"/>
                <a:cs typeface="Arial" pitchFamily="34" charset="0"/>
              </a:rPr>
              <a:t>IDENTITY THEFT PROTECTION</a:t>
            </a:r>
          </a:p>
        </p:txBody>
      </p:sp>
      <p:sp>
        <p:nvSpPr>
          <p:cNvPr id="73731" name="Rectangle 3"/>
          <p:cNvSpPr>
            <a:spLocks noGrp="1" noChangeArrowheads="1"/>
          </p:cNvSpPr>
          <p:nvPr>
            <p:ph idx="4294967295"/>
          </p:nvPr>
        </p:nvSpPr>
        <p:spPr>
          <a:xfrm>
            <a:off x="597158" y="1663700"/>
            <a:ext cx="10883641" cy="4178299"/>
          </a:xfrm>
        </p:spPr>
        <p:txBody>
          <a:bodyPr>
            <a:normAutofit lnSpcReduction="10000"/>
          </a:bodyPr>
          <a:lstStyle/>
          <a:p>
            <a:pPr eaLnBrk="1" hangingPunct="1">
              <a:spcBef>
                <a:spcPts val="300"/>
              </a:spcBef>
              <a:spcAft>
                <a:spcPts val="300"/>
              </a:spcAft>
              <a:buFont typeface="Wingdings" pitchFamily="2" charset="2"/>
              <a:buChar char="§"/>
            </a:pPr>
            <a:r>
              <a:rPr lang="en-US" sz="2400" b="1" dirty="0" smtClean="0">
                <a:solidFill>
                  <a:schemeClr val="accent1">
                    <a:lumMod val="50000"/>
                  </a:schemeClr>
                </a:solidFill>
                <a:latin typeface="Arial" pitchFamily="34" charset="0"/>
                <a:cs typeface="Arial" pitchFamily="34" charset="0"/>
              </a:rPr>
              <a:t>Your Life Insurance carrier provides this service if you become a victim of identity theft</a:t>
            </a:r>
          </a:p>
          <a:p>
            <a:pPr eaLnBrk="1" hangingPunct="1">
              <a:spcBef>
                <a:spcPts val="300"/>
              </a:spcBef>
              <a:spcAft>
                <a:spcPts val="300"/>
              </a:spcAft>
              <a:buFont typeface="Wingdings" pitchFamily="2" charset="2"/>
              <a:buChar char="§"/>
            </a:pPr>
            <a:endParaRPr lang="en-US" sz="2400" b="1" dirty="0" smtClean="0">
              <a:solidFill>
                <a:schemeClr val="accent1">
                  <a:lumMod val="50000"/>
                </a:schemeClr>
              </a:solidFill>
              <a:latin typeface="Arial" pitchFamily="34" charset="0"/>
              <a:cs typeface="Arial" pitchFamily="34" charset="0"/>
            </a:endParaRPr>
          </a:p>
          <a:p>
            <a:pPr>
              <a:spcBef>
                <a:spcPts val="300"/>
              </a:spcBef>
              <a:spcAft>
                <a:spcPts val="300"/>
              </a:spcAft>
              <a:buFont typeface="Wingdings" pitchFamily="2" charset="2"/>
              <a:buChar char="§"/>
            </a:pPr>
            <a:r>
              <a:rPr lang="en-US" sz="2400" b="1" dirty="0" smtClean="0">
                <a:solidFill>
                  <a:schemeClr val="accent1">
                    <a:lumMod val="50000"/>
                  </a:schemeClr>
                </a:solidFill>
                <a:latin typeface="Arial" pitchFamily="34" charset="0"/>
                <a:cs typeface="Arial" pitchFamily="34" charset="0"/>
              </a:rPr>
              <a:t>24/7 telephone support and step-by-step guidance by anti-fraud experts</a:t>
            </a:r>
          </a:p>
          <a:p>
            <a:pPr>
              <a:spcBef>
                <a:spcPts val="300"/>
              </a:spcBef>
              <a:spcAft>
                <a:spcPts val="300"/>
              </a:spcAft>
              <a:buFont typeface="Wingdings" pitchFamily="2" charset="2"/>
              <a:buChar char="§"/>
            </a:pPr>
            <a:endParaRPr lang="en-US" sz="2400" b="1" dirty="0" smtClean="0">
              <a:solidFill>
                <a:schemeClr val="accent1">
                  <a:lumMod val="50000"/>
                </a:schemeClr>
              </a:solidFill>
              <a:latin typeface="Arial" pitchFamily="34" charset="0"/>
              <a:cs typeface="Arial" pitchFamily="34" charset="0"/>
            </a:endParaRPr>
          </a:p>
          <a:p>
            <a:pPr eaLnBrk="1" hangingPunct="1">
              <a:spcBef>
                <a:spcPts val="300"/>
              </a:spcBef>
              <a:spcAft>
                <a:spcPts val="300"/>
              </a:spcAft>
              <a:buFont typeface="Wingdings" pitchFamily="2" charset="2"/>
              <a:buChar char="§"/>
            </a:pPr>
            <a:r>
              <a:rPr lang="en-US" sz="2400" b="1" dirty="0" smtClean="0">
                <a:solidFill>
                  <a:schemeClr val="accent1">
                    <a:lumMod val="50000"/>
                  </a:schemeClr>
                </a:solidFill>
                <a:latin typeface="Arial" pitchFamily="34" charset="0"/>
                <a:cs typeface="Arial" pitchFamily="34" charset="0"/>
              </a:rPr>
              <a:t>Expert case worker assigned to you to perform the recovery process for you.</a:t>
            </a:r>
          </a:p>
          <a:p>
            <a:pPr eaLnBrk="1" hangingPunct="1">
              <a:spcBef>
                <a:spcPts val="300"/>
              </a:spcBef>
              <a:spcAft>
                <a:spcPts val="300"/>
              </a:spcAft>
              <a:buFont typeface="Wingdings" pitchFamily="2" charset="2"/>
              <a:buChar char="§"/>
            </a:pPr>
            <a:endParaRPr lang="en-US" sz="2400" b="1" dirty="0" smtClean="0">
              <a:solidFill>
                <a:schemeClr val="accent1">
                  <a:lumMod val="50000"/>
                </a:schemeClr>
              </a:solidFill>
              <a:latin typeface="Arial" pitchFamily="34" charset="0"/>
              <a:cs typeface="Arial" pitchFamily="34" charset="0"/>
            </a:endParaRPr>
          </a:p>
          <a:p>
            <a:pPr>
              <a:spcBef>
                <a:spcPts val="300"/>
              </a:spcBef>
              <a:spcAft>
                <a:spcPts val="300"/>
              </a:spcAft>
              <a:buFont typeface="Wingdings" pitchFamily="2" charset="2"/>
              <a:buChar char="§"/>
            </a:pPr>
            <a:r>
              <a:rPr lang="en-US" sz="2400" b="1" dirty="0" smtClean="0">
                <a:solidFill>
                  <a:schemeClr val="accent1">
                    <a:lumMod val="50000"/>
                  </a:schemeClr>
                </a:solidFill>
                <a:latin typeface="Arial" pitchFamily="34" charset="0"/>
                <a:cs typeface="Arial" pitchFamily="34" charset="0"/>
              </a:rPr>
              <a:t>Call </a:t>
            </a:r>
            <a:r>
              <a:rPr lang="en-US" sz="2400" b="1" dirty="0" err="1" smtClean="0">
                <a:solidFill>
                  <a:srgbClr val="C00000"/>
                </a:solidFill>
                <a:latin typeface="Arial" pitchFamily="34" charset="0"/>
                <a:cs typeface="Arial" pitchFamily="34" charset="0"/>
              </a:rPr>
              <a:t>InfoArmor</a:t>
            </a:r>
            <a:r>
              <a:rPr lang="en-US" sz="2400" b="1" dirty="0" smtClean="0">
                <a:solidFill>
                  <a:schemeClr val="accent1">
                    <a:lumMod val="50000"/>
                  </a:schemeClr>
                </a:solidFill>
                <a:latin typeface="Arial" pitchFamily="34" charset="0"/>
                <a:cs typeface="Arial" pitchFamily="34" charset="0"/>
              </a:rPr>
              <a:t> at 1-855-246-7347 </a:t>
            </a:r>
          </a:p>
          <a:p>
            <a:pPr>
              <a:spcBef>
                <a:spcPts val="300"/>
              </a:spcBef>
              <a:spcAft>
                <a:spcPts val="300"/>
              </a:spcAft>
              <a:buFont typeface="Wingdings" pitchFamily="2" charset="2"/>
              <a:buChar char="§"/>
            </a:pPr>
            <a:endParaRPr lang="en-US" sz="2400" b="1" dirty="0" smtClean="0">
              <a:solidFill>
                <a:schemeClr val="accent1">
                  <a:lumMod val="50000"/>
                </a:schemeClr>
              </a:solidFill>
              <a:latin typeface="Arial" pitchFamily="34" charset="0"/>
              <a:cs typeface="Arial" pitchFamily="34" charset="0"/>
            </a:endParaRPr>
          </a:p>
          <a:p>
            <a:pPr>
              <a:spcBef>
                <a:spcPts val="300"/>
              </a:spcBef>
              <a:spcAft>
                <a:spcPts val="300"/>
              </a:spcAft>
              <a:buFont typeface="Wingdings" pitchFamily="2" charset="2"/>
              <a:buChar char="§"/>
            </a:pPr>
            <a:r>
              <a:rPr lang="en-US" sz="2400" b="1" dirty="0"/>
              <a:t> </a:t>
            </a:r>
            <a:r>
              <a:rPr lang="en-US" sz="2400" b="1" u="sng" dirty="0">
                <a:hlinkClick r:id="rId3"/>
              </a:rPr>
              <a:t>http://www.myprivacyarmor.com/</a:t>
            </a:r>
            <a:endParaRPr lang="en-US" sz="2400" b="1" dirty="0" smtClean="0">
              <a:solidFill>
                <a:schemeClr val="accent1">
                  <a:lumMod val="50000"/>
                </a:schemeClr>
              </a:solidFill>
              <a:latin typeface="Arial" pitchFamily="34" charset="0"/>
              <a:cs typeface="Arial"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4" y="292100"/>
            <a:ext cx="1095375" cy="29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02" y="523876"/>
            <a:ext cx="2133599"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lide Number Placeholder 1"/>
          <p:cNvSpPr>
            <a:spLocks noGrp="1"/>
          </p:cNvSpPr>
          <p:nvPr>
            <p:ph type="sldNum" sz="quarter" idx="12"/>
          </p:nvPr>
        </p:nvSpPr>
        <p:spPr>
          <a:xfrm>
            <a:off x="8610600" y="6356350"/>
            <a:ext cx="2743200" cy="365125"/>
          </a:xfrm>
        </p:spPr>
        <p:txBody>
          <a:bodyPr/>
          <a:lstStyle/>
          <a:p>
            <a:r>
              <a:rPr lang="en-US" sz="1400" b="1" dirty="0" smtClean="0">
                <a:solidFill>
                  <a:schemeClr val="tx1"/>
                </a:solidFill>
              </a:rPr>
              <a:t>44</a:t>
            </a:r>
            <a:endParaRPr lang="en-US" sz="1400" b="1" dirty="0">
              <a:solidFill>
                <a:schemeClr val="tx1"/>
              </a:solidFill>
            </a:endParaRPr>
          </a:p>
        </p:txBody>
      </p:sp>
    </p:spTree>
    <p:extLst>
      <p:ext uri="{BB962C8B-B14F-4D97-AF65-F5344CB8AC3E}">
        <p14:creationId xmlns:p14="http://schemas.microsoft.com/office/powerpoint/2010/main" val="4193141407"/>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Rectangle 2"/>
          <p:cNvSpPr>
            <a:spLocks noGrp="1" noChangeArrowheads="1"/>
          </p:cNvSpPr>
          <p:nvPr>
            <p:ph type="title"/>
          </p:nvPr>
        </p:nvSpPr>
        <p:spPr>
          <a:xfrm>
            <a:off x="2133600" y="838200"/>
            <a:ext cx="3505200" cy="533400"/>
          </a:xfrm>
        </p:spPr>
        <p:txBody>
          <a:bodyPr vert="horz" lIns="0" tIns="0" rIns="0" bIns="0" rtlCol="0" anchor="ctr">
            <a:normAutofit/>
          </a:bodyPr>
          <a:lstStyle/>
          <a:p>
            <a:pPr>
              <a:defRPr/>
            </a:pPr>
            <a:r>
              <a:rPr lang="en-US" sz="1400" b="1" dirty="0">
                <a:effectLst>
                  <a:outerShdw blurRad="38100" dist="38100" dir="2700000" algn="tl">
                    <a:srgbClr val="000000">
                      <a:alpha val="43137"/>
                    </a:srgbClr>
                  </a:outerShdw>
                </a:effectLst>
                <a:latin typeface="Arial" pitchFamily="34" charset="0"/>
                <a:cs typeface="Arial" pitchFamily="34" charset="0"/>
              </a:rPr>
              <a:t>formerly </a:t>
            </a:r>
            <a:r>
              <a:rPr lang="en-US" sz="1400" b="1" dirty="0" err="1">
                <a:effectLst>
                  <a:outerShdw blurRad="38100" dist="38100" dir="2700000" algn="tl">
                    <a:srgbClr val="000000">
                      <a:alpha val="43137"/>
                    </a:srgbClr>
                  </a:outerShdw>
                </a:effectLst>
                <a:latin typeface="Arial" pitchFamily="34" charset="0"/>
                <a:cs typeface="Arial" pitchFamily="34" charset="0"/>
              </a:rPr>
              <a:t>PrePaid</a:t>
            </a:r>
            <a:r>
              <a:rPr lang="en-US" sz="1400" b="1" dirty="0">
                <a:effectLst>
                  <a:outerShdw blurRad="38100" dist="38100" dir="2700000" algn="tl">
                    <a:srgbClr val="000000">
                      <a:alpha val="43137"/>
                    </a:srgbClr>
                  </a:outerShdw>
                </a:effectLst>
                <a:latin typeface="Arial" pitchFamily="34" charset="0"/>
                <a:cs typeface="Arial" pitchFamily="34" charset="0"/>
              </a:rPr>
              <a:t> Legal</a:t>
            </a:r>
          </a:p>
        </p:txBody>
      </p:sp>
      <p:sp>
        <p:nvSpPr>
          <p:cNvPr id="108547" name="Rectangle 3"/>
          <p:cNvSpPr>
            <a:spLocks noGrp="1" noChangeArrowheads="1"/>
          </p:cNvSpPr>
          <p:nvPr>
            <p:ph idx="1"/>
          </p:nvPr>
        </p:nvSpPr>
        <p:spPr>
          <a:xfrm>
            <a:off x="1752600" y="1447800"/>
            <a:ext cx="3733800" cy="5410200"/>
          </a:xfrm>
        </p:spPr>
        <p:txBody>
          <a:bodyPr vert="horz" lIns="0" tIns="0" rIns="0" bIns="0" rtlCol="0">
            <a:noAutofit/>
          </a:bodyPr>
          <a:lstStyle/>
          <a:p>
            <a:pPr marL="347472" lvl="1" indent="-347472">
              <a:spcBef>
                <a:spcPts val="200"/>
              </a:spcBef>
              <a:buFont typeface="Wingdings" pitchFamily="2" charset="2"/>
              <a:buChar char="§"/>
              <a:defRPr/>
            </a:pPr>
            <a:r>
              <a:rPr lang="en-US" sz="1600" dirty="0">
                <a:latin typeface="Arial" pitchFamily="34" charset="0"/>
                <a:cs typeface="Arial" pitchFamily="34" charset="0"/>
              </a:rPr>
              <a:t>“</a:t>
            </a:r>
            <a:r>
              <a:rPr lang="en-US" sz="1600" b="1" dirty="0">
                <a:latin typeface="Arial" pitchFamily="34" charset="0"/>
                <a:cs typeface="Arial" pitchFamily="34" charset="0"/>
              </a:rPr>
              <a:t>Safeguard for Minors” identity theft protection for  dependents </a:t>
            </a:r>
            <a:r>
              <a:rPr lang="en-US" sz="1600" b="1" u="sng" dirty="0">
                <a:latin typeface="Arial" pitchFamily="34" charset="0"/>
                <a:cs typeface="Arial" pitchFamily="34" charset="0"/>
              </a:rPr>
              <a:t>for an extra $1.00 a month</a:t>
            </a:r>
          </a:p>
          <a:p>
            <a:pPr marL="347472" lvl="1" indent="-347472">
              <a:spcBef>
                <a:spcPts val="200"/>
              </a:spcBef>
              <a:buFont typeface="Wingdings" pitchFamily="2" charset="2"/>
              <a:buChar char="§"/>
              <a:defRPr/>
            </a:pPr>
            <a:endParaRPr lang="en-US" sz="300" b="1" u="sng" dirty="0">
              <a:latin typeface="Arial" pitchFamily="34" charset="0"/>
              <a:cs typeface="Arial" pitchFamily="34" charset="0"/>
            </a:endParaRPr>
          </a:p>
          <a:p>
            <a:pPr marL="347472" lvl="1" indent="-347472">
              <a:spcBef>
                <a:spcPts val="200"/>
              </a:spcBef>
              <a:buFont typeface="Wingdings" pitchFamily="2" charset="2"/>
              <a:buChar char="§"/>
              <a:defRPr/>
            </a:pPr>
            <a:r>
              <a:rPr lang="en-US" sz="1600" b="1" dirty="0">
                <a:latin typeface="Arial" pitchFamily="34" charset="0"/>
                <a:cs typeface="Arial" pitchFamily="34" charset="0"/>
              </a:rPr>
              <a:t>Real Estate, Family Law, Estate Planning, Traffic Issues</a:t>
            </a:r>
          </a:p>
          <a:p>
            <a:pPr marL="347472" lvl="1" indent="-347472">
              <a:spcBef>
                <a:spcPts val="200"/>
              </a:spcBef>
              <a:buFont typeface="Wingdings" pitchFamily="2" charset="2"/>
              <a:buChar char="§"/>
              <a:defRPr/>
            </a:pPr>
            <a:endParaRPr lang="en-US" sz="300" b="1" dirty="0">
              <a:latin typeface="Arial" pitchFamily="34" charset="0"/>
              <a:cs typeface="Arial" pitchFamily="34" charset="0"/>
            </a:endParaRPr>
          </a:p>
          <a:p>
            <a:pPr marL="347472" lvl="1" indent="-347472">
              <a:spcBef>
                <a:spcPts val="200"/>
              </a:spcBef>
              <a:buFont typeface="Wingdings" pitchFamily="2" charset="2"/>
              <a:buChar char="§"/>
              <a:defRPr/>
            </a:pPr>
            <a:r>
              <a:rPr lang="en-US" sz="1600" b="1" dirty="0">
                <a:latin typeface="Arial" pitchFamily="34" charset="0"/>
                <a:cs typeface="Arial" pitchFamily="34" charset="0"/>
              </a:rPr>
              <a:t>Legal Shield premium deductions </a:t>
            </a:r>
            <a:r>
              <a:rPr lang="en-US" sz="1600" b="1" u="sng" dirty="0">
                <a:latin typeface="Arial" pitchFamily="34" charset="0"/>
                <a:cs typeface="Arial" pitchFamily="34" charset="0"/>
              </a:rPr>
              <a:t>once a month.</a:t>
            </a:r>
            <a:r>
              <a:rPr lang="en-US" sz="1600" b="1" dirty="0">
                <a:latin typeface="Arial" pitchFamily="34" charset="0"/>
                <a:cs typeface="Arial" pitchFamily="34" charset="0"/>
              </a:rPr>
              <a:t> Deductions will be taken in the second pay period of each month </a:t>
            </a:r>
          </a:p>
          <a:p>
            <a:pPr marL="347472" lvl="1" indent="-347472">
              <a:spcBef>
                <a:spcPts val="200"/>
              </a:spcBef>
              <a:buFont typeface="Wingdings" pitchFamily="2" charset="2"/>
              <a:buChar char="§"/>
              <a:defRPr/>
            </a:pPr>
            <a:endParaRPr lang="en-US" sz="300" b="1" dirty="0">
              <a:latin typeface="Arial" pitchFamily="34" charset="0"/>
              <a:cs typeface="Arial" pitchFamily="34" charset="0"/>
            </a:endParaRPr>
          </a:p>
          <a:p>
            <a:pPr marL="347472" lvl="1" indent="-347472">
              <a:spcBef>
                <a:spcPts val="200"/>
              </a:spcBef>
              <a:buFont typeface="Wingdings" pitchFamily="2" charset="2"/>
              <a:buChar char="§"/>
              <a:defRPr/>
            </a:pPr>
            <a:r>
              <a:rPr lang="en-US" sz="1600" b="1" dirty="0">
                <a:latin typeface="Arial" pitchFamily="34" charset="0"/>
                <a:cs typeface="Arial" pitchFamily="34" charset="0"/>
              </a:rPr>
              <a:t>Voluntary employee benefit - no employer contribution</a:t>
            </a:r>
          </a:p>
          <a:p>
            <a:pPr marL="347472" lvl="1" indent="-347472">
              <a:spcBef>
                <a:spcPts val="200"/>
              </a:spcBef>
              <a:buFont typeface="Wingdings" pitchFamily="2" charset="2"/>
              <a:buChar char="§"/>
              <a:defRPr/>
            </a:pPr>
            <a:endParaRPr lang="en-US" sz="300" b="1" dirty="0">
              <a:latin typeface="Arial" pitchFamily="34" charset="0"/>
              <a:cs typeface="Arial" pitchFamily="34" charset="0"/>
            </a:endParaRPr>
          </a:p>
          <a:p>
            <a:pPr marL="347472" lvl="1" indent="-347472">
              <a:spcBef>
                <a:spcPts val="200"/>
              </a:spcBef>
              <a:buFont typeface="Wingdings" pitchFamily="2" charset="2"/>
              <a:buChar char="§"/>
              <a:defRPr/>
            </a:pPr>
            <a:r>
              <a:rPr lang="en-US" sz="1600" b="1" dirty="0">
                <a:latin typeface="Arial" pitchFamily="34" charset="0"/>
                <a:cs typeface="Arial" pitchFamily="34" charset="0"/>
              </a:rPr>
              <a:t>Contact Kelley Kaupas-Rheault at (954)-214-0327 or John Broadbent at (954)-</a:t>
            </a:r>
            <a:r>
              <a:rPr lang="en-US" sz="1600" b="1" dirty="0" smtClean="0">
                <a:latin typeface="Arial" pitchFamily="34" charset="0"/>
                <a:cs typeface="Arial" pitchFamily="34" charset="0"/>
              </a:rPr>
              <a:t>881-1296</a:t>
            </a:r>
          </a:p>
          <a:p>
            <a:pPr marL="347472" lvl="1" indent="-347472">
              <a:spcBef>
                <a:spcPts val="200"/>
              </a:spcBef>
              <a:buFont typeface="Wingdings" pitchFamily="2" charset="2"/>
              <a:buChar char="§"/>
              <a:defRPr/>
            </a:pPr>
            <a:endParaRPr lang="en-US" sz="300" b="1" dirty="0">
              <a:latin typeface="Arial" pitchFamily="34" charset="0"/>
              <a:cs typeface="Arial" pitchFamily="34" charset="0"/>
            </a:endParaRPr>
          </a:p>
          <a:p>
            <a:pPr marL="347472" lvl="1" indent="-347472">
              <a:spcBef>
                <a:spcPts val="200"/>
              </a:spcBef>
              <a:buFont typeface="Wingdings" pitchFamily="2" charset="2"/>
              <a:buChar char="§"/>
              <a:defRPr/>
            </a:pPr>
            <a:r>
              <a:rPr lang="en-US" sz="1600" b="1" dirty="0">
                <a:latin typeface="Arial" pitchFamily="34" charset="0"/>
                <a:cs typeface="Arial" pitchFamily="34" charset="0"/>
              </a:rPr>
              <a:t>View additional information on benefits webpage </a:t>
            </a:r>
            <a:r>
              <a:rPr lang="en-US" sz="1600" b="1" u="sng" dirty="0" smtClean="0">
                <a:latin typeface="Arial" panose="020B0604020202020204" pitchFamily="34" charset="0"/>
                <a:cs typeface="Arial" panose="020B0604020202020204" pitchFamily="34" charset="0"/>
                <a:hlinkClick r:id="rId3"/>
              </a:rPr>
              <a:t>www.LegalForNova.com</a:t>
            </a:r>
            <a:endParaRPr lang="en-US" sz="1600" b="1" u="sng" dirty="0" smtClean="0">
              <a:latin typeface="Arial" panose="020B0604020202020204" pitchFamily="34" charset="0"/>
              <a:cs typeface="Arial" panose="020B0604020202020204" pitchFamily="34" charset="0"/>
            </a:endParaRPr>
          </a:p>
          <a:p>
            <a:pPr marL="347472" lvl="1" indent="-347472">
              <a:spcBef>
                <a:spcPts val="200"/>
              </a:spcBef>
              <a:buFont typeface="Wingdings" pitchFamily="2" charset="2"/>
              <a:buChar char="§"/>
              <a:defRPr/>
            </a:pPr>
            <a:endParaRPr lang="en-US" sz="1600" b="1" dirty="0" smtClean="0">
              <a:latin typeface="Arial" pitchFamily="34" charset="0"/>
              <a:cs typeface="Arial" pitchFamily="34" charset="0"/>
            </a:endParaRPr>
          </a:p>
          <a:p>
            <a:pPr marL="347472" lvl="1" indent="-347472">
              <a:spcBef>
                <a:spcPts val="200"/>
              </a:spcBef>
              <a:buFont typeface="Wingdings" pitchFamily="2" charset="2"/>
              <a:buChar char="§"/>
              <a:defRPr/>
            </a:pPr>
            <a:r>
              <a:rPr lang="en-US" sz="1600" b="1" dirty="0" smtClean="0">
                <a:latin typeface="Arial" pitchFamily="34" charset="0"/>
                <a:cs typeface="Arial" pitchFamily="34" charset="0"/>
              </a:rPr>
              <a:t>Free Mobile App</a:t>
            </a:r>
            <a:endParaRPr lang="en-US" sz="1600" b="1" dirty="0">
              <a:latin typeface="Arial" pitchFamily="34" charset="0"/>
              <a:cs typeface="Arial" pitchFamily="34" charset="0"/>
            </a:endParaRPr>
          </a:p>
          <a:p>
            <a:pPr marL="347472" lvl="1" indent="-347472">
              <a:spcBef>
                <a:spcPts val="200"/>
              </a:spcBef>
              <a:buFont typeface="Wingdings" pitchFamily="2" charset="2"/>
              <a:buChar char="§"/>
              <a:defRPr/>
            </a:pPr>
            <a:endParaRPr lang="en-US" sz="1600" dirty="0">
              <a:latin typeface="Arial" pitchFamily="34" charset="0"/>
              <a:cs typeface="Arial" pitchFamily="34" charset="0"/>
            </a:endParaRPr>
          </a:p>
          <a:p>
            <a:pPr marL="548640" indent="-411480">
              <a:spcBef>
                <a:spcPts val="200"/>
              </a:spcBef>
              <a:buClr>
                <a:schemeClr val="tx1">
                  <a:shade val="95000"/>
                </a:schemeClr>
              </a:buClr>
              <a:buNone/>
              <a:defRPr/>
            </a:pPr>
            <a:endParaRPr lang="en-US" sz="1600" b="1" dirty="0">
              <a:effectLst>
                <a:outerShdw blurRad="38100" dist="38100" dir="2700000" algn="tl">
                  <a:srgbClr val="C0C0C0"/>
                </a:outerShdw>
              </a:effectLst>
              <a:latin typeface="Arial" pitchFamily="34" charset="0"/>
              <a:cs typeface="Arial" pitchFamily="34" charset="0"/>
            </a:endParaRPr>
          </a:p>
        </p:txBody>
      </p:sp>
      <p:sp>
        <p:nvSpPr>
          <p:cNvPr id="5" name="Rectangle 2"/>
          <p:cNvSpPr txBox="1">
            <a:spLocks noChangeArrowheads="1"/>
          </p:cNvSpPr>
          <p:nvPr/>
        </p:nvSpPr>
        <p:spPr>
          <a:xfrm>
            <a:off x="6629400" y="381001"/>
            <a:ext cx="3505200" cy="841375"/>
          </a:xfrm>
          <a:prstGeom prst="rect">
            <a:avLst/>
          </a:prstGeom>
        </p:spPr>
        <p:txBody>
          <a:bodyPr vert="horz" lIns="0" tIns="0" rIns="0" bIns="0" rtlCol="0" anchor="ctr">
            <a:normAutofit fontScale="97500"/>
          </a:bodyPr>
          <a:lstStyle/>
          <a:p>
            <a:pPr algn="ctr">
              <a:spcBef>
                <a:spcPct val="0"/>
              </a:spcBef>
              <a:defRPr/>
            </a:pPr>
            <a:r>
              <a:rPr lang="en-US" sz="4000" b="1" dirty="0" err="1">
                <a:effectLst>
                  <a:outerShdw blurRad="38100" dist="38100" dir="2700000" algn="tl">
                    <a:srgbClr val="000000">
                      <a:alpha val="43137"/>
                    </a:srgbClr>
                  </a:outerShdw>
                </a:effectLst>
                <a:latin typeface="Arial" pitchFamily="34" charset="0"/>
                <a:ea typeface="+mj-ea"/>
                <a:cs typeface="Arial" pitchFamily="34" charset="0"/>
              </a:rPr>
              <a:t>Aflac</a:t>
            </a:r>
            <a:endParaRPr lang="en-US" sz="4000" b="1" dirty="0">
              <a:effectLst>
                <a:outerShdw blurRad="38100" dist="38100" dir="2700000" algn="tl">
                  <a:srgbClr val="000000">
                    <a:alpha val="43137"/>
                  </a:srgbClr>
                </a:outerShdw>
              </a:effectLst>
              <a:latin typeface="Arial" pitchFamily="34" charset="0"/>
              <a:ea typeface="+mj-ea"/>
              <a:cs typeface="Arial" pitchFamily="34" charset="0"/>
            </a:endParaRPr>
          </a:p>
        </p:txBody>
      </p:sp>
      <p:sp>
        <p:nvSpPr>
          <p:cNvPr id="6" name="Rectangle 3"/>
          <p:cNvSpPr txBox="1">
            <a:spLocks noChangeArrowheads="1"/>
          </p:cNvSpPr>
          <p:nvPr/>
        </p:nvSpPr>
        <p:spPr>
          <a:xfrm>
            <a:off x="6324600" y="1222375"/>
            <a:ext cx="3810000" cy="4025899"/>
          </a:xfrm>
          <a:prstGeom prst="rect">
            <a:avLst/>
          </a:prstGeom>
        </p:spPr>
        <p:txBody>
          <a:bodyPr vert="horz" lIns="91440" tIns="45720" rIns="91440" bIns="45720" rtlCol="0">
            <a:noAutofit/>
          </a:bodyPr>
          <a:lstStyle/>
          <a:p>
            <a:pPr marL="347472" indent="-347472">
              <a:spcBef>
                <a:spcPts val="200"/>
              </a:spcBef>
              <a:buFont typeface="Wingdings" pitchFamily="2" charset="2"/>
              <a:buChar char="§"/>
              <a:tabLst>
                <a:tab pos="457200" algn="l"/>
              </a:tabLst>
              <a:defRPr/>
            </a:pPr>
            <a:r>
              <a:rPr lang="en-US" sz="1600" b="1" dirty="0">
                <a:latin typeface="Arial" pitchFamily="34" charset="0"/>
                <a:cs typeface="Arial" pitchFamily="34" charset="0"/>
              </a:rPr>
              <a:t>Offers various insurance plans, accident insurance, hospital indemnity, short-term disability and cancer indemnity</a:t>
            </a:r>
          </a:p>
          <a:p>
            <a:pPr marL="347472" indent="-347472">
              <a:spcBef>
                <a:spcPts val="200"/>
              </a:spcBef>
              <a:buFont typeface="Wingdings" pitchFamily="2" charset="2"/>
              <a:buChar char="§"/>
              <a:tabLst>
                <a:tab pos="457200" algn="l"/>
              </a:tabLst>
              <a:defRPr/>
            </a:pPr>
            <a:endParaRPr lang="en-US" sz="700" b="1" dirty="0">
              <a:latin typeface="Arial" pitchFamily="34" charset="0"/>
              <a:cs typeface="Arial" pitchFamily="34" charset="0"/>
            </a:endParaRPr>
          </a:p>
          <a:p>
            <a:pPr marL="347472" indent="-347472">
              <a:spcBef>
                <a:spcPts val="200"/>
              </a:spcBef>
              <a:buFont typeface="Wingdings" pitchFamily="2" charset="2"/>
              <a:buChar char="§"/>
              <a:tabLst>
                <a:tab pos="457200" algn="l"/>
              </a:tabLst>
              <a:defRPr/>
            </a:pPr>
            <a:r>
              <a:rPr lang="en-US" sz="1600" b="1" dirty="0">
                <a:latin typeface="Arial" pitchFamily="34" charset="0"/>
                <a:cs typeface="Arial" pitchFamily="34" charset="0"/>
              </a:rPr>
              <a:t>Voluntary employee benefit - no employer contribution</a:t>
            </a:r>
          </a:p>
          <a:p>
            <a:pPr marL="347472" indent="-347472">
              <a:spcBef>
                <a:spcPts val="200"/>
              </a:spcBef>
              <a:buFont typeface="Wingdings" pitchFamily="2" charset="2"/>
              <a:buChar char="§"/>
              <a:tabLst>
                <a:tab pos="457200" algn="l"/>
              </a:tabLst>
              <a:defRPr/>
            </a:pPr>
            <a:endParaRPr lang="en-US" sz="700" b="1" dirty="0">
              <a:latin typeface="Arial" pitchFamily="34" charset="0"/>
              <a:cs typeface="Arial" pitchFamily="34" charset="0"/>
            </a:endParaRPr>
          </a:p>
          <a:p>
            <a:pPr marL="347472" indent="-347472">
              <a:spcBef>
                <a:spcPts val="200"/>
              </a:spcBef>
              <a:buFont typeface="Wingdings" pitchFamily="2" charset="2"/>
              <a:buChar char="§"/>
              <a:tabLst>
                <a:tab pos="457200" algn="l"/>
              </a:tabLst>
              <a:defRPr/>
            </a:pPr>
            <a:r>
              <a:rPr lang="en-US" sz="1600" b="1" dirty="0">
                <a:latin typeface="Arial" pitchFamily="34" charset="0"/>
                <a:cs typeface="Arial" pitchFamily="34" charset="0"/>
              </a:rPr>
              <a:t>View PowerPoint presentation on benefits </a:t>
            </a:r>
            <a:r>
              <a:rPr lang="en-US" sz="1600" b="1" dirty="0" smtClean="0">
                <a:latin typeface="Arial" pitchFamily="34" charset="0"/>
                <a:cs typeface="Arial" pitchFamily="34" charset="0"/>
              </a:rPr>
              <a:t>webpage</a:t>
            </a:r>
          </a:p>
          <a:p>
            <a:pPr marL="347472" indent="-347472">
              <a:spcBef>
                <a:spcPts val="200"/>
              </a:spcBef>
              <a:buFont typeface="Wingdings" pitchFamily="2" charset="2"/>
              <a:buChar char="§"/>
              <a:tabLst>
                <a:tab pos="457200" algn="l"/>
              </a:tabLst>
              <a:defRPr/>
            </a:pPr>
            <a:r>
              <a:rPr lang="en-US" sz="1600" b="1" dirty="0" smtClean="0">
                <a:latin typeface="Arial" pitchFamily="34" charset="0"/>
                <a:cs typeface="Arial" pitchFamily="34" charset="0"/>
              </a:rPr>
              <a:t>Clicking enroll button means you have an interest in enrolling</a:t>
            </a:r>
            <a:endParaRPr lang="en-US" sz="1600" b="1" dirty="0">
              <a:latin typeface="Arial" pitchFamily="34" charset="0"/>
              <a:cs typeface="Arial" pitchFamily="34" charset="0"/>
            </a:endParaRPr>
          </a:p>
          <a:p>
            <a:pPr marL="347472" indent="-347472">
              <a:spcBef>
                <a:spcPts val="200"/>
              </a:spcBef>
              <a:buFont typeface="Wingdings" pitchFamily="2" charset="2"/>
              <a:buChar char="§"/>
              <a:tabLst>
                <a:tab pos="457200" algn="l"/>
              </a:tabLst>
              <a:defRPr/>
            </a:pPr>
            <a:endParaRPr lang="en-US" sz="700" b="1" dirty="0">
              <a:latin typeface="Arial" pitchFamily="34" charset="0"/>
              <a:cs typeface="Arial" pitchFamily="34" charset="0"/>
            </a:endParaRPr>
          </a:p>
          <a:p>
            <a:pPr marL="347472" indent="-347472">
              <a:spcBef>
                <a:spcPts val="200"/>
              </a:spcBef>
              <a:buFont typeface="Wingdings" pitchFamily="2" charset="2"/>
              <a:buChar char="§"/>
              <a:tabLst>
                <a:tab pos="457200" algn="l"/>
              </a:tabLst>
              <a:defRPr/>
            </a:pPr>
            <a:r>
              <a:rPr lang="en-US" sz="1600" b="1" dirty="0">
                <a:latin typeface="Arial" pitchFamily="34" charset="0"/>
                <a:cs typeface="Arial" pitchFamily="34" charset="0"/>
              </a:rPr>
              <a:t>Contact AFLAC representative Joe Evans at (954) 560-6000 for more </a:t>
            </a:r>
            <a:r>
              <a:rPr lang="en-US" sz="1600" b="1" dirty="0" smtClean="0">
                <a:latin typeface="Arial" pitchFamily="34" charset="0"/>
                <a:cs typeface="Arial" pitchFamily="34" charset="0"/>
              </a:rPr>
              <a:t>information.</a:t>
            </a:r>
            <a:endParaRPr lang="en-US" sz="1600" b="1" dirty="0">
              <a:latin typeface="Arial" pitchFamily="34" charset="0"/>
              <a:cs typeface="Arial" pitchFamily="34" charset="0"/>
            </a:endParaRPr>
          </a:p>
        </p:txBody>
      </p:sp>
      <p:pic>
        <p:nvPicPr>
          <p:cNvPr id="7" name="Picture 4" descr="mandmnursing_aflac_logo"/>
          <p:cNvPicPr>
            <a:picLocks noChangeAspect="1" noChangeArrowheads="1"/>
          </p:cNvPicPr>
          <p:nvPr/>
        </p:nvPicPr>
        <p:blipFill>
          <a:blip r:embed="rId4" cstate="print"/>
          <a:srcRect/>
          <a:stretch>
            <a:fillRect/>
          </a:stretch>
        </p:blipFill>
        <p:spPr bwMode="auto">
          <a:xfrm>
            <a:off x="8628185" y="5248275"/>
            <a:ext cx="1150937" cy="1473200"/>
          </a:xfrm>
          <a:prstGeom prst="rect">
            <a:avLst/>
          </a:prstGeom>
          <a:noFill/>
          <a:ln w="9525">
            <a:noFill/>
            <a:miter lim="800000"/>
            <a:headEnd/>
            <a:tailEnd/>
          </a:ln>
        </p:spPr>
      </p:pic>
      <p:pic>
        <p:nvPicPr>
          <p:cNvPr id="8" name="Picture 7" descr="legalShieldLogo-onBlue.gif"/>
          <p:cNvPicPr>
            <a:picLocks noChangeAspect="1"/>
          </p:cNvPicPr>
          <p:nvPr/>
        </p:nvPicPr>
        <p:blipFill>
          <a:blip r:embed="rId5" cstate="print"/>
          <a:stretch>
            <a:fillRect/>
          </a:stretch>
        </p:blipFill>
        <p:spPr>
          <a:xfrm>
            <a:off x="1857376" y="0"/>
            <a:ext cx="3400425" cy="1143000"/>
          </a:xfrm>
          <a:prstGeom prst="rect">
            <a:avLst/>
          </a:prstGeom>
        </p:spPr>
      </p:pic>
      <p:sp>
        <p:nvSpPr>
          <p:cNvPr id="9" name="Slide Number Placeholder 8"/>
          <p:cNvSpPr>
            <a:spLocks noGrp="1"/>
          </p:cNvSpPr>
          <p:nvPr>
            <p:ph type="sldNum" sz="quarter" idx="12"/>
          </p:nvPr>
        </p:nvSpPr>
        <p:spPr/>
        <p:txBody>
          <a:bodyPr/>
          <a:lstStyle/>
          <a:p>
            <a:fld id="{9D4C30F3-4E5C-414C-81AE-99866C121873}" type="slidenum">
              <a:rPr lang="en-US" sz="1400" b="1" smtClean="0">
                <a:solidFill>
                  <a:schemeClr val="tx1"/>
                </a:solidFill>
              </a:rPr>
              <a:pPr/>
              <a:t>45</a:t>
            </a:fld>
            <a:endParaRPr lang="en-US" sz="1400" b="1" dirty="0">
              <a:solidFill>
                <a:schemeClr val="tx1"/>
              </a:solidFill>
            </a:endParaRPr>
          </a:p>
        </p:txBody>
      </p:sp>
    </p:spTree>
    <p:extLst>
      <p:ext uri="{BB962C8B-B14F-4D97-AF65-F5344CB8AC3E}">
        <p14:creationId xmlns:p14="http://schemas.microsoft.com/office/powerpoint/2010/main" val="330287709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500"/>
                                  </p:stCondLst>
                                  <p:iterate type="lt">
                                    <p:tmPct val="5000"/>
                                  </p:iterate>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0" y="381000"/>
            <a:ext cx="12192000" cy="1143000"/>
          </a:xfrm>
        </p:spPr>
        <p:txBody>
          <a:bodyPr>
            <a:normAutofit/>
          </a:bodyPr>
          <a:lstStyle/>
          <a:p>
            <a:pPr eaLnBrk="1" hangingPunct="1">
              <a:defRPr/>
            </a:pPr>
            <a:r>
              <a:rPr lang="en-US" b="1" dirty="0" smtClean="0">
                <a:solidFill>
                  <a:schemeClr val="accent1">
                    <a:lumMod val="50000"/>
                  </a:schemeClr>
                </a:solidFill>
                <a:effectLst>
                  <a:outerShdw blurRad="38100" dist="38100" dir="2700000" algn="tl">
                    <a:srgbClr val="C0C0C0"/>
                  </a:outerShdw>
                </a:effectLst>
                <a:latin typeface="Arial" pitchFamily="34" charset="0"/>
                <a:cs typeface="Arial" pitchFamily="34" charset="0"/>
              </a:rPr>
              <a:t>NSU 401(k) RETIREMENT PLAN</a:t>
            </a:r>
            <a:endParaRPr lang="en-US" sz="3200" b="1" dirty="0" smtClean="0">
              <a:solidFill>
                <a:schemeClr val="accent1">
                  <a:lumMod val="50000"/>
                </a:schemeClr>
              </a:solidFill>
              <a:effectLst>
                <a:outerShdw blurRad="38100" dist="38100" dir="2700000" algn="tl">
                  <a:srgbClr val="C0C0C0"/>
                </a:outerShdw>
              </a:effectLst>
              <a:latin typeface="Arial" pitchFamily="34" charset="0"/>
              <a:cs typeface="Arial" pitchFamily="34" charset="0"/>
            </a:endParaRPr>
          </a:p>
        </p:txBody>
      </p:sp>
      <p:pic>
        <p:nvPicPr>
          <p:cNvPr id="103427" name="Picture 3" descr="Image Preview"/>
          <p:cNvPicPr>
            <a:picLocks noGrp="1" noChangeAspect="1" noChangeArrowheads="1"/>
          </p:cNvPicPr>
          <p:nvPr>
            <p:ph idx="1"/>
          </p:nvPr>
        </p:nvPicPr>
        <p:blipFill>
          <a:blip r:embed="rId3" cstate="print"/>
          <a:srcRect/>
          <a:stretch>
            <a:fillRect/>
          </a:stretch>
        </p:blipFill>
        <p:spPr>
          <a:xfrm>
            <a:off x="1422400" y="2590800"/>
            <a:ext cx="2844800" cy="2019300"/>
          </a:xfrm>
          <a:noFill/>
        </p:spPr>
      </p:pic>
      <p:sp>
        <p:nvSpPr>
          <p:cNvPr id="103428" name="Rectangle 4"/>
          <p:cNvSpPr>
            <a:spLocks noChangeArrowheads="1"/>
          </p:cNvSpPr>
          <p:nvPr/>
        </p:nvSpPr>
        <p:spPr bwMode="auto">
          <a:xfrm>
            <a:off x="1447801" y="4572000"/>
            <a:ext cx="2098973" cy="400110"/>
          </a:xfrm>
          <a:prstGeom prst="rect">
            <a:avLst/>
          </a:prstGeom>
          <a:noFill/>
          <a:ln w="9525">
            <a:noFill/>
            <a:miter lim="800000"/>
            <a:headEnd/>
            <a:tailEnd/>
          </a:ln>
          <a:effectLst/>
        </p:spPr>
        <p:txBody>
          <a:bodyPr wrap="none">
            <a:spAutoFit/>
          </a:bodyPr>
          <a:lstStyle/>
          <a:p>
            <a:pPr>
              <a:defRPr/>
            </a:pPr>
            <a:r>
              <a:rPr lang="en-US" sz="2000" b="1" u="sng" dirty="0">
                <a:solidFill>
                  <a:srgbClr val="FF0000"/>
                </a:solidFill>
                <a:effectLst>
                  <a:outerShdw blurRad="38100" dist="38100" dir="2700000" algn="tl">
                    <a:srgbClr val="C0C0C0"/>
                  </a:outerShdw>
                </a:effectLst>
              </a:rPr>
              <a:t>www.tiaa-cref.org</a:t>
            </a:r>
          </a:p>
        </p:txBody>
      </p:sp>
      <p:sp>
        <p:nvSpPr>
          <p:cNvPr id="103430" name="Rectangle 6"/>
          <p:cNvSpPr>
            <a:spLocks noChangeArrowheads="1"/>
          </p:cNvSpPr>
          <p:nvPr/>
        </p:nvSpPr>
        <p:spPr bwMode="auto">
          <a:xfrm>
            <a:off x="7112000" y="4583112"/>
            <a:ext cx="3048000" cy="369888"/>
          </a:xfrm>
          <a:prstGeom prst="rect">
            <a:avLst/>
          </a:prstGeom>
          <a:noFill/>
          <a:ln w="9525">
            <a:noFill/>
            <a:miter lim="800000"/>
            <a:headEnd/>
            <a:tailEnd/>
          </a:ln>
          <a:effectLst/>
        </p:spPr>
        <p:txBody>
          <a:bodyPr>
            <a:spAutoFit/>
          </a:bodyPr>
          <a:lstStyle/>
          <a:p>
            <a:pPr>
              <a:defRPr/>
            </a:pPr>
            <a:r>
              <a:rPr lang="en-US" b="1" u="sng" dirty="0" smtClean="0">
                <a:solidFill>
                  <a:srgbClr val="FF0000"/>
                </a:solidFill>
                <a:effectLst>
                  <a:outerShdw blurRad="38100" dist="38100" dir="2700000" algn="tl">
                    <a:srgbClr val="C0C0C0"/>
                  </a:outerShdw>
                </a:effectLst>
              </a:rPr>
              <a:t>www.valic.com/nova</a:t>
            </a:r>
            <a:endParaRPr lang="en-US" b="1" u="sng" dirty="0">
              <a:solidFill>
                <a:srgbClr val="FF0000"/>
              </a:solidFill>
              <a:effectLst>
                <a:outerShdw blurRad="38100" dist="38100" dir="2700000" algn="tl">
                  <a:srgbClr val="C0C0C0"/>
                </a:outerShdw>
              </a:effectLst>
            </a:endParaRPr>
          </a:p>
        </p:txBody>
      </p:sp>
      <p:pic>
        <p:nvPicPr>
          <p:cNvPr id="9" name="Picture 8" descr="valic_logo_tcm82-158496.gif"/>
          <p:cNvPicPr>
            <a:picLocks noChangeAspect="1"/>
          </p:cNvPicPr>
          <p:nvPr/>
        </p:nvPicPr>
        <p:blipFill>
          <a:blip r:embed="rId4" cstate="print"/>
          <a:stretch>
            <a:fillRect/>
          </a:stretch>
        </p:blipFill>
        <p:spPr>
          <a:xfrm>
            <a:off x="7112000" y="2646575"/>
            <a:ext cx="2743200" cy="1696825"/>
          </a:xfrm>
          <a:prstGeom prst="rect">
            <a:avLst/>
          </a:prstGeom>
        </p:spPr>
      </p:pic>
      <p:sp>
        <p:nvSpPr>
          <p:cNvPr id="8" name="Title 1"/>
          <p:cNvSpPr txBox="1">
            <a:spLocks/>
          </p:cNvSpPr>
          <p:nvPr/>
        </p:nvSpPr>
        <p:spPr>
          <a:xfrm>
            <a:off x="4" y="3"/>
            <a:ext cx="12191997" cy="1358897"/>
          </a:xfrm>
          <a:prstGeom prst="rect">
            <a:avLst/>
          </a:prstGeom>
          <a:solidFill>
            <a:srgbClr val="00B0F0"/>
          </a:solid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latin typeface="SourceSansPro-Light"/>
              </a:rPr>
              <a:t>          </a:t>
            </a:r>
            <a:r>
              <a:rPr lang="en-US" b="1" dirty="0" smtClean="0">
                <a:solidFill>
                  <a:srgbClr val="FF0000"/>
                </a:solidFill>
                <a:latin typeface="SourceSansPro-Light"/>
              </a:rPr>
              <a:t>NSU 401(k) RETIREMENT PLAN</a:t>
            </a:r>
            <a:endParaRPr lang="en-US" b="1" u="sng" dirty="0">
              <a:solidFill>
                <a:srgbClr val="FF0000"/>
              </a:solidFill>
              <a:latin typeface="SourceSansPro-Light"/>
            </a:endParaRPr>
          </a:p>
        </p:txBody>
      </p:sp>
      <p:sp>
        <p:nvSpPr>
          <p:cNvPr id="2" name="Slide Number Placeholder 1"/>
          <p:cNvSpPr>
            <a:spLocks noGrp="1"/>
          </p:cNvSpPr>
          <p:nvPr>
            <p:ph type="sldNum" sz="quarter" idx="12"/>
          </p:nvPr>
        </p:nvSpPr>
        <p:spPr/>
        <p:txBody>
          <a:bodyPr/>
          <a:lstStyle/>
          <a:p>
            <a:fld id="{E6704220-9DF6-45FA-91FF-7F5DFB634E38}" type="slidenum">
              <a:rPr lang="en-US" smtClean="0">
                <a:solidFill>
                  <a:schemeClr val="tx1"/>
                </a:solidFill>
              </a:rPr>
              <a:t>46</a:t>
            </a:fld>
            <a:endParaRPr lang="en-US" dirty="0">
              <a:solidFill>
                <a:schemeClr val="tx1"/>
              </a:solidFill>
            </a:endParaRPr>
          </a:p>
        </p:txBody>
      </p:sp>
    </p:spTree>
    <p:extLst>
      <p:ext uri="{BB962C8B-B14F-4D97-AF65-F5344CB8AC3E}">
        <p14:creationId xmlns:p14="http://schemas.microsoft.com/office/powerpoint/2010/main" val="1906437052"/>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916" t="21289" r="6615" b="8123"/>
          <a:stretch>
            <a:fillRect/>
          </a:stretch>
        </p:blipFill>
        <p:spPr bwMode="auto">
          <a:xfrm>
            <a:off x="1625600" y="3019896"/>
            <a:ext cx="9652000" cy="3838104"/>
          </a:xfrm>
          <a:prstGeom prst="rect">
            <a:avLst/>
          </a:prstGeom>
          <a:noFill/>
          <a:ln w="9525">
            <a:noFill/>
            <a:miter lim="800000"/>
            <a:headEnd/>
            <a:tailEnd/>
          </a:ln>
        </p:spPr>
      </p:pic>
      <p:sp>
        <p:nvSpPr>
          <p:cNvPr id="5" name="Rectangle 4"/>
          <p:cNvSpPr/>
          <p:nvPr/>
        </p:nvSpPr>
        <p:spPr>
          <a:xfrm>
            <a:off x="609600" y="1524000"/>
            <a:ext cx="11176000" cy="1446550"/>
          </a:xfrm>
          <a:prstGeom prst="rect">
            <a:avLst/>
          </a:prstGeom>
        </p:spPr>
        <p:txBody>
          <a:bodyPr wrap="square">
            <a:spAutoFit/>
          </a:bodyPr>
          <a:lstStyle/>
          <a:p>
            <a:pPr marL="176213" indent="-176213">
              <a:spcBef>
                <a:spcPts val="300"/>
              </a:spcBef>
              <a:spcAft>
                <a:spcPts val="300"/>
              </a:spcAft>
              <a:buFont typeface="Wingdings" pitchFamily="2" charset="2"/>
              <a:buChar char="§"/>
            </a:pPr>
            <a:r>
              <a:rPr lang="en-US" sz="2000" dirty="0" smtClean="0">
                <a:latin typeface="Arial" pitchFamily="34" charset="0"/>
                <a:cs typeface="Arial" pitchFamily="34" charset="0"/>
              </a:rPr>
              <a:t> A secure way to enroll and make changes to the NSU Retirement accounts at </a:t>
            </a:r>
            <a:r>
              <a:rPr lang="en-US" sz="2000" dirty="0" smtClean="0">
                <a:latin typeface="Arial" pitchFamily="34" charset="0"/>
                <a:cs typeface="Arial" pitchFamily="34" charset="0"/>
                <a:hlinkClick r:id="rId4"/>
              </a:rPr>
              <a:t>https://www.myretirementmanager.com</a:t>
            </a:r>
            <a:endParaRPr lang="en-US" sz="2000" dirty="0" smtClean="0">
              <a:latin typeface="Arial" pitchFamily="34" charset="0"/>
              <a:cs typeface="Arial" pitchFamily="34" charset="0"/>
            </a:endParaRPr>
          </a:p>
          <a:p>
            <a:pPr marL="176213" indent="-176213">
              <a:spcBef>
                <a:spcPts val="300"/>
              </a:spcBef>
              <a:spcAft>
                <a:spcPts val="300"/>
              </a:spcAft>
              <a:buFont typeface="Wingdings" pitchFamily="2" charset="2"/>
              <a:buChar char="§"/>
            </a:pPr>
            <a:r>
              <a:rPr lang="en-US" sz="2000" dirty="0" smtClean="0">
                <a:latin typeface="Arial" pitchFamily="34" charset="0"/>
                <a:cs typeface="Arial" pitchFamily="34" charset="0"/>
              </a:rPr>
              <a:t> Comprehensive source for financial planning and determine if your financial plan is on track</a:t>
            </a:r>
          </a:p>
          <a:p>
            <a:pPr>
              <a:spcBef>
                <a:spcPts val="300"/>
              </a:spcBef>
              <a:spcAft>
                <a:spcPts val="300"/>
              </a:spcAft>
              <a:buFont typeface="Arial" pitchFamily="34" charset="0"/>
              <a:buChar char="•"/>
            </a:pPr>
            <a:endParaRPr lang="en-US" dirty="0" smtClean="0">
              <a:latin typeface="Arial" pitchFamily="34" charset="0"/>
              <a:cs typeface="Arial" pitchFamily="34" charset="0"/>
            </a:endParaRPr>
          </a:p>
        </p:txBody>
      </p:sp>
      <p:sp>
        <p:nvSpPr>
          <p:cNvPr id="6" name="Rectangle 5"/>
          <p:cNvSpPr/>
          <p:nvPr/>
        </p:nvSpPr>
        <p:spPr>
          <a:xfrm>
            <a:off x="6705600" y="6553200"/>
            <a:ext cx="16256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noGrp="1"/>
          </p:cNvSpPr>
          <p:nvPr>
            <p:ph type="title"/>
          </p:nvPr>
        </p:nvSpPr>
        <p:spPr>
          <a:xfrm>
            <a:off x="0" y="0"/>
            <a:ext cx="12192000" cy="1020762"/>
          </a:xfrm>
          <a:prstGeom prst="rect">
            <a:avLst/>
          </a:prstGeom>
          <a:solidFill>
            <a:srgbClr val="00B0F0"/>
          </a:solid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latin typeface="SourceSansPro-Light"/>
              </a:rPr>
              <a:t>          </a:t>
            </a:r>
            <a:r>
              <a:rPr lang="en-US" b="1" dirty="0" smtClean="0">
                <a:solidFill>
                  <a:srgbClr val="FF0000"/>
                </a:solidFill>
                <a:latin typeface="SourceSansPro-Light"/>
              </a:rPr>
              <a:t>NSU RETIREMETN PLAN</a:t>
            </a:r>
            <a:br>
              <a:rPr lang="en-US" b="1" dirty="0" smtClean="0">
                <a:solidFill>
                  <a:srgbClr val="FF0000"/>
                </a:solidFill>
                <a:latin typeface="SourceSansPro-Light"/>
              </a:rPr>
            </a:br>
            <a:r>
              <a:rPr lang="en-US" sz="2800" b="1" dirty="0" smtClean="0">
                <a:solidFill>
                  <a:srgbClr val="FF0000"/>
                </a:solidFill>
                <a:latin typeface="SourceSansPro-Light"/>
              </a:rPr>
              <a:t>(RETIREMENT MANAGER)</a:t>
            </a:r>
            <a:endParaRPr lang="en-US" b="1" u="sng" dirty="0">
              <a:solidFill>
                <a:srgbClr val="FF0000"/>
              </a:solidFill>
              <a:latin typeface="SourceSansPro-Light"/>
            </a:endParaRPr>
          </a:p>
        </p:txBody>
      </p:sp>
      <p:sp>
        <p:nvSpPr>
          <p:cNvPr id="2" name="Slide Number Placeholder 1"/>
          <p:cNvSpPr>
            <a:spLocks noGrp="1"/>
          </p:cNvSpPr>
          <p:nvPr>
            <p:ph type="sldNum" sz="quarter" idx="12"/>
          </p:nvPr>
        </p:nvSpPr>
        <p:spPr/>
        <p:txBody>
          <a:bodyPr/>
          <a:lstStyle/>
          <a:p>
            <a:fld id="{E6704220-9DF6-45FA-91FF-7F5DFB634E38}" type="slidenum">
              <a:rPr lang="en-US" smtClean="0">
                <a:solidFill>
                  <a:schemeClr val="tx1"/>
                </a:solidFill>
              </a:rPr>
              <a:t>47</a:t>
            </a:fld>
            <a:endParaRPr lang="en-US" dirty="0">
              <a:solidFill>
                <a:schemeClr val="tx1"/>
              </a:solidFill>
            </a:endParaRPr>
          </a:p>
        </p:txBody>
      </p:sp>
    </p:spTree>
    <p:extLst>
      <p:ext uri="{BB962C8B-B14F-4D97-AF65-F5344CB8AC3E}">
        <p14:creationId xmlns:p14="http://schemas.microsoft.com/office/powerpoint/2010/main" val="3027532960"/>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304800" y="76200"/>
            <a:ext cx="11684000" cy="990600"/>
          </a:xfrm>
        </p:spPr>
        <p:txBody>
          <a:bodyPr/>
          <a:lstStyle/>
          <a:p>
            <a:pPr>
              <a:defRPr/>
            </a:pPr>
            <a:r>
              <a:rPr lang="en-US" sz="4000" b="1" dirty="0" smtClean="0">
                <a:solidFill>
                  <a:schemeClr val="accent1">
                    <a:lumMod val="50000"/>
                  </a:schemeClr>
                </a:solidFill>
                <a:effectLst>
                  <a:outerShdw blurRad="38100" dist="38100" dir="2700000" algn="tl">
                    <a:srgbClr val="C0C0C0"/>
                  </a:outerShdw>
                </a:effectLst>
                <a:latin typeface="Arial" pitchFamily="34" charset="0"/>
                <a:cs typeface="Arial" pitchFamily="34" charset="0"/>
              </a:rPr>
              <a:t>NSU 401(k) RETIREMENT PLAN</a:t>
            </a:r>
            <a:endParaRPr lang="en-US" sz="3800" b="1" dirty="0" smtClean="0">
              <a:solidFill>
                <a:schemeClr val="accent1">
                  <a:lumMod val="50000"/>
                </a:schemeClr>
              </a:solidFill>
              <a:effectLst>
                <a:outerShdw blurRad="38100" dist="38100" dir="2700000" algn="tl">
                  <a:srgbClr val="C0C0C0"/>
                </a:outerShdw>
              </a:effectLst>
              <a:latin typeface="Arial" pitchFamily="34" charset="0"/>
              <a:cs typeface="Arial" pitchFamily="34" charset="0"/>
            </a:endParaRPr>
          </a:p>
        </p:txBody>
      </p:sp>
      <p:sp>
        <p:nvSpPr>
          <p:cNvPr id="76803" name="Rectangle 3"/>
          <p:cNvSpPr>
            <a:spLocks noGrp="1" noChangeArrowheads="1"/>
          </p:cNvSpPr>
          <p:nvPr>
            <p:ph idx="1"/>
          </p:nvPr>
        </p:nvSpPr>
        <p:spPr>
          <a:xfrm>
            <a:off x="203200" y="1143000"/>
            <a:ext cx="11988800" cy="5410200"/>
          </a:xfrm>
        </p:spPr>
        <p:txBody>
          <a:bodyPr>
            <a:normAutofit fontScale="92500"/>
          </a:bodyPr>
          <a:lstStyle/>
          <a:p>
            <a:pPr lvl="0">
              <a:buFont typeface="Wingdings" pitchFamily="2" charset="2"/>
              <a:buChar char="§"/>
            </a:pPr>
            <a:r>
              <a:rPr lang="en-US" sz="2600" b="1" dirty="0" smtClean="0">
                <a:solidFill>
                  <a:schemeClr val="accent1">
                    <a:lumMod val="50000"/>
                  </a:schemeClr>
                </a:solidFill>
                <a:latin typeface="Arial" pitchFamily="34" charset="0"/>
                <a:cs typeface="Arial" pitchFamily="34" charset="0"/>
              </a:rPr>
              <a:t>Must be 21 years of age,  full time employee and not be in an excluded class (e.g.  Temporary, Part-Timer, Cluster, Union, Non Resident Aliens, etc.) to be eligible for NSU Retirement Savings Plan </a:t>
            </a:r>
            <a:endParaRPr lang="en-US" sz="2600" dirty="0" smtClean="0">
              <a:solidFill>
                <a:schemeClr val="accent1">
                  <a:lumMod val="50000"/>
                </a:schemeClr>
              </a:solidFill>
              <a:latin typeface="Arial" pitchFamily="34" charset="0"/>
              <a:cs typeface="Arial" pitchFamily="34" charset="0"/>
            </a:endParaRPr>
          </a:p>
          <a:p>
            <a:pPr>
              <a:lnSpc>
                <a:spcPct val="110000"/>
              </a:lnSpc>
              <a:spcBef>
                <a:spcPts val="300"/>
              </a:spcBef>
              <a:spcAft>
                <a:spcPts val="300"/>
              </a:spcAft>
              <a:buFont typeface="Wingdings" pitchFamily="2" charset="2"/>
              <a:buChar char="§"/>
            </a:pPr>
            <a:endParaRPr lang="en-US" sz="900" b="1" dirty="0" smtClean="0">
              <a:solidFill>
                <a:schemeClr val="accent1">
                  <a:lumMod val="50000"/>
                </a:schemeClr>
              </a:solidFill>
              <a:latin typeface="Arial" pitchFamily="34" charset="0"/>
              <a:cs typeface="Arial" pitchFamily="34" charset="0"/>
            </a:endParaRPr>
          </a:p>
          <a:p>
            <a:pPr>
              <a:lnSpc>
                <a:spcPct val="110000"/>
              </a:lnSpc>
              <a:spcBef>
                <a:spcPts val="300"/>
              </a:spcBef>
              <a:spcAft>
                <a:spcPts val="300"/>
              </a:spcAft>
              <a:buFont typeface="Wingdings" pitchFamily="2" charset="2"/>
              <a:buChar char="§"/>
            </a:pPr>
            <a:r>
              <a:rPr lang="en-US" sz="2600" b="1" dirty="0" smtClean="0">
                <a:solidFill>
                  <a:schemeClr val="accent1">
                    <a:lumMod val="50000"/>
                  </a:schemeClr>
                </a:solidFill>
                <a:latin typeface="Arial" pitchFamily="34" charset="0"/>
                <a:cs typeface="Arial" pitchFamily="34" charset="0"/>
              </a:rPr>
              <a:t>Full-time employees eligible to receive matching contributions in the NSU 401(k) Retirement Savings Plan after one year of service</a:t>
            </a:r>
          </a:p>
          <a:p>
            <a:pPr>
              <a:lnSpc>
                <a:spcPct val="110000"/>
              </a:lnSpc>
              <a:spcBef>
                <a:spcPts val="300"/>
              </a:spcBef>
              <a:spcAft>
                <a:spcPts val="300"/>
              </a:spcAft>
              <a:buFont typeface="Wingdings" pitchFamily="2" charset="2"/>
              <a:buChar char="§"/>
            </a:pPr>
            <a:endParaRPr lang="en-US" sz="900" b="1" dirty="0" smtClean="0">
              <a:solidFill>
                <a:schemeClr val="accent1">
                  <a:lumMod val="50000"/>
                </a:schemeClr>
              </a:solidFill>
              <a:latin typeface="Arial" pitchFamily="34" charset="0"/>
              <a:cs typeface="Arial" pitchFamily="34" charset="0"/>
            </a:endParaRPr>
          </a:p>
          <a:p>
            <a:pPr lvl="1">
              <a:lnSpc>
                <a:spcPct val="110000"/>
              </a:lnSpc>
              <a:spcBef>
                <a:spcPts val="300"/>
              </a:spcBef>
              <a:spcAft>
                <a:spcPts val="300"/>
              </a:spcAft>
              <a:buFont typeface="Wingdings" pitchFamily="2" charset="2"/>
              <a:buChar char="§"/>
            </a:pPr>
            <a:r>
              <a:rPr lang="en-US" sz="2200" b="1" dirty="0" smtClean="0">
                <a:solidFill>
                  <a:schemeClr val="accent1">
                    <a:lumMod val="50000"/>
                  </a:schemeClr>
                </a:solidFill>
                <a:latin typeface="Arial" pitchFamily="34" charset="0"/>
                <a:cs typeface="Arial" pitchFamily="34" charset="0"/>
              </a:rPr>
              <a:t>Eligible to make </a:t>
            </a:r>
            <a:r>
              <a:rPr lang="en-US" sz="2200" b="1" u="sng" dirty="0" smtClean="0">
                <a:solidFill>
                  <a:schemeClr val="accent1">
                    <a:lumMod val="50000"/>
                  </a:schemeClr>
                </a:solidFill>
                <a:latin typeface="Arial" pitchFamily="34" charset="0"/>
                <a:cs typeface="Arial" pitchFamily="34" charset="0"/>
              </a:rPr>
              <a:t>voluntary</a:t>
            </a:r>
            <a:r>
              <a:rPr lang="en-US" sz="2200" b="1" dirty="0" smtClean="0">
                <a:solidFill>
                  <a:schemeClr val="accent1">
                    <a:lumMod val="50000"/>
                  </a:schemeClr>
                </a:solidFill>
                <a:latin typeface="Arial" pitchFamily="34" charset="0"/>
                <a:cs typeface="Arial" pitchFamily="34" charset="0"/>
              </a:rPr>
              <a:t> contribution into the NSU 401(k) Plan on the first of the month following your hire date</a:t>
            </a:r>
          </a:p>
          <a:p>
            <a:pPr lvl="1">
              <a:lnSpc>
                <a:spcPct val="110000"/>
              </a:lnSpc>
              <a:spcBef>
                <a:spcPts val="300"/>
              </a:spcBef>
              <a:spcAft>
                <a:spcPts val="300"/>
              </a:spcAft>
              <a:buFont typeface="Wingdings" pitchFamily="2" charset="2"/>
              <a:buChar char="§"/>
            </a:pPr>
            <a:endParaRPr lang="en-US" sz="800" b="1" dirty="0" smtClean="0">
              <a:solidFill>
                <a:schemeClr val="accent1">
                  <a:lumMod val="50000"/>
                </a:schemeClr>
              </a:solidFill>
              <a:latin typeface="Arial" pitchFamily="34" charset="0"/>
              <a:cs typeface="Arial" pitchFamily="34" charset="0"/>
            </a:endParaRPr>
          </a:p>
          <a:p>
            <a:pPr lvl="1">
              <a:lnSpc>
                <a:spcPct val="110000"/>
              </a:lnSpc>
              <a:spcBef>
                <a:spcPts val="300"/>
              </a:spcBef>
              <a:spcAft>
                <a:spcPts val="300"/>
              </a:spcAft>
              <a:buFont typeface="Wingdings" pitchFamily="2" charset="2"/>
              <a:buChar char="§"/>
            </a:pPr>
            <a:r>
              <a:rPr lang="en-US" sz="2200" b="1" dirty="0" smtClean="0">
                <a:solidFill>
                  <a:schemeClr val="accent1">
                    <a:lumMod val="50000"/>
                  </a:schemeClr>
                </a:solidFill>
                <a:latin typeface="Arial" pitchFamily="34" charset="0"/>
                <a:cs typeface="Arial" pitchFamily="34" charset="0"/>
              </a:rPr>
              <a:t>NSU Safe Harbor matching contribution immediately vested</a:t>
            </a:r>
          </a:p>
          <a:p>
            <a:pPr lvl="1">
              <a:lnSpc>
                <a:spcPct val="110000"/>
              </a:lnSpc>
              <a:spcBef>
                <a:spcPts val="300"/>
              </a:spcBef>
              <a:spcAft>
                <a:spcPts val="300"/>
              </a:spcAft>
              <a:buFont typeface="Wingdings" pitchFamily="2" charset="2"/>
              <a:buChar char="§"/>
            </a:pPr>
            <a:endParaRPr lang="en-US" sz="800" b="1" dirty="0" smtClean="0">
              <a:solidFill>
                <a:schemeClr val="accent1">
                  <a:lumMod val="50000"/>
                </a:schemeClr>
              </a:solidFill>
              <a:latin typeface="Arial" pitchFamily="34" charset="0"/>
              <a:cs typeface="Arial" pitchFamily="34" charset="0"/>
            </a:endParaRPr>
          </a:p>
          <a:p>
            <a:pPr lvl="1">
              <a:lnSpc>
                <a:spcPct val="110000"/>
              </a:lnSpc>
              <a:spcBef>
                <a:spcPts val="300"/>
              </a:spcBef>
              <a:spcAft>
                <a:spcPts val="300"/>
              </a:spcAft>
              <a:buFont typeface="Wingdings" pitchFamily="2" charset="2"/>
              <a:buChar char="§"/>
            </a:pPr>
            <a:r>
              <a:rPr lang="en-US" sz="2200" b="1" dirty="0" smtClean="0">
                <a:solidFill>
                  <a:schemeClr val="accent1">
                    <a:lumMod val="50000"/>
                  </a:schemeClr>
                </a:solidFill>
                <a:latin typeface="Arial" pitchFamily="34" charset="0"/>
                <a:cs typeface="Arial" pitchFamily="34" charset="0"/>
              </a:rPr>
              <a:t>NSU </a:t>
            </a:r>
            <a:r>
              <a:rPr lang="en-US" sz="2200" b="1" dirty="0">
                <a:solidFill>
                  <a:schemeClr val="accent1">
                    <a:lumMod val="50000"/>
                  </a:schemeClr>
                </a:solidFill>
                <a:latin typeface="Arial" pitchFamily="34" charset="0"/>
                <a:cs typeface="Arial" pitchFamily="34" charset="0"/>
              </a:rPr>
              <a:t>B</a:t>
            </a:r>
            <a:r>
              <a:rPr lang="en-US" sz="2200" b="1" dirty="0" smtClean="0">
                <a:solidFill>
                  <a:schemeClr val="accent1">
                    <a:lumMod val="50000"/>
                  </a:schemeClr>
                </a:solidFill>
                <a:latin typeface="Arial" pitchFamily="34" charset="0"/>
                <a:cs typeface="Arial" pitchFamily="34" charset="0"/>
              </a:rPr>
              <a:t>asic 2% and matching contribution (above basic 2%) is vested after 3 years of service </a:t>
            </a:r>
          </a:p>
          <a:p>
            <a:pPr eaLnBrk="1" hangingPunct="1">
              <a:lnSpc>
                <a:spcPct val="110000"/>
              </a:lnSpc>
              <a:spcBef>
                <a:spcPts val="300"/>
              </a:spcBef>
              <a:spcAft>
                <a:spcPts val="300"/>
              </a:spcAft>
              <a:buFont typeface="Wingdings" pitchFamily="2" charset="2"/>
              <a:buChar char="§"/>
            </a:pPr>
            <a:endParaRPr lang="en-US" sz="900" b="1" dirty="0" smtClean="0">
              <a:solidFill>
                <a:schemeClr val="accent1">
                  <a:lumMod val="50000"/>
                </a:schemeClr>
              </a:solidFill>
              <a:latin typeface="Arial" pitchFamily="34" charset="0"/>
              <a:cs typeface="Arial" pitchFamily="34" charset="0"/>
            </a:endParaRPr>
          </a:p>
          <a:p>
            <a:pPr>
              <a:lnSpc>
                <a:spcPct val="110000"/>
              </a:lnSpc>
              <a:spcBef>
                <a:spcPts val="300"/>
              </a:spcBef>
              <a:spcAft>
                <a:spcPts val="300"/>
              </a:spcAft>
              <a:buFont typeface="Wingdings" pitchFamily="2" charset="2"/>
              <a:buChar char="§"/>
            </a:pPr>
            <a:r>
              <a:rPr lang="en-US" sz="2600" b="1" dirty="0" smtClean="0">
                <a:solidFill>
                  <a:schemeClr val="accent1">
                    <a:lumMod val="50000"/>
                  </a:schemeClr>
                </a:solidFill>
                <a:latin typeface="Arial" pitchFamily="34" charset="0"/>
                <a:cs typeface="Arial" pitchFamily="34" charset="0"/>
              </a:rPr>
              <a:t>Employees who attain the age of 50 can defer additional amounts (“catch-up” contributions) up to the annual limit of $24,000 ($18,000 under age 50)</a:t>
            </a:r>
          </a:p>
        </p:txBody>
      </p:sp>
      <p:sp>
        <p:nvSpPr>
          <p:cNvPr id="4" name="Title 1"/>
          <p:cNvSpPr txBox="1">
            <a:spLocks/>
          </p:cNvSpPr>
          <p:nvPr/>
        </p:nvSpPr>
        <p:spPr>
          <a:xfrm>
            <a:off x="4" y="3"/>
            <a:ext cx="12191997" cy="990597"/>
          </a:xfrm>
          <a:prstGeom prst="rect">
            <a:avLst/>
          </a:prstGeom>
          <a:solidFill>
            <a:srgbClr val="00B0F0"/>
          </a:solid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latin typeface="SourceSansPro-Light"/>
              </a:rPr>
              <a:t>          </a:t>
            </a:r>
            <a:r>
              <a:rPr lang="en-US" b="1" dirty="0" smtClean="0">
                <a:solidFill>
                  <a:srgbClr val="FF0000"/>
                </a:solidFill>
                <a:latin typeface="SourceSansPro-Light"/>
              </a:rPr>
              <a:t>NSU 401(k) RETIREMENT  PLAN</a:t>
            </a:r>
            <a:endParaRPr lang="en-US" b="1" u="sng" dirty="0">
              <a:solidFill>
                <a:srgbClr val="FF0000"/>
              </a:solidFill>
              <a:latin typeface="SourceSansPro-Light"/>
            </a:endParaRPr>
          </a:p>
        </p:txBody>
      </p:sp>
      <p:sp>
        <p:nvSpPr>
          <p:cNvPr id="2" name="Slide Number Placeholder 1"/>
          <p:cNvSpPr>
            <a:spLocks noGrp="1"/>
          </p:cNvSpPr>
          <p:nvPr>
            <p:ph type="sldNum" sz="quarter" idx="12"/>
          </p:nvPr>
        </p:nvSpPr>
        <p:spPr/>
        <p:txBody>
          <a:bodyPr/>
          <a:lstStyle/>
          <a:p>
            <a:fld id="{E6704220-9DF6-45FA-91FF-7F5DFB634E38}" type="slidenum">
              <a:rPr lang="en-US" smtClean="0">
                <a:solidFill>
                  <a:schemeClr val="tx1"/>
                </a:solidFill>
              </a:rPr>
              <a:t>48</a:t>
            </a:fld>
            <a:endParaRPr lang="en-US" dirty="0">
              <a:solidFill>
                <a:schemeClr val="tx1"/>
              </a:solidFill>
            </a:endParaRPr>
          </a:p>
        </p:txBody>
      </p:sp>
    </p:spTree>
    <p:extLst>
      <p:ext uri="{BB962C8B-B14F-4D97-AF65-F5344CB8AC3E}">
        <p14:creationId xmlns:p14="http://schemas.microsoft.com/office/powerpoint/2010/main" val="2356758763"/>
      </p:ext>
    </p:extLst>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810085032"/>
              </p:ext>
            </p:extLst>
          </p:nvPr>
        </p:nvGraphicFramePr>
        <p:xfrm>
          <a:off x="203201" y="1600200"/>
          <a:ext cx="11683999" cy="4114798"/>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225525"/>
                <a:gridCol w="2114247"/>
                <a:gridCol w="2225525"/>
                <a:gridCol w="1765903"/>
                <a:gridCol w="1582096"/>
                <a:gridCol w="1770703"/>
              </a:tblGrid>
              <a:tr h="1505841">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t>EMPLOYEE</a:t>
                      </a:r>
                    </a:p>
                    <a:p>
                      <a:pPr algn="ctr"/>
                      <a:endParaRPr lang="en-US" sz="1600" b="1" dirty="0"/>
                    </a:p>
                  </a:txBody>
                  <a:tcPr marL="121920" marR="121920" anchor="ctr"/>
                </a:tc>
                <a:tc>
                  <a:txBody>
                    <a:bodyPr/>
                    <a:lstStyle/>
                    <a:p>
                      <a:pPr algn="ctr"/>
                      <a:r>
                        <a:rPr lang="en-US" sz="1600" b="1" dirty="0" smtClean="0"/>
                        <a:t>EMPLOYER BASIC</a:t>
                      </a:r>
                    </a:p>
                  </a:txBody>
                  <a:tcPr marL="121920" marR="121920" anchor="ctr"/>
                </a:tc>
                <a:tc>
                  <a:txBody>
                    <a:bodyPr/>
                    <a:lstStyle/>
                    <a:p>
                      <a:pPr algn="ctr"/>
                      <a:r>
                        <a:rPr lang="en-US" sz="1600" b="1" dirty="0" smtClean="0"/>
                        <a:t>EMPLOYER</a:t>
                      </a:r>
                    </a:p>
                    <a:p>
                      <a:pPr algn="ctr"/>
                      <a:r>
                        <a:rPr lang="en-US" sz="1600" b="1" dirty="0" smtClean="0"/>
                        <a:t>SAFE HARBOR MATCHING</a:t>
                      </a:r>
                      <a:endParaRPr lang="en-US" sz="1600" b="1" dirty="0"/>
                    </a:p>
                  </a:txBody>
                  <a:tcPr marL="121920" marR="121920" anchor="ctr"/>
                </a:tc>
                <a:tc>
                  <a:txBody>
                    <a:bodyPr/>
                    <a:lstStyle/>
                    <a:p>
                      <a:pPr algn="ctr"/>
                      <a:r>
                        <a:rPr lang="en-US" sz="1600" b="1" dirty="0" smtClean="0"/>
                        <a:t>EMPLOYER</a:t>
                      </a:r>
                    </a:p>
                    <a:p>
                      <a:pPr algn="ctr"/>
                      <a:r>
                        <a:rPr lang="en-US" sz="1600" b="1" dirty="0" smtClean="0"/>
                        <a:t>MATCHING</a:t>
                      </a:r>
                    </a:p>
                    <a:p>
                      <a:pPr algn="ctr"/>
                      <a:endParaRPr lang="en-US" sz="1600" b="1" dirty="0"/>
                    </a:p>
                  </a:txBody>
                  <a:tcPr marL="121920" marR="121920" anchor="ctr"/>
                </a:tc>
                <a:tc>
                  <a:txBody>
                    <a:bodyPr/>
                    <a:lstStyle/>
                    <a:p>
                      <a:pPr algn="ctr"/>
                      <a:r>
                        <a:rPr lang="en-US" sz="1600" b="1" dirty="0" smtClean="0"/>
                        <a:t>EMPLOYER</a:t>
                      </a:r>
                    </a:p>
                    <a:p>
                      <a:pPr algn="ctr"/>
                      <a:r>
                        <a:rPr lang="en-US" sz="1600" b="1" dirty="0" smtClean="0"/>
                        <a:t>TOTAL</a:t>
                      </a:r>
                    </a:p>
                    <a:p>
                      <a:pPr algn="ctr"/>
                      <a:endParaRPr lang="en-US" sz="1600" b="1" dirty="0"/>
                    </a:p>
                  </a:txBody>
                  <a:tcPr marL="121920" marR="12192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t>EMPLOYER  </a:t>
                      </a:r>
                    </a:p>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t>&amp;</a:t>
                      </a:r>
                      <a:r>
                        <a:rPr lang="en-US" sz="1600" b="1" baseline="0" dirty="0" smtClean="0"/>
                        <a:t> </a:t>
                      </a:r>
                      <a:endParaRPr lang="en-US" sz="1600" b="1"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t>EMPLOYEE</a:t>
                      </a:r>
                    </a:p>
                    <a:p>
                      <a:pPr algn="ctr"/>
                      <a:r>
                        <a:rPr lang="en-US" sz="1600" b="1" dirty="0" smtClean="0"/>
                        <a:t>TOTAL</a:t>
                      </a:r>
                    </a:p>
                    <a:p>
                      <a:pPr algn="ctr"/>
                      <a:endParaRPr lang="en-US" sz="1600" b="1" dirty="0"/>
                    </a:p>
                  </a:txBody>
                  <a:tcPr marL="121920" marR="121920" anchor="ctr"/>
                </a:tc>
              </a:tr>
              <a:tr h="385215">
                <a:tc>
                  <a:txBody>
                    <a:bodyPr/>
                    <a:lstStyle/>
                    <a:p>
                      <a:pPr algn="ctr"/>
                      <a:r>
                        <a:rPr lang="en-US" sz="1600" b="1" dirty="0" smtClean="0"/>
                        <a:t>0%</a:t>
                      </a:r>
                      <a:endParaRPr lang="en-US" sz="1600" b="1" dirty="0"/>
                    </a:p>
                  </a:txBody>
                  <a:tcPr marL="121920" marR="121920"/>
                </a:tc>
                <a:tc>
                  <a:txBody>
                    <a:bodyPr/>
                    <a:lstStyle/>
                    <a:p>
                      <a:pPr algn="ctr"/>
                      <a:r>
                        <a:rPr lang="en-US" sz="1600" b="1" dirty="0" smtClean="0"/>
                        <a:t>2%</a:t>
                      </a:r>
                      <a:endParaRPr lang="en-US" sz="1600" b="1" dirty="0"/>
                    </a:p>
                  </a:txBody>
                  <a:tcPr marL="121920" marR="121920"/>
                </a:tc>
                <a:tc>
                  <a:txBody>
                    <a:bodyPr/>
                    <a:lstStyle/>
                    <a:p>
                      <a:pPr algn="ctr"/>
                      <a:r>
                        <a:rPr lang="en-US" sz="1600" b="1" dirty="0" smtClean="0"/>
                        <a:t>0%</a:t>
                      </a:r>
                      <a:endParaRPr lang="en-US" sz="1600" b="1" dirty="0"/>
                    </a:p>
                  </a:txBody>
                  <a:tcPr marL="121920" marR="121920"/>
                </a:tc>
                <a:tc>
                  <a:txBody>
                    <a:bodyPr/>
                    <a:lstStyle/>
                    <a:p>
                      <a:pPr algn="ctr"/>
                      <a:r>
                        <a:rPr lang="en-US" sz="1600" b="1" dirty="0" smtClean="0"/>
                        <a:t>0%</a:t>
                      </a:r>
                      <a:endParaRPr lang="en-US" sz="1600" b="1" dirty="0"/>
                    </a:p>
                  </a:txBody>
                  <a:tcPr marL="121920" marR="121920"/>
                </a:tc>
                <a:tc>
                  <a:txBody>
                    <a:bodyPr/>
                    <a:lstStyle/>
                    <a:p>
                      <a:pPr algn="ctr"/>
                      <a:r>
                        <a:rPr lang="en-US" sz="1600" b="1" dirty="0" smtClean="0"/>
                        <a:t>2%</a:t>
                      </a:r>
                      <a:endParaRPr lang="en-US" sz="1600" b="1" dirty="0"/>
                    </a:p>
                  </a:txBody>
                  <a:tcPr marL="121920" marR="121920"/>
                </a:tc>
                <a:tc>
                  <a:txBody>
                    <a:bodyPr/>
                    <a:lstStyle/>
                    <a:p>
                      <a:pPr algn="ctr"/>
                      <a:r>
                        <a:rPr lang="en-US" sz="1600" b="1" dirty="0" smtClean="0">
                          <a:solidFill>
                            <a:srgbClr val="FF0000"/>
                          </a:solidFill>
                        </a:rPr>
                        <a:t>2%</a:t>
                      </a:r>
                      <a:endParaRPr lang="en-US" sz="1600" b="1" dirty="0">
                        <a:solidFill>
                          <a:srgbClr val="FF0000"/>
                        </a:solidFill>
                      </a:endParaRPr>
                    </a:p>
                  </a:txBody>
                  <a:tcPr marL="121920" marR="121920"/>
                </a:tc>
              </a:tr>
              <a:tr h="385215">
                <a:tc>
                  <a:txBody>
                    <a:bodyPr/>
                    <a:lstStyle/>
                    <a:p>
                      <a:pPr algn="ctr"/>
                      <a:r>
                        <a:rPr lang="en-US" sz="1600" b="1" dirty="0" smtClean="0"/>
                        <a:t>1%</a:t>
                      </a:r>
                      <a:endParaRPr lang="en-US" sz="1600" b="1" dirty="0"/>
                    </a:p>
                  </a:txBody>
                  <a:tcPr marL="121920" marR="12192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t>2%</a:t>
                      </a:r>
                    </a:p>
                  </a:txBody>
                  <a:tcPr marL="121920" marR="121920"/>
                </a:tc>
                <a:tc>
                  <a:txBody>
                    <a:bodyPr/>
                    <a:lstStyle/>
                    <a:p>
                      <a:pPr algn="ctr"/>
                      <a:r>
                        <a:rPr lang="en-US" sz="1600" b="1" dirty="0" smtClean="0"/>
                        <a:t>1%</a:t>
                      </a:r>
                      <a:endParaRPr lang="en-US" sz="1600" b="1" dirty="0"/>
                    </a:p>
                  </a:txBody>
                  <a:tcPr marL="121920" marR="121920"/>
                </a:tc>
                <a:tc>
                  <a:txBody>
                    <a:bodyPr/>
                    <a:lstStyle/>
                    <a:p>
                      <a:pPr algn="ctr"/>
                      <a:r>
                        <a:rPr lang="en-US" sz="1600" b="1" dirty="0" smtClean="0"/>
                        <a:t>1%</a:t>
                      </a:r>
                      <a:endParaRPr lang="en-US" sz="1600" b="1" dirty="0"/>
                    </a:p>
                  </a:txBody>
                  <a:tcPr marL="121920" marR="121920"/>
                </a:tc>
                <a:tc>
                  <a:txBody>
                    <a:bodyPr/>
                    <a:lstStyle/>
                    <a:p>
                      <a:pPr algn="ctr"/>
                      <a:r>
                        <a:rPr lang="en-US" sz="1600" b="1" dirty="0" smtClean="0"/>
                        <a:t>4%</a:t>
                      </a:r>
                      <a:endParaRPr lang="en-US" sz="1600" b="1" dirty="0"/>
                    </a:p>
                  </a:txBody>
                  <a:tcPr marL="121920" marR="121920"/>
                </a:tc>
                <a:tc>
                  <a:txBody>
                    <a:bodyPr/>
                    <a:lstStyle/>
                    <a:p>
                      <a:pPr algn="ctr"/>
                      <a:r>
                        <a:rPr lang="en-US" sz="1600" b="1" dirty="0" smtClean="0">
                          <a:solidFill>
                            <a:srgbClr val="FF0000"/>
                          </a:solidFill>
                        </a:rPr>
                        <a:t>5%</a:t>
                      </a:r>
                      <a:endParaRPr lang="en-US" sz="1600" b="1" dirty="0">
                        <a:solidFill>
                          <a:srgbClr val="FF0000"/>
                        </a:solidFill>
                      </a:endParaRPr>
                    </a:p>
                  </a:txBody>
                  <a:tcPr marL="121920" marR="121920"/>
                </a:tc>
              </a:tr>
              <a:tr h="385215">
                <a:tc>
                  <a:txBody>
                    <a:bodyPr/>
                    <a:lstStyle/>
                    <a:p>
                      <a:pPr algn="ctr"/>
                      <a:r>
                        <a:rPr lang="en-US" sz="1600" b="1" dirty="0" smtClean="0"/>
                        <a:t>2%</a:t>
                      </a:r>
                      <a:endParaRPr lang="en-US" sz="1600" b="1" dirty="0"/>
                    </a:p>
                  </a:txBody>
                  <a:tcPr marL="121920" marR="12192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t>2%</a:t>
                      </a:r>
                    </a:p>
                  </a:txBody>
                  <a:tcPr marL="121920" marR="121920"/>
                </a:tc>
                <a:tc>
                  <a:txBody>
                    <a:bodyPr/>
                    <a:lstStyle/>
                    <a:p>
                      <a:pPr algn="ctr"/>
                      <a:r>
                        <a:rPr lang="en-US" sz="1600" b="1" dirty="0" smtClean="0"/>
                        <a:t>2%</a:t>
                      </a:r>
                      <a:endParaRPr lang="en-US" sz="1600" b="1" dirty="0"/>
                    </a:p>
                  </a:txBody>
                  <a:tcPr marL="121920" marR="121920"/>
                </a:tc>
                <a:tc>
                  <a:txBody>
                    <a:bodyPr/>
                    <a:lstStyle/>
                    <a:p>
                      <a:pPr algn="ctr"/>
                      <a:r>
                        <a:rPr lang="en-US" sz="1600" b="1" dirty="0" smtClean="0"/>
                        <a:t>2%</a:t>
                      </a:r>
                      <a:endParaRPr lang="en-US" sz="1600" b="1" dirty="0"/>
                    </a:p>
                  </a:txBody>
                  <a:tcPr marL="121920" marR="121920"/>
                </a:tc>
                <a:tc>
                  <a:txBody>
                    <a:bodyPr/>
                    <a:lstStyle/>
                    <a:p>
                      <a:pPr algn="ctr"/>
                      <a:r>
                        <a:rPr lang="en-US" sz="1600" b="1" dirty="0" smtClean="0"/>
                        <a:t>6%</a:t>
                      </a:r>
                      <a:endParaRPr lang="en-US" sz="1600" b="1" dirty="0"/>
                    </a:p>
                  </a:txBody>
                  <a:tcPr marL="121920" marR="121920"/>
                </a:tc>
                <a:tc>
                  <a:txBody>
                    <a:bodyPr/>
                    <a:lstStyle/>
                    <a:p>
                      <a:pPr algn="ctr"/>
                      <a:r>
                        <a:rPr lang="en-US" sz="1600" b="1" dirty="0" smtClean="0">
                          <a:solidFill>
                            <a:srgbClr val="FF0000"/>
                          </a:solidFill>
                        </a:rPr>
                        <a:t>8%</a:t>
                      </a:r>
                      <a:endParaRPr lang="en-US" sz="1600" b="1" dirty="0">
                        <a:solidFill>
                          <a:srgbClr val="FF0000"/>
                        </a:solidFill>
                      </a:endParaRPr>
                    </a:p>
                  </a:txBody>
                  <a:tcPr marL="121920" marR="121920"/>
                </a:tc>
              </a:tr>
              <a:tr h="385215">
                <a:tc>
                  <a:txBody>
                    <a:bodyPr/>
                    <a:lstStyle/>
                    <a:p>
                      <a:pPr algn="ctr"/>
                      <a:r>
                        <a:rPr lang="en-US" sz="1600" b="1" dirty="0" smtClean="0"/>
                        <a:t>3%</a:t>
                      </a:r>
                      <a:endParaRPr lang="en-US" sz="1600" b="1" dirty="0"/>
                    </a:p>
                  </a:txBody>
                  <a:tcPr marL="121920" marR="12192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t>2%</a:t>
                      </a:r>
                    </a:p>
                  </a:txBody>
                  <a:tcPr marL="121920" marR="121920"/>
                </a:tc>
                <a:tc>
                  <a:txBody>
                    <a:bodyPr/>
                    <a:lstStyle/>
                    <a:p>
                      <a:pPr algn="ctr"/>
                      <a:r>
                        <a:rPr lang="en-US" sz="1600" b="1" dirty="0" smtClean="0"/>
                        <a:t>3%</a:t>
                      </a:r>
                      <a:endParaRPr lang="en-US" sz="1600" b="1" dirty="0"/>
                    </a:p>
                  </a:txBody>
                  <a:tcPr marL="121920" marR="121920"/>
                </a:tc>
                <a:tc>
                  <a:txBody>
                    <a:bodyPr/>
                    <a:lstStyle/>
                    <a:p>
                      <a:pPr algn="ctr"/>
                      <a:r>
                        <a:rPr lang="en-US" sz="1600" b="1" dirty="0" smtClean="0"/>
                        <a:t>3%</a:t>
                      </a:r>
                      <a:endParaRPr lang="en-US" sz="1600" b="1" dirty="0"/>
                    </a:p>
                  </a:txBody>
                  <a:tcPr marL="121920" marR="121920"/>
                </a:tc>
                <a:tc>
                  <a:txBody>
                    <a:bodyPr/>
                    <a:lstStyle/>
                    <a:p>
                      <a:pPr algn="ctr"/>
                      <a:r>
                        <a:rPr lang="en-US" sz="1600" b="1" dirty="0" smtClean="0"/>
                        <a:t>8%</a:t>
                      </a:r>
                      <a:endParaRPr lang="en-US" sz="1600" b="1" dirty="0"/>
                    </a:p>
                  </a:txBody>
                  <a:tcPr marL="121920" marR="121920"/>
                </a:tc>
                <a:tc>
                  <a:txBody>
                    <a:bodyPr/>
                    <a:lstStyle/>
                    <a:p>
                      <a:pPr algn="ctr"/>
                      <a:r>
                        <a:rPr lang="en-US" sz="1600" b="1" dirty="0" smtClean="0">
                          <a:solidFill>
                            <a:srgbClr val="FF0000"/>
                          </a:solidFill>
                        </a:rPr>
                        <a:t>11%</a:t>
                      </a:r>
                      <a:endParaRPr lang="en-US" sz="1600" b="1" dirty="0">
                        <a:solidFill>
                          <a:srgbClr val="FF0000"/>
                        </a:solidFill>
                      </a:endParaRPr>
                    </a:p>
                  </a:txBody>
                  <a:tcPr marL="121920" marR="121920"/>
                </a:tc>
              </a:tr>
              <a:tr h="385215">
                <a:tc>
                  <a:txBody>
                    <a:bodyPr/>
                    <a:lstStyle/>
                    <a:p>
                      <a:pPr algn="ctr"/>
                      <a:r>
                        <a:rPr lang="en-US" sz="1600" b="1" dirty="0" smtClean="0"/>
                        <a:t>4%</a:t>
                      </a:r>
                      <a:endParaRPr lang="en-US" sz="1600" b="1" dirty="0"/>
                    </a:p>
                  </a:txBody>
                  <a:tcPr marL="121920" marR="12192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smtClean="0"/>
                        <a:t>2%</a:t>
                      </a:r>
                    </a:p>
                  </a:txBody>
                  <a:tcPr marL="121920" marR="121920"/>
                </a:tc>
                <a:tc>
                  <a:txBody>
                    <a:bodyPr/>
                    <a:lstStyle/>
                    <a:p>
                      <a:pPr algn="ctr"/>
                      <a:r>
                        <a:rPr lang="en-US" sz="1600" b="1" dirty="0" smtClean="0"/>
                        <a:t>4%</a:t>
                      </a:r>
                      <a:endParaRPr lang="en-US" sz="1600" b="1" dirty="0"/>
                    </a:p>
                  </a:txBody>
                  <a:tcPr marL="121920" marR="121920"/>
                </a:tc>
                <a:tc>
                  <a:txBody>
                    <a:bodyPr/>
                    <a:lstStyle/>
                    <a:p>
                      <a:pPr algn="ctr"/>
                      <a:r>
                        <a:rPr lang="en-US" sz="1600" b="1" dirty="0" smtClean="0"/>
                        <a:t>4%</a:t>
                      </a:r>
                      <a:endParaRPr lang="en-US" sz="1600" b="1" dirty="0"/>
                    </a:p>
                  </a:txBody>
                  <a:tcPr marL="121920" marR="121920"/>
                </a:tc>
                <a:tc>
                  <a:txBody>
                    <a:bodyPr/>
                    <a:lstStyle/>
                    <a:p>
                      <a:pPr algn="ctr"/>
                      <a:r>
                        <a:rPr lang="en-US" sz="1600" b="1" dirty="0" smtClean="0"/>
                        <a:t>10%</a:t>
                      </a:r>
                      <a:endParaRPr lang="en-US" sz="1600" b="1" dirty="0"/>
                    </a:p>
                  </a:txBody>
                  <a:tcPr marL="121920" marR="121920"/>
                </a:tc>
                <a:tc>
                  <a:txBody>
                    <a:bodyPr/>
                    <a:lstStyle/>
                    <a:p>
                      <a:pPr algn="ctr"/>
                      <a:r>
                        <a:rPr lang="en-US" sz="1600" b="1" dirty="0" smtClean="0">
                          <a:solidFill>
                            <a:srgbClr val="FF0000"/>
                          </a:solidFill>
                        </a:rPr>
                        <a:t>14%</a:t>
                      </a:r>
                      <a:endParaRPr lang="en-US" sz="1600" b="1" dirty="0">
                        <a:solidFill>
                          <a:srgbClr val="FF0000"/>
                        </a:solidFill>
                      </a:endParaRPr>
                    </a:p>
                  </a:txBody>
                  <a:tcPr marL="121920" marR="121920"/>
                </a:tc>
              </a:tr>
              <a:tr h="682882">
                <a:tc>
                  <a:txBody>
                    <a:bodyPr/>
                    <a:lstStyle/>
                    <a:p>
                      <a:pPr algn="ctr"/>
                      <a:r>
                        <a:rPr lang="en-US" sz="1600" b="1" dirty="0" smtClean="0">
                          <a:solidFill>
                            <a:srgbClr val="FF0000"/>
                          </a:solidFill>
                        </a:rPr>
                        <a:t>100%</a:t>
                      </a:r>
                      <a:r>
                        <a:rPr lang="en-US" sz="1600" b="1" baseline="0" dirty="0" smtClean="0">
                          <a:solidFill>
                            <a:srgbClr val="FF0000"/>
                          </a:solidFill>
                        </a:rPr>
                        <a:t> Vested Immediately</a:t>
                      </a:r>
                      <a:endParaRPr lang="en-US" sz="1600" b="1" dirty="0">
                        <a:solidFill>
                          <a:srgbClr val="FF0000"/>
                        </a:solidFill>
                      </a:endParaRPr>
                    </a:p>
                  </a:txBody>
                  <a:tcPr marL="121920" marR="121920"/>
                </a:tc>
                <a:tc>
                  <a:txBody>
                    <a:bodyPr/>
                    <a:lstStyle/>
                    <a:p>
                      <a:pPr algn="ctr"/>
                      <a:r>
                        <a:rPr lang="en-US" sz="1600" b="1" dirty="0" smtClean="0"/>
                        <a:t>3 yr. Vesting from Date of Hire</a:t>
                      </a:r>
                      <a:endParaRPr lang="en-US" sz="1600" b="1" dirty="0"/>
                    </a:p>
                  </a:txBody>
                  <a:tcPr marL="121920" marR="121920"/>
                </a:tc>
                <a:tc>
                  <a:txBody>
                    <a:bodyPr/>
                    <a:lstStyle/>
                    <a:p>
                      <a:pPr algn="ctr"/>
                      <a:r>
                        <a:rPr lang="en-US" sz="1600" b="1" dirty="0" smtClean="0">
                          <a:solidFill>
                            <a:srgbClr val="FF0000"/>
                          </a:solidFill>
                        </a:rPr>
                        <a:t>100%</a:t>
                      </a:r>
                      <a:r>
                        <a:rPr lang="en-US" sz="1600" b="1" baseline="0" dirty="0" smtClean="0">
                          <a:solidFill>
                            <a:srgbClr val="FF0000"/>
                          </a:solidFill>
                        </a:rPr>
                        <a:t> Vested Immediately</a:t>
                      </a:r>
                      <a:endParaRPr lang="en-US" sz="1600" b="1" dirty="0">
                        <a:solidFill>
                          <a:srgbClr val="FF0000"/>
                        </a:solidFill>
                      </a:endParaRPr>
                    </a:p>
                  </a:txBody>
                  <a:tcPr marL="121920" marR="121920"/>
                </a:tc>
                <a:tc>
                  <a:txBody>
                    <a:bodyPr/>
                    <a:lstStyle/>
                    <a:p>
                      <a:pPr algn="ctr"/>
                      <a:r>
                        <a:rPr lang="en-US" sz="1600" b="1" dirty="0" smtClean="0"/>
                        <a:t>3 yr. Vesting from Date of Hire</a:t>
                      </a:r>
                      <a:endParaRPr lang="en-US" sz="1600" b="1" dirty="0"/>
                    </a:p>
                  </a:txBody>
                  <a:tcPr marL="121920" marR="121920"/>
                </a:tc>
                <a:tc>
                  <a:txBody>
                    <a:bodyPr/>
                    <a:lstStyle/>
                    <a:p>
                      <a:pPr algn="ctr"/>
                      <a:endParaRPr lang="en-US" sz="1600" b="1" dirty="0"/>
                    </a:p>
                  </a:txBody>
                  <a:tcPr marL="121920" marR="121920"/>
                </a:tc>
                <a:tc>
                  <a:txBody>
                    <a:bodyPr/>
                    <a:lstStyle/>
                    <a:p>
                      <a:pPr algn="ctr"/>
                      <a:endParaRPr lang="en-US" sz="1600" b="1" dirty="0"/>
                    </a:p>
                  </a:txBody>
                  <a:tcPr marL="121920" marR="121920"/>
                </a:tc>
              </a:tr>
            </a:tbl>
          </a:graphicData>
        </a:graphic>
      </p:graphicFrame>
      <p:sp>
        <p:nvSpPr>
          <p:cNvPr id="6" name="Text Box 5"/>
          <p:cNvSpPr txBox="1">
            <a:spLocks noChangeArrowheads="1"/>
          </p:cNvSpPr>
          <p:nvPr/>
        </p:nvSpPr>
        <p:spPr bwMode="auto">
          <a:xfrm>
            <a:off x="139700" y="971610"/>
            <a:ext cx="12192000" cy="400110"/>
          </a:xfrm>
          <a:prstGeom prst="rect">
            <a:avLst/>
          </a:prstGeom>
          <a:noFill/>
          <a:ln w="9525">
            <a:noFill/>
            <a:miter lim="800000"/>
            <a:headEnd/>
            <a:tailEnd/>
          </a:ln>
        </p:spPr>
        <p:txBody>
          <a:bodyPr wrap="square">
            <a:spAutoFit/>
          </a:bodyPr>
          <a:lstStyle/>
          <a:p>
            <a:pPr algn="ctr">
              <a:spcBef>
                <a:spcPct val="50000"/>
              </a:spcBef>
            </a:pPr>
            <a:r>
              <a:rPr lang="en-US" sz="2000" b="1" dirty="0" smtClean="0">
                <a:solidFill>
                  <a:schemeClr val="accent1">
                    <a:lumMod val="50000"/>
                  </a:schemeClr>
                </a:solidFill>
                <a:latin typeface="Arial" pitchFamily="34" charset="0"/>
                <a:cs typeface="Arial" pitchFamily="34" charset="0"/>
              </a:rPr>
              <a:t>University matching contributions begin after </a:t>
            </a:r>
            <a:r>
              <a:rPr lang="en-US" sz="2000" b="1" dirty="0">
                <a:solidFill>
                  <a:schemeClr val="accent1">
                    <a:lumMod val="50000"/>
                  </a:schemeClr>
                </a:solidFill>
                <a:latin typeface="Arial" pitchFamily="34" charset="0"/>
                <a:cs typeface="Arial" pitchFamily="34" charset="0"/>
              </a:rPr>
              <a:t>one year of service</a:t>
            </a:r>
          </a:p>
        </p:txBody>
      </p:sp>
      <p:sp>
        <p:nvSpPr>
          <p:cNvPr id="7" name="Rectangle 6"/>
          <p:cNvSpPr/>
          <p:nvPr/>
        </p:nvSpPr>
        <p:spPr>
          <a:xfrm>
            <a:off x="711200" y="6019800"/>
            <a:ext cx="10566400" cy="923330"/>
          </a:xfrm>
          <a:prstGeom prst="rect">
            <a:avLst/>
          </a:prstGeom>
        </p:spPr>
        <p:txBody>
          <a:bodyPr wrap="square">
            <a:spAutoFit/>
          </a:bodyPr>
          <a:lstStyle/>
          <a:p>
            <a:pPr algn="ctr"/>
            <a:r>
              <a:rPr lang="en-US" dirty="0" smtClean="0">
                <a:solidFill>
                  <a:schemeClr val="accent1">
                    <a:lumMod val="50000"/>
                  </a:schemeClr>
                </a:solidFill>
                <a:latin typeface="Arial" pitchFamily="34" charset="0"/>
                <a:cs typeface="Arial" pitchFamily="34" charset="0"/>
              </a:rPr>
              <a:t>Enroll and make changes to the NSU Retirement accounts by visiting</a:t>
            </a:r>
            <a:r>
              <a:rPr lang="en-US" dirty="0" smtClean="0">
                <a:latin typeface="Arial" pitchFamily="34" charset="0"/>
                <a:cs typeface="Arial" pitchFamily="34" charset="0"/>
              </a:rPr>
              <a:t> </a:t>
            </a:r>
            <a:r>
              <a:rPr lang="en-US" dirty="0" smtClean="0">
                <a:latin typeface="Arial" pitchFamily="34" charset="0"/>
                <a:cs typeface="Arial" pitchFamily="34" charset="0"/>
                <a:hlinkClick r:id="rId3"/>
              </a:rPr>
              <a:t>https://www.myretirementmanager.com</a:t>
            </a:r>
            <a:endParaRPr lang="en-US" dirty="0" smtClean="0">
              <a:latin typeface="Arial" pitchFamily="34" charset="0"/>
              <a:cs typeface="Arial" pitchFamily="34" charset="0"/>
            </a:endParaRPr>
          </a:p>
          <a:p>
            <a:pPr algn="ctr"/>
            <a:endParaRPr lang="en-US" dirty="0" smtClean="0">
              <a:latin typeface="Arial" pitchFamily="34" charset="0"/>
              <a:cs typeface="Arial" pitchFamily="34" charset="0"/>
            </a:endParaRPr>
          </a:p>
        </p:txBody>
      </p:sp>
      <p:sp>
        <p:nvSpPr>
          <p:cNvPr id="8" name="Title 1"/>
          <p:cNvSpPr txBox="1">
            <a:spLocks noGrp="1"/>
          </p:cNvSpPr>
          <p:nvPr>
            <p:ph type="title"/>
          </p:nvPr>
        </p:nvSpPr>
        <p:spPr>
          <a:xfrm>
            <a:off x="0" y="0"/>
            <a:ext cx="12103100" cy="787400"/>
          </a:xfrm>
          <a:prstGeom prst="rect">
            <a:avLst/>
          </a:prstGeom>
          <a:solidFill>
            <a:srgbClr val="00B0F0"/>
          </a:solid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latin typeface="SourceSansPro-Light"/>
              </a:rPr>
              <a:t>          </a:t>
            </a:r>
            <a:r>
              <a:rPr lang="en-US" b="1" dirty="0" smtClean="0">
                <a:solidFill>
                  <a:srgbClr val="FF0000"/>
                </a:solidFill>
                <a:latin typeface="SourceSansPro-Light"/>
              </a:rPr>
              <a:t>401(k) CONTRIBUTIONS</a:t>
            </a:r>
            <a:endParaRPr lang="en-US" b="1" u="sng" dirty="0">
              <a:solidFill>
                <a:srgbClr val="FF0000"/>
              </a:solidFill>
              <a:latin typeface="SourceSansPro-Light"/>
            </a:endParaRPr>
          </a:p>
        </p:txBody>
      </p:sp>
      <p:sp>
        <p:nvSpPr>
          <p:cNvPr id="2" name="Slide Number Placeholder 1"/>
          <p:cNvSpPr>
            <a:spLocks noGrp="1"/>
          </p:cNvSpPr>
          <p:nvPr>
            <p:ph type="sldNum" sz="quarter" idx="12"/>
          </p:nvPr>
        </p:nvSpPr>
        <p:spPr/>
        <p:txBody>
          <a:bodyPr/>
          <a:lstStyle/>
          <a:p>
            <a:fld id="{E6704220-9DF6-45FA-91FF-7F5DFB634E38}" type="slidenum">
              <a:rPr lang="en-US" b="1" smtClean="0">
                <a:solidFill>
                  <a:schemeClr val="tx1"/>
                </a:solidFill>
              </a:rPr>
              <a:t>49</a:t>
            </a:fld>
            <a:endParaRPr lang="en-US" b="1" dirty="0">
              <a:solidFill>
                <a:schemeClr val="tx1"/>
              </a:solidFill>
            </a:endParaRPr>
          </a:p>
        </p:txBody>
      </p:sp>
    </p:spTree>
    <p:extLst>
      <p:ext uri="{BB962C8B-B14F-4D97-AF65-F5344CB8AC3E}">
        <p14:creationId xmlns:p14="http://schemas.microsoft.com/office/powerpoint/2010/main" val="11059017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03200" y="304800"/>
            <a:ext cx="11785600" cy="707886"/>
          </a:xfrm>
          <a:prstGeom prst="rect">
            <a:avLst/>
          </a:prstGeom>
        </p:spPr>
        <p:txBody>
          <a:bodyPr wrap="square">
            <a:spAutoFit/>
          </a:bodyPr>
          <a:lstStyle/>
          <a:p>
            <a:pPr algn="ctr"/>
            <a:r>
              <a:rPr lang="en-US" sz="4000" b="1" dirty="0" smtClean="0">
                <a:solidFill>
                  <a:schemeClr val="accent1">
                    <a:lumMod val="50000"/>
                  </a:schemeClr>
                </a:solidFill>
                <a:effectLst>
                  <a:outerShdw blurRad="38100" dist="38100" dir="2700000" algn="tl">
                    <a:srgbClr val="000000">
                      <a:alpha val="43137"/>
                    </a:srgbClr>
                  </a:outerShdw>
                </a:effectLst>
                <a:latin typeface="Arial" pitchFamily="34" charset="0"/>
                <a:cs typeface="Arial" pitchFamily="34" charset="0"/>
              </a:rPr>
              <a:t>NSU WELLNESS SERVICES</a:t>
            </a:r>
            <a:endParaRPr lang="en-US" sz="4000" b="1" dirty="0">
              <a:solidFill>
                <a:schemeClr val="accent1">
                  <a:lumMod val="50000"/>
                </a:schemeClr>
              </a:solidFill>
              <a:effectLst>
                <a:outerShdw blurRad="38100" dist="38100" dir="2700000" algn="tl">
                  <a:srgbClr val="000000">
                    <a:alpha val="43137"/>
                  </a:srgbClr>
                </a:outerShdw>
              </a:effectLst>
              <a:latin typeface="Arial" pitchFamily="34" charset="0"/>
              <a:cs typeface="Arial" pitchFamily="34" charset="0"/>
            </a:endParaRPr>
          </a:p>
        </p:txBody>
      </p:sp>
      <p:sp>
        <p:nvSpPr>
          <p:cNvPr id="6" name="Rectangle 5"/>
          <p:cNvSpPr/>
          <p:nvPr/>
        </p:nvSpPr>
        <p:spPr>
          <a:xfrm>
            <a:off x="304800" y="1490024"/>
            <a:ext cx="11480800" cy="3639458"/>
          </a:xfrm>
          <a:prstGeom prst="rect">
            <a:avLst/>
          </a:prstGeom>
        </p:spPr>
        <p:txBody>
          <a:bodyPr wrap="square">
            <a:spAutoFit/>
          </a:bodyPr>
          <a:lstStyle/>
          <a:p>
            <a:pPr marL="347472" indent="-347472" fontAlgn="auto">
              <a:spcBef>
                <a:spcPts val="300"/>
              </a:spcBef>
              <a:spcAft>
                <a:spcPts val="1400"/>
              </a:spcAft>
              <a:buClr>
                <a:schemeClr val="tx1">
                  <a:shade val="95000"/>
                </a:schemeClr>
              </a:buClr>
              <a:buFont typeface="Arial" pitchFamily="34" charset="0"/>
              <a:buChar char="•"/>
              <a:defRPr/>
            </a:pPr>
            <a:r>
              <a:rPr lang="en-US" dirty="0" smtClean="0">
                <a:solidFill>
                  <a:schemeClr val="accent1">
                    <a:lumMod val="50000"/>
                  </a:schemeClr>
                </a:solidFill>
                <a:latin typeface="Arial" pitchFamily="34" charset="0"/>
                <a:cs typeface="Arial" pitchFamily="34" charset="0"/>
              </a:rPr>
              <a:t>The NSU Pharmacy  provides free health screenings monthly call 954-262-4550 or log in to </a:t>
            </a:r>
            <a:r>
              <a:rPr lang="en-US" dirty="0" smtClean="0">
                <a:solidFill>
                  <a:schemeClr val="accent1">
                    <a:lumMod val="50000"/>
                  </a:schemeClr>
                </a:solidFill>
                <a:latin typeface="Arial" pitchFamily="34" charset="0"/>
                <a:cs typeface="Arial" pitchFamily="34" charset="0"/>
                <a:hlinkClick r:id="rId3"/>
              </a:rPr>
              <a:t>http://pharmacy.nova.edu/home.html</a:t>
            </a:r>
            <a:endParaRPr lang="en-US" dirty="0" smtClean="0">
              <a:solidFill>
                <a:schemeClr val="accent1">
                  <a:lumMod val="50000"/>
                </a:schemeClr>
              </a:solidFill>
              <a:latin typeface="Arial" pitchFamily="34" charset="0"/>
              <a:cs typeface="Arial" pitchFamily="34" charset="0"/>
            </a:endParaRPr>
          </a:p>
          <a:p>
            <a:pPr marL="347472" indent="-347472">
              <a:spcBef>
                <a:spcPts val="300"/>
              </a:spcBef>
              <a:spcAft>
                <a:spcPts val="1400"/>
              </a:spcAft>
              <a:buClr>
                <a:schemeClr val="tx1">
                  <a:shade val="95000"/>
                </a:schemeClr>
              </a:buClr>
              <a:buFont typeface="Arial" pitchFamily="34" charset="0"/>
              <a:buChar char="•"/>
              <a:defRPr/>
            </a:pPr>
            <a:r>
              <a:rPr lang="en-US" dirty="0" smtClean="0">
                <a:solidFill>
                  <a:schemeClr val="accent1">
                    <a:lumMod val="50000"/>
                  </a:schemeClr>
                </a:solidFill>
                <a:latin typeface="Arial" pitchFamily="34" charset="0"/>
                <a:cs typeface="Arial" pitchFamily="34" charset="0"/>
              </a:rPr>
              <a:t>NSU Center for Psychological Studies Guided Self Change Programs can help you Lose Weight, Stop Smoking, Stop Gambling, and Stop Procrastinating!  Call 954-262-5969, fees based on a sliding scale</a:t>
            </a:r>
          </a:p>
          <a:p>
            <a:pPr marL="347472" indent="-347472">
              <a:spcBef>
                <a:spcPts val="300"/>
              </a:spcBef>
              <a:spcAft>
                <a:spcPts val="1400"/>
              </a:spcAft>
              <a:buClr>
                <a:schemeClr val="tx1">
                  <a:shade val="95000"/>
                </a:schemeClr>
              </a:buClr>
              <a:buFont typeface="Arial" pitchFamily="34" charset="0"/>
              <a:buChar char="•"/>
              <a:defRPr/>
            </a:pPr>
            <a:r>
              <a:rPr lang="en-US" dirty="0">
                <a:solidFill>
                  <a:schemeClr val="accent1">
                    <a:lumMod val="50000"/>
                  </a:schemeClr>
                </a:solidFill>
                <a:latin typeface="Arial" pitchFamily="34" charset="0"/>
                <a:cs typeface="Arial" pitchFamily="34" charset="0"/>
              </a:rPr>
              <a:t>NSU Employee Sick Call Clinic open every morning </a:t>
            </a:r>
            <a:r>
              <a:rPr lang="en-US" dirty="0">
                <a:solidFill>
                  <a:schemeClr val="tx2">
                    <a:lumMod val="75000"/>
                  </a:schemeClr>
                </a:solidFill>
                <a:latin typeface="Arial" pitchFamily="34" charset="0"/>
                <a:cs typeface="Arial" pitchFamily="34" charset="0"/>
              </a:rPr>
              <a:t>from 8:15 am  until 11:00 am, walk in or call 954-262-2181, health plan billed for </a:t>
            </a:r>
            <a:r>
              <a:rPr lang="en-US" dirty="0" smtClean="0">
                <a:solidFill>
                  <a:schemeClr val="accent1">
                    <a:lumMod val="50000"/>
                  </a:schemeClr>
                </a:solidFill>
                <a:latin typeface="Arial" pitchFamily="34" charset="0"/>
                <a:cs typeface="Arial" pitchFamily="34" charset="0"/>
              </a:rPr>
              <a:t>services</a:t>
            </a:r>
          </a:p>
          <a:p>
            <a:pPr marL="347472" indent="-347472">
              <a:spcBef>
                <a:spcPts val="300"/>
              </a:spcBef>
              <a:spcAft>
                <a:spcPts val="1400"/>
              </a:spcAft>
              <a:buClr>
                <a:schemeClr val="tx1">
                  <a:shade val="95000"/>
                </a:schemeClr>
              </a:buClr>
              <a:buFont typeface="Arial" pitchFamily="34" charset="0"/>
              <a:buChar char="•"/>
              <a:defRPr/>
            </a:pPr>
            <a:r>
              <a:rPr lang="en-US" sz="2000" dirty="0" smtClean="0">
                <a:latin typeface="Arial" panose="020B0604020202020204" pitchFamily="34" charset="0"/>
                <a:cs typeface="Arial" panose="020B0604020202020204" pitchFamily="34" charset="0"/>
              </a:rPr>
              <a:t>Your </a:t>
            </a:r>
            <a:r>
              <a:rPr lang="en-US" sz="2000" dirty="0">
                <a:latin typeface="Arial" panose="020B0604020202020204" pitchFamily="34" charset="0"/>
                <a:cs typeface="Arial" panose="020B0604020202020204" pitchFamily="34" charset="0"/>
              </a:rPr>
              <a:t>NSU Primary/Family Care / Internal Medicine and Pediatric Physicians are participating providers in the </a:t>
            </a:r>
            <a:r>
              <a:rPr lang="en-US" sz="2000" b="1" dirty="0">
                <a:solidFill>
                  <a:srgbClr val="00B0F0"/>
                </a:solidFill>
                <a:latin typeface="Arial" panose="020B0604020202020204" pitchFamily="34" charset="0"/>
                <a:cs typeface="Arial" panose="020B0604020202020204" pitchFamily="34" charset="0"/>
              </a:rPr>
              <a:t>Blue Physician Recognition Provider</a:t>
            </a:r>
            <a:r>
              <a:rPr lang="en-US" sz="2000" dirty="0">
                <a:latin typeface="Arial" panose="020B0604020202020204" pitchFamily="34" charset="0"/>
                <a:cs typeface="Arial" panose="020B0604020202020204" pitchFamily="34" charset="0"/>
              </a:rPr>
              <a:t>; therefore you will receive 100% coverage for services received from your NSU </a:t>
            </a:r>
            <a:r>
              <a:rPr lang="en-US" sz="2000" b="1" dirty="0">
                <a:solidFill>
                  <a:srgbClr val="00B0F0"/>
                </a:solidFill>
                <a:latin typeface="Arial" panose="020B0604020202020204" pitchFamily="34" charset="0"/>
                <a:cs typeface="Arial" panose="020B0604020202020204" pitchFamily="34" charset="0"/>
              </a:rPr>
              <a:t>BPR</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physician. </a:t>
            </a:r>
            <a:r>
              <a:rPr lang="en-US" sz="2000" b="1" i="1" dirty="0" smtClean="0">
                <a:solidFill>
                  <a:srgbClr val="C00000"/>
                </a:solidFill>
                <a:latin typeface="Arial" pitchFamily="34" charset="0"/>
                <a:cs typeface="Arial" pitchFamily="34" charset="0"/>
              </a:rPr>
              <a:t>Call </a:t>
            </a:r>
            <a:r>
              <a:rPr lang="en-US" sz="2000" b="1" i="1" dirty="0">
                <a:solidFill>
                  <a:srgbClr val="C00000"/>
                </a:solidFill>
                <a:latin typeface="Arial" pitchFamily="34" charset="0"/>
                <a:cs typeface="Arial" pitchFamily="34" charset="0"/>
              </a:rPr>
              <a:t>the NSU Health Care Centers at </a:t>
            </a:r>
            <a:r>
              <a:rPr lang="en-US" sz="2000" b="1" i="1" dirty="0" smtClean="0">
                <a:solidFill>
                  <a:srgbClr val="C00000"/>
                </a:solidFill>
                <a:latin typeface="Arial" pitchFamily="34" charset="0"/>
                <a:cs typeface="Arial" pitchFamily="34" charset="0"/>
              </a:rPr>
              <a:t>954-262-4100 to schedule an appointment</a:t>
            </a:r>
            <a:endParaRPr lang="en-US" sz="2000" b="1" i="1" dirty="0">
              <a:solidFill>
                <a:srgbClr val="C00000"/>
              </a:solidFill>
              <a:latin typeface="Arial" pitchFamily="34" charset="0"/>
              <a:cs typeface="Arial" pitchFamily="34" charset="0"/>
            </a:endParaRPr>
          </a:p>
        </p:txBody>
      </p:sp>
      <p:sp>
        <p:nvSpPr>
          <p:cNvPr id="4" name="Title 1"/>
          <p:cNvSpPr txBox="1">
            <a:spLocks/>
          </p:cNvSpPr>
          <p:nvPr/>
        </p:nvSpPr>
        <p:spPr>
          <a:xfrm>
            <a:off x="0" y="-44165"/>
            <a:ext cx="12192000" cy="1325563"/>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dirty="0" smtClean="0">
                <a:solidFill>
                  <a:schemeClr val="bg1"/>
                </a:solidFill>
              </a:rPr>
              <a:t>NSU Wellness Services</a:t>
            </a:r>
            <a:endParaRPr lang="en-US" dirty="0">
              <a:solidFill>
                <a:schemeClr val="bg1"/>
              </a:solidFill>
            </a:endParaRPr>
          </a:p>
        </p:txBody>
      </p:sp>
      <p:sp>
        <p:nvSpPr>
          <p:cNvPr id="2" name="Slide Number Placeholder 1"/>
          <p:cNvSpPr>
            <a:spLocks noGrp="1"/>
          </p:cNvSpPr>
          <p:nvPr>
            <p:ph type="sldNum" sz="quarter" idx="12"/>
          </p:nvPr>
        </p:nvSpPr>
        <p:spPr/>
        <p:txBody>
          <a:bodyPr/>
          <a:lstStyle/>
          <a:p>
            <a:r>
              <a:rPr lang="en-US" b="1" dirty="0">
                <a:solidFill>
                  <a:schemeClr val="tx1"/>
                </a:solidFill>
              </a:rPr>
              <a:t>5</a:t>
            </a:r>
          </a:p>
        </p:txBody>
      </p:sp>
    </p:spTree>
    <p:extLst>
      <p:ext uri="{BB962C8B-B14F-4D97-AF65-F5344CB8AC3E}">
        <p14:creationId xmlns:p14="http://schemas.microsoft.com/office/powerpoint/2010/main" val="340909839"/>
      </p:ext>
    </p:extLst>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369393" y="1336839"/>
            <a:ext cx="2740759" cy="3847207"/>
          </a:xfrm>
          <a:prstGeom prst="rect">
            <a:avLst/>
          </a:prstGeom>
          <a:solidFill>
            <a:schemeClr val="bg1"/>
          </a:solidFill>
        </p:spPr>
        <p:txBody>
          <a:bodyPr wrap="square">
            <a:spAutoFit/>
          </a:bodyPr>
          <a:lstStyle/>
          <a:p>
            <a:r>
              <a:rPr lang="en-US" sz="1000" b="1" dirty="0">
                <a:solidFill>
                  <a:srgbClr val="0070C0"/>
                </a:solidFill>
                <a:latin typeface="Oswald"/>
              </a:rPr>
              <a:t>Make your elections </a:t>
            </a:r>
          </a:p>
          <a:p>
            <a:r>
              <a:rPr lang="en-US" sz="800" dirty="0">
                <a:solidFill>
                  <a:srgbClr val="221E1F"/>
                </a:solidFill>
                <a:latin typeface="Open Sans"/>
              </a:rPr>
              <a:t>Review your options as you walk through the enrollment process. Click “Select” on the plan(s) you choose. Track your choices along the enrollment bar which updates with your total cost. </a:t>
            </a:r>
            <a:endParaRPr lang="en-US" sz="800" dirty="0" smtClean="0">
              <a:solidFill>
                <a:srgbClr val="221E1F"/>
              </a:solidFill>
              <a:latin typeface="Open Sans"/>
            </a:endParaRPr>
          </a:p>
          <a:p>
            <a:endParaRPr lang="en-US" sz="300" dirty="0">
              <a:solidFill>
                <a:srgbClr val="221E1F"/>
              </a:solidFill>
              <a:latin typeface="Open Sans"/>
            </a:endParaRPr>
          </a:p>
          <a:p>
            <a:r>
              <a:rPr lang="en-US" sz="800" dirty="0">
                <a:solidFill>
                  <a:srgbClr val="221E1F"/>
                </a:solidFill>
                <a:latin typeface="Open Sans"/>
              </a:rPr>
              <a:t>If you have any questions as you go through enrollment, call the ICUBA Benefits Center at 1-866-377-5102. </a:t>
            </a:r>
            <a:endParaRPr lang="en-US" sz="800" dirty="0" smtClean="0">
              <a:solidFill>
                <a:srgbClr val="221E1F"/>
              </a:solidFill>
              <a:latin typeface="Open Sans"/>
            </a:endParaRPr>
          </a:p>
          <a:p>
            <a:endParaRPr lang="en-US" sz="800" dirty="0">
              <a:solidFill>
                <a:srgbClr val="221E1F"/>
              </a:solidFill>
              <a:latin typeface="Open Sans"/>
            </a:endParaRPr>
          </a:p>
          <a:p>
            <a:r>
              <a:rPr lang="en-US" sz="800" dirty="0">
                <a:solidFill>
                  <a:srgbClr val="221E1F"/>
                </a:solidFill>
                <a:latin typeface="Open Sans"/>
              </a:rPr>
              <a:t>Use the “Reference Center”, “View Detailed Plan Comparison” or “Guide Me” tools to help you make elections. </a:t>
            </a:r>
            <a:endParaRPr lang="en-US" sz="800" dirty="0" smtClean="0">
              <a:solidFill>
                <a:srgbClr val="221E1F"/>
              </a:solidFill>
              <a:latin typeface="Open Sans"/>
            </a:endParaRPr>
          </a:p>
          <a:p>
            <a:endParaRPr lang="en-US" sz="800" dirty="0">
              <a:solidFill>
                <a:srgbClr val="221E1F"/>
              </a:solidFill>
              <a:latin typeface="Open Sans"/>
            </a:endParaRPr>
          </a:p>
          <a:p>
            <a:r>
              <a:rPr lang="en-US" sz="1000" b="1" dirty="0">
                <a:solidFill>
                  <a:srgbClr val="0070C0"/>
                </a:solidFill>
                <a:latin typeface="Oswald"/>
              </a:rPr>
              <a:t>Review your elections </a:t>
            </a:r>
          </a:p>
          <a:p>
            <a:r>
              <a:rPr lang="en-US" sz="800" dirty="0">
                <a:solidFill>
                  <a:srgbClr val="221E1F"/>
                </a:solidFill>
                <a:latin typeface="Open Sans"/>
              </a:rPr>
              <a:t>Review, edit and approve your personal information, elections, dependents and total cost</a:t>
            </a:r>
            <a:r>
              <a:rPr lang="en-US" sz="800" dirty="0" smtClean="0">
                <a:solidFill>
                  <a:srgbClr val="221E1F"/>
                </a:solidFill>
                <a:latin typeface="Open Sans"/>
              </a:rPr>
              <a:t>.</a:t>
            </a:r>
          </a:p>
          <a:p>
            <a:r>
              <a:rPr lang="en-US" sz="800" dirty="0" smtClean="0">
                <a:solidFill>
                  <a:srgbClr val="221E1F"/>
                </a:solidFill>
                <a:latin typeface="Open Sans"/>
              </a:rPr>
              <a:t> </a:t>
            </a:r>
            <a:endParaRPr lang="en-US" sz="800" dirty="0">
              <a:solidFill>
                <a:srgbClr val="221E1F"/>
              </a:solidFill>
              <a:latin typeface="Open Sans"/>
            </a:endParaRPr>
          </a:p>
          <a:p>
            <a:r>
              <a:rPr lang="en-US" sz="1000" b="1" dirty="0">
                <a:solidFill>
                  <a:srgbClr val="0070C0"/>
                </a:solidFill>
                <a:latin typeface="Oswald"/>
              </a:rPr>
              <a:t>Approve </a:t>
            </a:r>
          </a:p>
          <a:p>
            <a:r>
              <a:rPr lang="en-US" sz="800" dirty="0">
                <a:solidFill>
                  <a:srgbClr val="221E1F"/>
                </a:solidFill>
                <a:latin typeface="Open Sans"/>
              </a:rPr>
              <a:t>Once you have reviewed your elections and they are accurate, </a:t>
            </a:r>
            <a:r>
              <a:rPr lang="en-US" sz="800" dirty="0" smtClean="0">
                <a:solidFill>
                  <a:srgbClr val="221E1F"/>
                </a:solidFill>
                <a:latin typeface="Open Sans"/>
              </a:rPr>
              <a:t>click </a:t>
            </a:r>
            <a:r>
              <a:rPr lang="en-US" sz="800" dirty="0">
                <a:solidFill>
                  <a:srgbClr val="221E1F"/>
                </a:solidFill>
                <a:latin typeface="Open Sans"/>
              </a:rPr>
              <a:t>“Approve”. </a:t>
            </a:r>
            <a:endParaRPr lang="en-US" sz="800" dirty="0" smtClean="0">
              <a:solidFill>
                <a:srgbClr val="221E1F"/>
              </a:solidFill>
              <a:latin typeface="Open Sans"/>
            </a:endParaRPr>
          </a:p>
          <a:p>
            <a:endParaRPr lang="en-US" sz="800" dirty="0">
              <a:solidFill>
                <a:srgbClr val="221E1F"/>
              </a:solidFill>
              <a:latin typeface="Open Sans"/>
            </a:endParaRPr>
          </a:p>
          <a:p>
            <a:r>
              <a:rPr lang="en-US" sz="1000" b="1" dirty="0">
                <a:solidFill>
                  <a:srgbClr val="0070C0"/>
                </a:solidFill>
                <a:latin typeface="Oswald"/>
              </a:rPr>
              <a:t>Confirm your choices </a:t>
            </a:r>
          </a:p>
          <a:p>
            <a:r>
              <a:rPr lang="en-US" sz="800" dirty="0">
                <a:solidFill>
                  <a:srgbClr val="221E1F"/>
                </a:solidFill>
                <a:latin typeface="Open Sans"/>
              </a:rPr>
              <a:t>Your enrollment isn’t complete until you confirm your benefit elections. </a:t>
            </a:r>
            <a:endParaRPr lang="en-US" sz="800" dirty="0" smtClean="0">
              <a:solidFill>
                <a:srgbClr val="221E1F"/>
              </a:solidFill>
              <a:latin typeface="Open Sans"/>
            </a:endParaRPr>
          </a:p>
          <a:p>
            <a:endParaRPr lang="en-US" sz="800" dirty="0">
              <a:solidFill>
                <a:srgbClr val="221E1F"/>
              </a:solidFill>
              <a:latin typeface="Open Sans"/>
            </a:endParaRPr>
          </a:p>
          <a:p>
            <a:endParaRPr lang="en-US" sz="1000" b="1" dirty="0" smtClean="0">
              <a:solidFill>
                <a:srgbClr val="0070C0"/>
              </a:solidFill>
              <a:latin typeface="Oswald"/>
            </a:endParaRPr>
          </a:p>
          <a:p>
            <a:r>
              <a:rPr lang="en-US" sz="1000" b="1" dirty="0" smtClean="0">
                <a:solidFill>
                  <a:srgbClr val="0070C0"/>
                </a:solidFill>
                <a:latin typeface="Oswald"/>
              </a:rPr>
              <a:t>Print </a:t>
            </a:r>
            <a:endParaRPr lang="en-US" sz="1000" b="1" dirty="0">
              <a:solidFill>
                <a:srgbClr val="0070C0"/>
              </a:solidFill>
              <a:latin typeface="Oswald"/>
            </a:endParaRPr>
          </a:p>
          <a:p>
            <a:r>
              <a:rPr lang="en-US" sz="800" dirty="0">
                <a:solidFill>
                  <a:srgbClr val="221E1F"/>
                </a:solidFill>
                <a:latin typeface="Open Sans"/>
              </a:rPr>
              <a:t>Print your election information and confirmation number for future reference. </a:t>
            </a:r>
            <a:endParaRPr lang="en-US" sz="800" dirty="0"/>
          </a:p>
        </p:txBody>
      </p:sp>
      <p:sp>
        <p:nvSpPr>
          <p:cNvPr id="2" name="Title 1"/>
          <p:cNvSpPr txBox="1">
            <a:spLocks/>
          </p:cNvSpPr>
          <p:nvPr/>
        </p:nvSpPr>
        <p:spPr>
          <a:xfrm>
            <a:off x="0" y="0"/>
            <a:ext cx="12191999" cy="1325563"/>
          </a:xfrm>
          <a:prstGeom prst="rect">
            <a:avLst/>
          </a:prstGeom>
        </p:spPr>
        <p:style>
          <a:lnRef idx="0">
            <a:schemeClr val="accent5"/>
          </a:lnRef>
          <a:fillRef idx="3">
            <a:schemeClr val="accent5"/>
          </a:fillRef>
          <a:effectRef idx="3">
            <a:schemeClr val="accent5"/>
          </a:effectRef>
          <a:fontRef idx="minor">
            <a:schemeClr val="lt1"/>
          </a:fontRef>
        </p:style>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087688"/>
            <a:r>
              <a:rPr lang="en-US" sz="4000" b="1" dirty="0" smtClean="0">
                <a:solidFill>
                  <a:schemeClr val="bg1"/>
                </a:solidFill>
                <a:latin typeface="Arial" charset="0"/>
              </a:rPr>
              <a:t>Benefits Enrollment Instructions</a:t>
            </a:r>
          </a:p>
          <a:p>
            <a:pPr marL="3087688" algn="ctr"/>
            <a:r>
              <a:rPr lang="en-US" sz="4000" b="1" i="1" dirty="0" smtClean="0">
                <a:solidFill>
                  <a:schemeClr val="bg1"/>
                </a:solidFill>
                <a:latin typeface="Arial" charset="0"/>
              </a:rPr>
              <a:t>icubabenefits.org</a:t>
            </a:r>
            <a:endParaRPr lang="en-US" sz="4000" b="1" i="1" dirty="0">
              <a:solidFill>
                <a:schemeClr val="bg1"/>
              </a:solidFill>
              <a:latin typeface="Arial" charset="0"/>
            </a:endParaRPr>
          </a:p>
        </p:txBody>
      </p:sp>
      <p:pic>
        <p:nvPicPr>
          <p:cNvPr id="3074" name="Picture 2" descr="Inline ima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4" y="90424"/>
            <a:ext cx="1966911" cy="1298909"/>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p:spPr>
      </p:pic>
      <p:sp>
        <p:nvSpPr>
          <p:cNvPr id="5" name="TextBox 4"/>
          <p:cNvSpPr txBox="1"/>
          <p:nvPr/>
        </p:nvSpPr>
        <p:spPr>
          <a:xfrm>
            <a:off x="6715124" y="5654640"/>
            <a:ext cx="4905375" cy="1107996"/>
          </a:xfrm>
          <a:prstGeom prst="rect">
            <a:avLst/>
          </a:prstGeom>
          <a:noFill/>
        </p:spPr>
        <p:txBody>
          <a:bodyPr wrap="square" rtlCol="0">
            <a:spAutoFit/>
          </a:bodyPr>
          <a:lstStyle/>
          <a:p>
            <a:pPr algn="ctr"/>
            <a:r>
              <a:rPr lang="en-US" sz="2400" b="1" dirty="0">
                <a:solidFill>
                  <a:srgbClr val="C00000"/>
                </a:solidFill>
                <a:latin typeface="Calibri" pitchFamily="34" charset="0"/>
                <a:cs typeface="Calibri" pitchFamily="34" charset="0"/>
              </a:rPr>
              <a:t>You must complete your enrollment </a:t>
            </a:r>
            <a:r>
              <a:rPr lang="en-US" sz="2400" b="1" dirty="0" smtClean="0">
                <a:solidFill>
                  <a:srgbClr val="C00000"/>
                </a:solidFill>
                <a:latin typeface="Calibri" pitchFamily="34" charset="0"/>
                <a:cs typeface="Calibri" pitchFamily="34" charset="0"/>
              </a:rPr>
              <a:t>within 30 days of your date of hire.</a:t>
            </a:r>
            <a:endParaRPr lang="en-US" sz="2400" b="1" dirty="0">
              <a:solidFill>
                <a:srgbClr val="C00000"/>
              </a:solidFill>
              <a:latin typeface="Calibri" pitchFamily="34" charset="0"/>
              <a:cs typeface="Calibri" pitchFamily="34" charset="0"/>
            </a:endParaRPr>
          </a:p>
          <a:p>
            <a:pPr algn="ctr"/>
            <a:endParaRPr lang="en-US" dirty="0"/>
          </a:p>
        </p:txBody>
      </p:sp>
      <p:sp>
        <p:nvSpPr>
          <p:cNvPr id="6" name="Slide Number Placeholder 5"/>
          <p:cNvSpPr>
            <a:spLocks noGrp="1"/>
          </p:cNvSpPr>
          <p:nvPr>
            <p:ph type="sldNum" sz="quarter" idx="12"/>
          </p:nvPr>
        </p:nvSpPr>
        <p:spPr/>
        <p:txBody>
          <a:bodyPr/>
          <a:lstStyle/>
          <a:p>
            <a:r>
              <a:rPr lang="en-US" sz="1400" b="1" dirty="0" smtClean="0">
                <a:solidFill>
                  <a:schemeClr val="tx1"/>
                </a:solidFill>
              </a:rPr>
              <a:t>50</a:t>
            </a:r>
            <a:endParaRPr lang="en-US" sz="1400" b="1" dirty="0">
              <a:solidFill>
                <a:schemeClr val="tx1"/>
              </a:solidFill>
            </a:endParaRPr>
          </a:p>
        </p:txBody>
      </p:sp>
      <p:sp>
        <p:nvSpPr>
          <p:cNvPr id="8" name="Rectangle 7"/>
          <p:cNvSpPr/>
          <p:nvPr/>
        </p:nvSpPr>
        <p:spPr>
          <a:xfrm>
            <a:off x="3048000" y="-3911471"/>
            <a:ext cx="6096000" cy="3170099"/>
          </a:xfrm>
          <a:prstGeom prst="rect">
            <a:avLst/>
          </a:prstGeom>
          <a:solidFill>
            <a:schemeClr val="bg1"/>
          </a:solidFill>
        </p:spPr>
        <p:txBody>
          <a:bodyPr>
            <a:spAutoFit/>
          </a:bodyPr>
          <a:lstStyle/>
          <a:p>
            <a:endParaRPr lang="en-US" sz="800" dirty="0">
              <a:solidFill>
                <a:srgbClr val="000000"/>
              </a:solidFill>
              <a:latin typeface="Oswald"/>
            </a:endParaRPr>
          </a:p>
          <a:p>
            <a:r>
              <a:rPr lang="en-US" sz="800" dirty="0">
                <a:solidFill>
                  <a:srgbClr val="000000"/>
                </a:solidFill>
                <a:latin typeface="Oswald"/>
              </a:rPr>
              <a:t> </a:t>
            </a:r>
            <a:r>
              <a:rPr lang="en-US" sz="800" dirty="0">
                <a:solidFill>
                  <a:srgbClr val="3CACDD"/>
                </a:solidFill>
                <a:latin typeface="Oswald"/>
              </a:rPr>
              <a:t>Get started </a:t>
            </a:r>
          </a:p>
          <a:p>
            <a:r>
              <a:rPr lang="en-US" sz="800" dirty="0">
                <a:solidFill>
                  <a:srgbClr val="221E1F"/>
                </a:solidFill>
                <a:latin typeface="Open Sans"/>
              </a:rPr>
              <a:t>Visit </a:t>
            </a:r>
            <a:r>
              <a:rPr lang="en-US" sz="800" b="1" dirty="0">
                <a:solidFill>
                  <a:srgbClr val="5A7ABB"/>
                </a:solidFill>
                <a:latin typeface="Open Sans"/>
              </a:rPr>
              <a:t>http://icubabenefits.org </a:t>
            </a:r>
            <a:r>
              <a:rPr lang="en-US" sz="800" dirty="0">
                <a:solidFill>
                  <a:srgbClr val="221E1F"/>
                </a:solidFill>
                <a:latin typeface="Open Sans"/>
              </a:rPr>
              <a:t>and login by entering your user name and password. If you are a first-time user, click on “Register” to set up your user name, password and security questions. Your “Company Key” is </a:t>
            </a:r>
            <a:r>
              <a:rPr lang="en-US" sz="800" b="1" dirty="0">
                <a:solidFill>
                  <a:srgbClr val="5A7ABB"/>
                </a:solidFill>
                <a:latin typeface="Open Sans"/>
              </a:rPr>
              <a:t>ICUBA </a:t>
            </a:r>
            <a:r>
              <a:rPr lang="en-US" sz="800" dirty="0">
                <a:solidFill>
                  <a:srgbClr val="221E1F"/>
                </a:solidFill>
                <a:latin typeface="Open Sans"/>
              </a:rPr>
              <a:t>(note: it’s case sensitive). </a:t>
            </a:r>
          </a:p>
          <a:p>
            <a:r>
              <a:rPr lang="en-US" sz="800" dirty="0">
                <a:solidFill>
                  <a:srgbClr val="3CACDD"/>
                </a:solidFill>
                <a:latin typeface="Oswald"/>
              </a:rPr>
              <a:t>Forgot your username or password? </a:t>
            </a:r>
          </a:p>
          <a:p>
            <a:r>
              <a:rPr lang="en-US" sz="800" dirty="0">
                <a:solidFill>
                  <a:srgbClr val="221E1F"/>
                </a:solidFill>
                <a:latin typeface="Open Sans"/>
              </a:rPr>
              <a:t>1. Visit </a:t>
            </a:r>
            <a:r>
              <a:rPr lang="en-US" sz="800" b="1" dirty="0">
                <a:solidFill>
                  <a:srgbClr val="5A7ABB"/>
                </a:solidFill>
                <a:latin typeface="Open Sans"/>
              </a:rPr>
              <a:t>http://icubabenefits.org </a:t>
            </a:r>
            <a:r>
              <a:rPr lang="en-US" sz="800" dirty="0">
                <a:solidFill>
                  <a:srgbClr val="221E1F"/>
                </a:solidFill>
                <a:latin typeface="Open Sans"/>
              </a:rPr>
              <a:t>and click on the “Forgot your username or password?” link. </a:t>
            </a:r>
          </a:p>
          <a:p>
            <a:r>
              <a:rPr lang="en-US" sz="800" dirty="0">
                <a:solidFill>
                  <a:srgbClr val="221E1F"/>
                </a:solidFill>
                <a:latin typeface="Open Sans"/>
              </a:rPr>
              <a:t>2. Enter your social security number, company key and date of birth. </a:t>
            </a:r>
          </a:p>
          <a:p>
            <a:r>
              <a:rPr lang="en-US" sz="800" dirty="0">
                <a:solidFill>
                  <a:srgbClr val="221E1F"/>
                </a:solidFill>
                <a:latin typeface="Open Sans"/>
              </a:rPr>
              <a:t>3. Answer your security phrase. </a:t>
            </a:r>
            <a:endParaRPr lang="en-US" sz="800" dirty="0">
              <a:solidFill>
                <a:srgbClr val="000000"/>
              </a:solidFill>
              <a:latin typeface="Oswald"/>
            </a:endParaRPr>
          </a:p>
          <a:p>
            <a:r>
              <a:rPr lang="en-US" sz="800" dirty="0">
                <a:solidFill>
                  <a:srgbClr val="221E1F"/>
                </a:solidFill>
                <a:latin typeface="Open Sans"/>
              </a:rPr>
              <a:t>4. Enter and confirm your new password, then click “Continue” </a:t>
            </a:r>
            <a:endParaRPr lang="en-US" sz="800" dirty="0">
              <a:solidFill>
                <a:srgbClr val="000000"/>
              </a:solidFill>
              <a:latin typeface="Oswald"/>
            </a:endParaRPr>
          </a:p>
          <a:p>
            <a:r>
              <a:rPr lang="en-US" sz="800" dirty="0">
                <a:solidFill>
                  <a:srgbClr val="221E1F"/>
                </a:solidFill>
                <a:latin typeface="Open Sans"/>
              </a:rPr>
              <a:t>to return to this page and login. </a:t>
            </a:r>
          </a:p>
          <a:p>
            <a:r>
              <a:rPr lang="en-US" sz="800" dirty="0">
                <a:solidFill>
                  <a:srgbClr val="3CACDD"/>
                </a:solidFill>
                <a:latin typeface="Oswald"/>
              </a:rPr>
              <a:t>Begin enrollment </a:t>
            </a:r>
          </a:p>
          <a:p>
            <a:r>
              <a:rPr lang="en-US" sz="800" dirty="0">
                <a:solidFill>
                  <a:srgbClr val="221E1F"/>
                </a:solidFill>
                <a:latin typeface="Open Sans"/>
              </a:rPr>
              <a:t>Click “Start Here” and follow the instructions to enroll in your benefits or waive coverage. </a:t>
            </a:r>
          </a:p>
          <a:p>
            <a:r>
              <a:rPr lang="en-US" sz="800" dirty="0">
                <a:solidFill>
                  <a:srgbClr val="221E1F"/>
                </a:solidFill>
                <a:latin typeface="Open Sans"/>
              </a:rPr>
              <a:t>You must make your elections by the deadline under the “Start Here” button. If you miss the deadline your current benefit plan elections will be continued. However if you are currently enrolled in a Blue Choice plan, you will be moved to the corresponding Blue Options beginning on April 1, 2014. </a:t>
            </a:r>
          </a:p>
          <a:p>
            <a:r>
              <a:rPr lang="en-US" sz="800" b="1" dirty="0">
                <a:solidFill>
                  <a:srgbClr val="221E1F"/>
                </a:solidFill>
                <a:latin typeface="Open Sans"/>
              </a:rPr>
              <a:t>*Note: If you elected a Flexible Spending Account (FSA) for the current plan year, please be aware that your elections will not automatically rollover to the upcoming plan year and you will need to make an active election. </a:t>
            </a:r>
            <a:endParaRPr lang="en-US" sz="800" dirty="0">
              <a:solidFill>
                <a:srgbClr val="221E1F"/>
              </a:solidFill>
              <a:latin typeface="Open Sans"/>
            </a:endParaRPr>
          </a:p>
          <a:p>
            <a:r>
              <a:rPr lang="en-US" sz="800" dirty="0">
                <a:solidFill>
                  <a:srgbClr val="3CACDD"/>
                </a:solidFill>
                <a:latin typeface="Oswald"/>
              </a:rPr>
              <a:t>Wondering what something means? </a:t>
            </a:r>
          </a:p>
          <a:p>
            <a:r>
              <a:rPr lang="en-US" sz="800" dirty="0">
                <a:solidFill>
                  <a:srgbClr val="221E1F"/>
                </a:solidFill>
                <a:latin typeface="Open Sans"/>
              </a:rPr>
              <a:t>View the online glossary in the “Reference Center.” </a:t>
            </a:r>
          </a:p>
          <a:p>
            <a:r>
              <a:rPr lang="en-US" sz="800" dirty="0">
                <a:solidFill>
                  <a:srgbClr val="3CACDD"/>
                </a:solidFill>
                <a:latin typeface="Oswald"/>
              </a:rPr>
              <a:t>Want to review your current plan? </a:t>
            </a:r>
          </a:p>
          <a:p>
            <a:r>
              <a:rPr lang="en-US" sz="800" dirty="0">
                <a:solidFill>
                  <a:srgbClr val="221E1F"/>
                </a:solidFill>
                <a:latin typeface="Open Sans"/>
              </a:rPr>
              <a:t>You have year-round access to your benefit summary and </a:t>
            </a:r>
          </a:p>
          <a:p>
            <a:r>
              <a:rPr lang="en-US" sz="800" dirty="0">
                <a:solidFill>
                  <a:srgbClr val="221E1F"/>
                </a:solidFill>
                <a:latin typeface="Open Sans"/>
              </a:rPr>
              <a:t>specific benefit elections at </a:t>
            </a:r>
            <a:r>
              <a:rPr lang="en-US" sz="800" b="1" dirty="0">
                <a:solidFill>
                  <a:srgbClr val="5A7ABB"/>
                </a:solidFill>
                <a:latin typeface="Open Sans"/>
              </a:rPr>
              <a:t>http://icubabenefits.org</a:t>
            </a:r>
            <a:r>
              <a:rPr lang="en-US" sz="800" dirty="0">
                <a:solidFill>
                  <a:srgbClr val="221E1F"/>
                </a:solidFill>
                <a:latin typeface="Open Sans"/>
              </a:rPr>
              <a:t>. </a:t>
            </a:r>
          </a:p>
          <a:p>
            <a:r>
              <a:rPr lang="en-US" sz="800" dirty="0">
                <a:solidFill>
                  <a:srgbClr val="221E1F"/>
                </a:solidFill>
                <a:latin typeface="Open Sans"/>
              </a:rPr>
              <a:t>1. Click “Benefits Summary” in the “Benefits” tab. </a:t>
            </a:r>
            <a:endParaRPr lang="en-US" sz="800" dirty="0">
              <a:solidFill>
                <a:srgbClr val="000000"/>
              </a:solidFill>
              <a:latin typeface="Oswald"/>
            </a:endParaRPr>
          </a:p>
          <a:p>
            <a:r>
              <a:rPr lang="en-US" sz="800" dirty="0">
                <a:solidFill>
                  <a:srgbClr val="221E1F"/>
                </a:solidFill>
                <a:latin typeface="Open Sans"/>
              </a:rPr>
              <a:t>2. Review your current plan. </a:t>
            </a:r>
            <a:endParaRPr lang="en-US" sz="800" dirty="0">
              <a:solidFill>
                <a:srgbClr val="000000"/>
              </a:solidFill>
              <a:latin typeface="Oswald"/>
            </a:endParaRPr>
          </a:p>
          <a:p>
            <a:pPr algn="r"/>
            <a:r>
              <a:rPr lang="en-US" sz="800" dirty="0">
                <a:solidFill>
                  <a:srgbClr val="221E1F"/>
                </a:solidFill>
                <a:latin typeface="Open Sans"/>
              </a:rPr>
              <a:t>http:/</a:t>
            </a:r>
            <a:endParaRPr lang="en-US" sz="800" dirty="0"/>
          </a:p>
        </p:txBody>
      </p:sp>
      <p:sp>
        <p:nvSpPr>
          <p:cNvPr id="9" name="Rectangle 8"/>
          <p:cNvSpPr/>
          <p:nvPr/>
        </p:nvSpPr>
        <p:spPr>
          <a:xfrm>
            <a:off x="3579067" y="1451140"/>
            <a:ext cx="2989198" cy="5309146"/>
          </a:xfrm>
          <a:prstGeom prst="rect">
            <a:avLst/>
          </a:prstGeom>
          <a:solidFill>
            <a:schemeClr val="bg1"/>
          </a:solidFill>
        </p:spPr>
        <p:txBody>
          <a:bodyPr wrap="square">
            <a:spAutoFit/>
          </a:bodyPr>
          <a:lstStyle/>
          <a:p>
            <a:r>
              <a:rPr lang="en-US" sz="1000" b="1" dirty="0" smtClean="0">
                <a:solidFill>
                  <a:srgbClr val="0070C0"/>
                </a:solidFill>
                <a:latin typeface="Oswald"/>
              </a:rPr>
              <a:t>Get </a:t>
            </a:r>
            <a:r>
              <a:rPr lang="en-US" sz="1000" b="1" dirty="0">
                <a:solidFill>
                  <a:srgbClr val="0070C0"/>
                </a:solidFill>
                <a:latin typeface="Oswald"/>
              </a:rPr>
              <a:t>started </a:t>
            </a:r>
          </a:p>
          <a:p>
            <a:r>
              <a:rPr lang="en-US" sz="800" dirty="0">
                <a:solidFill>
                  <a:srgbClr val="221E1F"/>
                </a:solidFill>
                <a:latin typeface="Open Sans"/>
              </a:rPr>
              <a:t>Visit </a:t>
            </a:r>
            <a:r>
              <a:rPr lang="en-US" sz="800" b="1" dirty="0" smtClean="0">
                <a:solidFill>
                  <a:srgbClr val="0070C0"/>
                </a:solidFill>
                <a:latin typeface="Open Sans"/>
              </a:rPr>
              <a:t>icubabenefits.org</a:t>
            </a:r>
            <a:r>
              <a:rPr lang="en-US" sz="800" b="1" dirty="0" smtClean="0">
                <a:solidFill>
                  <a:srgbClr val="5A7ABB"/>
                </a:solidFill>
                <a:latin typeface="Open Sans"/>
              </a:rPr>
              <a:t> </a:t>
            </a:r>
            <a:r>
              <a:rPr lang="en-US" sz="800" dirty="0">
                <a:solidFill>
                  <a:srgbClr val="221E1F"/>
                </a:solidFill>
                <a:latin typeface="Open Sans"/>
              </a:rPr>
              <a:t>and login by entering your user name and password. If you are a first-time user, click on “Register” to set up your user name, password and security questions. Your “Company Key” is </a:t>
            </a:r>
            <a:r>
              <a:rPr lang="en-US" sz="800" b="1" dirty="0">
                <a:solidFill>
                  <a:srgbClr val="0070C0"/>
                </a:solidFill>
                <a:latin typeface="Open Sans"/>
              </a:rPr>
              <a:t>ICUBA </a:t>
            </a:r>
            <a:r>
              <a:rPr lang="en-US" sz="800" dirty="0">
                <a:solidFill>
                  <a:srgbClr val="221E1F"/>
                </a:solidFill>
                <a:latin typeface="Open Sans"/>
              </a:rPr>
              <a:t>(note: it’s case sensitive). </a:t>
            </a:r>
            <a:endParaRPr lang="en-US" sz="800" dirty="0" smtClean="0">
              <a:solidFill>
                <a:srgbClr val="221E1F"/>
              </a:solidFill>
              <a:latin typeface="Open Sans"/>
            </a:endParaRPr>
          </a:p>
          <a:p>
            <a:endParaRPr lang="en-US" sz="600" b="1" dirty="0">
              <a:solidFill>
                <a:srgbClr val="0070C0"/>
              </a:solidFill>
              <a:latin typeface="Open Sans"/>
            </a:endParaRPr>
          </a:p>
          <a:p>
            <a:endParaRPr lang="en-US" sz="500" b="1" dirty="0" smtClean="0">
              <a:solidFill>
                <a:srgbClr val="0070C0"/>
              </a:solidFill>
              <a:latin typeface="Oswald"/>
            </a:endParaRPr>
          </a:p>
          <a:p>
            <a:r>
              <a:rPr lang="en-US" sz="1000" b="1" dirty="0" smtClean="0">
                <a:solidFill>
                  <a:srgbClr val="0070C0"/>
                </a:solidFill>
                <a:latin typeface="Oswald"/>
              </a:rPr>
              <a:t>Forgot </a:t>
            </a:r>
            <a:r>
              <a:rPr lang="en-US" sz="1000" b="1" dirty="0">
                <a:solidFill>
                  <a:srgbClr val="0070C0"/>
                </a:solidFill>
                <a:latin typeface="Oswald"/>
              </a:rPr>
              <a:t>your username or password? </a:t>
            </a:r>
          </a:p>
          <a:p>
            <a:r>
              <a:rPr lang="en-US" sz="800" dirty="0">
                <a:solidFill>
                  <a:srgbClr val="221E1F"/>
                </a:solidFill>
                <a:latin typeface="Open Sans"/>
              </a:rPr>
              <a:t>1. Visit </a:t>
            </a:r>
            <a:r>
              <a:rPr lang="en-US" sz="800" b="1" dirty="0" smtClean="0">
                <a:solidFill>
                  <a:srgbClr val="0070C0"/>
                </a:solidFill>
                <a:latin typeface="Open Sans"/>
              </a:rPr>
              <a:t>icubabenefits.org</a:t>
            </a:r>
            <a:r>
              <a:rPr lang="en-US" sz="800" b="1" dirty="0" smtClean="0">
                <a:solidFill>
                  <a:srgbClr val="5A7ABB"/>
                </a:solidFill>
                <a:latin typeface="Open Sans"/>
              </a:rPr>
              <a:t> </a:t>
            </a:r>
            <a:r>
              <a:rPr lang="en-US" sz="800" dirty="0">
                <a:solidFill>
                  <a:srgbClr val="221E1F"/>
                </a:solidFill>
                <a:latin typeface="Open Sans"/>
              </a:rPr>
              <a:t>and click on the “Forgot your username or password?” link. </a:t>
            </a:r>
          </a:p>
          <a:p>
            <a:r>
              <a:rPr lang="en-US" sz="800" dirty="0">
                <a:solidFill>
                  <a:srgbClr val="221E1F"/>
                </a:solidFill>
                <a:latin typeface="Open Sans"/>
              </a:rPr>
              <a:t>2. Enter your social security number, company key and date of birth. </a:t>
            </a:r>
          </a:p>
          <a:p>
            <a:r>
              <a:rPr lang="en-US" sz="800" dirty="0">
                <a:solidFill>
                  <a:srgbClr val="221E1F"/>
                </a:solidFill>
                <a:latin typeface="Open Sans"/>
              </a:rPr>
              <a:t>3. Answer your security phrase. </a:t>
            </a:r>
            <a:endParaRPr lang="en-US" sz="800" dirty="0">
              <a:solidFill>
                <a:srgbClr val="000000"/>
              </a:solidFill>
              <a:latin typeface="Oswald"/>
            </a:endParaRPr>
          </a:p>
          <a:p>
            <a:r>
              <a:rPr lang="en-US" sz="800" dirty="0">
                <a:solidFill>
                  <a:srgbClr val="221E1F"/>
                </a:solidFill>
                <a:latin typeface="Open Sans"/>
              </a:rPr>
              <a:t>4. Enter and confirm your new password, then click “Continue” </a:t>
            </a:r>
            <a:endParaRPr lang="en-US" sz="800" dirty="0">
              <a:solidFill>
                <a:srgbClr val="000000"/>
              </a:solidFill>
              <a:latin typeface="Oswald"/>
            </a:endParaRPr>
          </a:p>
          <a:p>
            <a:r>
              <a:rPr lang="en-US" sz="800" dirty="0">
                <a:solidFill>
                  <a:srgbClr val="221E1F"/>
                </a:solidFill>
                <a:latin typeface="Open Sans"/>
              </a:rPr>
              <a:t>to return to this page and login. </a:t>
            </a:r>
            <a:endParaRPr lang="en-US" sz="800" dirty="0" smtClean="0">
              <a:solidFill>
                <a:srgbClr val="221E1F"/>
              </a:solidFill>
              <a:latin typeface="Open Sans"/>
            </a:endParaRPr>
          </a:p>
          <a:p>
            <a:endParaRPr lang="en-US" sz="800" dirty="0">
              <a:solidFill>
                <a:srgbClr val="221E1F"/>
              </a:solidFill>
              <a:latin typeface="Open Sans"/>
            </a:endParaRPr>
          </a:p>
          <a:p>
            <a:endParaRPr lang="en-US" sz="500" b="1" dirty="0" smtClean="0">
              <a:solidFill>
                <a:srgbClr val="0070C0"/>
              </a:solidFill>
              <a:latin typeface="Oswald"/>
            </a:endParaRPr>
          </a:p>
          <a:p>
            <a:endParaRPr lang="en-US" sz="300" b="1" dirty="0" smtClean="0">
              <a:solidFill>
                <a:srgbClr val="0070C0"/>
              </a:solidFill>
              <a:latin typeface="Oswald"/>
            </a:endParaRPr>
          </a:p>
          <a:p>
            <a:r>
              <a:rPr lang="en-US" sz="1000" b="1" dirty="0" smtClean="0">
                <a:solidFill>
                  <a:srgbClr val="0070C0"/>
                </a:solidFill>
                <a:latin typeface="Oswald"/>
              </a:rPr>
              <a:t>Begin </a:t>
            </a:r>
            <a:r>
              <a:rPr lang="en-US" sz="1000" b="1" dirty="0">
                <a:solidFill>
                  <a:srgbClr val="0070C0"/>
                </a:solidFill>
                <a:latin typeface="Oswald"/>
              </a:rPr>
              <a:t>enrollment </a:t>
            </a:r>
          </a:p>
          <a:p>
            <a:r>
              <a:rPr lang="en-US" sz="800" dirty="0">
                <a:solidFill>
                  <a:srgbClr val="221E1F"/>
                </a:solidFill>
                <a:latin typeface="Open Sans"/>
              </a:rPr>
              <a:t>Click “Start Here” and follow the instructions to enroll in your benefits or waive coverage. </a:t>
            </a:r>
            <a:endParaRPr lang="en-US" sz="800" dirty="0" smtClean="0">
              <a:solidFill>
                <a:srgbClr val="221E1F"/>
              </a:solidFill>
              <a:latin typeface="Open Sans"/>
            </a:endParaRPr>
          </a:p>
          <a:p>
            <a:endParaRPr lang="en-US" sz="800" dirty="0">
              <a:solidFill>
                <a:srgbClr val="221E1F"/>
              </a:solidFill>
              <a:latin typeface="Open Sans"/>
            </a:endParaRPr>
          </a:p>
          <a:p>
            <a:r>
              <a:rPr lang="en-US" sz="800" dirty="0">
                <a:solidFill>
                  <a:srgbClr val="221E1F"/>
                </a:solidFill>
                <a:latin typeface="Open Sans"/>
              </a:rPr>
              <a:t>You must make your elections by the deadline under the “Start Here” button. If you miss the deadline your current benefit plan elections will be </a:t>
            </a:r>
            <a:r>
              <a:rPr lang="en-US" sz="800" dirty="0" smtClean="0">
                <a:solidFill>
                  <a:srgbClr val="221E1F"/>
                </a:solidFill>
                <a:latin typeface="Open Sans"/>
              </a:rPr>
              <a:t>continued.</a:t>
            </a:r>
          </a:p>
          <a:p>
            <a:endParaRPr lang="en-US" sz="800" dirty="0">
              <a:solidFill>
                <a:srgbClr val="221E1F"/>
              </a:solidFill>
              <a:latin typeface="Open Sans"/>
            </a:endParaRPr>
          </a:p>
          <a:p>
            <a:r>
              <a:rPr lang="en-US" sz="800" dirty="0" smtClean="0">
                <a:solidFill>
                  <a:srgbClr val="221E1F"/>
                </a:solidFill>
                <a:latin typeface="Open Sans"/>
              </a:rPr>
              <a:t> </a:t>
            </a:r>
          </a:p>
          <a:p>
            <a:endParaRPr lang="en-US" sz="800" dirty="0">
              <a:solidFill>
                <a:srgbClr val="221E1F"/>
              </a:solidFill>
              <a:latin typeface="Open Sans"/>
            </a:endParaRPr>
          </a:p>
          <a:p>
            <a:r>
              <a:rPr lang="en-US" sz="800" b="1" dirty="0">
                <a:solidFill>
                  <a:srgbClr val="221E1F"/>
                </a:solidFill>
                <a:latin typeface="Open Sans"/>
              </a:rPr>
              <a:t>*Note: If you elected a Flexible Spending Account (FSA) for the current plan year, please be aware that your elections will not automatically rollover to the upcoming plan year and you will need to make an active election. </a:t>
            </a:r>
            <a:endParaRPr lang="en-US" sz="800" b="1" dirty="0" smtClean="0">
              <a:solidFill>
                <a:srgbClr val="221E1F"/>
              </a:solidFill>
              <a:latin typeface="Open Sans"/>
            </a:endParaRPr>
          </a:p>
          <a:p>
            <a:endParaRPr lang="en-US" sz="1000" dirty="0">
              <a:solidFill>
                <a:srgbClr val="221E1F"/>
              </a:solidFill>
              <a:latin typeface="Open Sans"/>
            </a:endParaRPr>
          </a:p>
          <a:p>
            <a:r>
              <a:rPr lang="en-US" sz="1000" b="1" dirty="0" smtClean="0">
                <a:solidFill>
                  <a:srgbClr val="0070C0"/>
                </a:solidFill>
                <a:latin typeface="Oswald"/>
              </a:rPr>
              <a:t>Wondering </a:t>
            </a:r>
            <a:r>
              <a:rPr lang="en-US" sz="1000" b="1" dirty="0">
                <a:solidFill>
                  <a:srgbClr val="0070C0"/>
                </a:solidFill>
                <a:latin typeface="Oswald"/>
              </a:rPr>
              <a:t>what something means? </a:t>
            </a:r>
          </a:p>
          <a:p>
            <a:r>
              <a:rPr lang="en-US" sz="800" dirty="0">
                <a:solidFill>
                  <a:srgbClr val="221E1F"/>
                </a:solidFill>
                <a:latin typeface="Open Sans"/>
              </a:rPr>
              <a:t>View the online glossary in the “Reference Center.” </a:t>
            </a:r>
            <a:endParaRPr lang="en-US" sz="800" dirty="0" smtClean="0">
              <a:solidFill>
                <a:srgbClr val="221E1F"/>
              </a:solidFill>
              <a:latin typeface="Open Sans"/>
            </a:endParaRPr>
          </a:p>
          <a:p>
            <a:endParaRPr lang="en-US" sz="1200" dirty="0">
              <a:solidFill>
                <a:srgbClr val="221E1F"/>
              </a:solidFill>
              <a:latin typeface="Open Sans"/>
            </a:endParaRPr>
          </a:p>
          <a:p>
            <a:r>
              <a:rPr lang="en-US" sz="1000" b="1" dirty="0" smtClean="0">
                <a:solidFill>
                  <a:srgbClr val="0070C0"/>
                </a:solidFill>
                <a:latin typeface="Oswald"/>
              </a:rPr>
              <a:t>Want </a:t>
            </a:r>
            <a:r>
              <a:rPr lang="en-US" sz="1000" b="1" dirty="0">
                <a:solidFill>
                  <a:srgbClr val="0070C0"/>
                </a:solidFill>
                <a:latin typeface="Oswald"/>
              </a:rPr>
              <a:t>to review your current plan? </a:t>
            </a:r>
          </a:p>
          <a:p>
            <a:r>
              <a:rPr lang="en-US" sz="800" dirty="0">
                <a:solidFill>
                  <a:srgbClr val="221E1F"/>
                </a:solidFill>
                <a:latin typeface="Open Sans"/>
              </a:rPr>
              <a:t>You have year-round access to your benefit summary and </a:t>
            </a:r>
          </a:p>
          <a:p>
            <a:r>
              <a:rPr lang="en-US" sz="800" dirty="0">
                <a:solidFill>
                  <a:srgbClr val="221E1F"/>
                </a:solidFill>
                <a:latin typeface="Open Sans"/>
              </a:rPr>
              <a:t>specific benefit elections at</a:t>
            </a:r>
            <a:r>
              <a:rPr lang="en-US" sz="800" b="1" dirty="0">
                <a:solidFill>
                  <a:srgbClr val="0070C0"/>
                </a:solidFill>
                <a:latin typeface="Open Sans"/>
              </a:rPr>
              <a:t> </a:t>
            </a:r>
            <a:r>
              <a:rPr lang="en-US" sz="800" b="1" dirty="0" smtClean="0">
                <a:solidFill>
                  <a:srgbClr val="0070C0"/>
                </a:solidFill>
                <a:latin typeface="Open Sans"/>
              </a:rPr>
              <a:t>icubabenefits.org</a:t>
            </a:r>
            <a:r>
              <a:rPr lang="en-US" sz="800" dirty="0">
                <a:solidFill>
                  <a:srgbClr val="221E1F"/>
                </a:solidFill>
                <a:latin typeface="Open Sans"/>
              </a:rPr>
              <a:t>. </a:t>
            </a:r>
          </a:p>
          <a:p>
            <a:r>
              <a:rPr lang="en-US" sz="800" dirty="0">
                <a:solidFill>
                  <a:srgbClr val="221E1F"/>
                </a:solidFill>
                <a:latin typeface="Open Sans"/>
              </a:rPr>
              <a:t>1. Click “Benefits Summary” in the “Benefits” tab. </a:t>
            </a:r>
            <a:endParaRPr lang="en-US" sz="800" dirty="0">
              <a:solidFill>
                <a:srgbClr val="000000"/>
              </a:solidFill>
              <a:latin typeface="Oswald"/>
            </a:endParaRPr>
          </a:p>
          <a:p>
            <a:r>
              <a:rPr lang="en-US" sz="800" dirty="0">
                <a:solidFill>
                  <a:srgbClr val="221E1F"/>
                </a:solidFill>
                <a:latin typeface="Open Sans"/>
              </a:rPr>
              <a:t>2. Review your current plan. </a:t>
            </a:r>
            <a:endParaRPr lang="en-US" dirty="0"/>
          </a:p>
        </p:txBody>
      </p:sp>
      <p:pic>
        <p:nvPicPr>
          <p:cNvPr id="7" name="Picture 6"/>
          <p:cNvPicPr>
            <a:picLocks noChangeAspect="1"/>
          </p:cNvPicPr>
          <p:nvPr/>
        </p:nvPicPr>
        <p:blipFill>
          <a:blip r:embed="rId4"/>
          <a:stretch>
            <a:fillRect/>
          </a:stretch>
        </p:blipFill>
        <p:spPr>
          <a:xfrm>
            <a:off x="104000" y="1440250"/>
            <a:ext cx="3552822" cy="4780606"/>
          </a:xfrm>
          <a:prstGeom prst="rect">
            <a:avLst/>
          </a:prstGeom>
        </p:spPr>
      </p:pic>
      <p:pic>
        <p:nvPicPr>
          <p:cNvPr id="3" name="Picture 2"/>
          <p:cNvPicPr>
            <a:picLocks noChangeAspect="1"/>
          </p:cNvPicPr>
          <p:nvPr/>
        </p:nvPicPr>
        <p:blipFill>
          <a:blip r:embed="rId5"/>
          <a:stretch>
            <a:fillRect/>
          </a:stretch>
        </p:blipFill>
        <p:spPr>
          <a:xfrm>
            <a:off x="6457950" y="1479517"/>
            <a:ext cx="2993290" cy="4175124"/>
          </a:xfrm>
          <a:prstGeom prst="rect">
            <a:avLst/>
          </a:prstGeom>
        </p:spPr>
      </p:pic>
    </p:spTree>
    <p:extLst>
      <p:ext uri="{BB962C8B-B14F-4D97-AF65-F5344CB8AC3E}">
        <p14:creationId xmlns:p14="http://schemas.microsoft.com/office/powerpoint/2010/main" val="286308327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noChangeArrowheads="1"/>
          </p:cNvSpPr>
          <p:nvPr>
            <p:ph idx="1"/>
          </p:nvPr>
        </p:nvSpPr>
        <p:spPr>
          <a:xfrm>
            <a:off x="609600" y="1295400"/>
            <a:ext cx="10972800" cy="4800600"/>
          </a:xfrm>
        </p:spPr>
        <p:txBody>
          <a:bodyPr>
            <a:normAutofit fontScale="92500" lnSpcReduction="10000"/>
          </a:bodyPr>
          <a:lstStyle/>
          <a:p>
            <a:pPr eaLnBrk="1" hangingPunct="1">
              <a:lnSpc>
                <a:spcPct val="90000"/>
              </a:lnSpc>
              <a:spcAft>
                <a:spcPts val="1000"/>
              </a:spcAft>
              <a:defRPr/>
            </a:pPr>
            <a:r>
              <a:rPr lang="en-US" sz="2300" dirty="0" smtClean="0">
                <a:solidFill>
                  <a:schemeClr val="accent1">
                    <a:lumMod val="50000"/>
                  </a:schemeClr>
                </a:solidFill>
                <a:latin typeface="Arial" pitchFamily="34" charset="0"/>
                <a:cs typeface="Arial" pitchFamily="34" charset="0"/>
              </a:rPr>
              <a:t>Employees have </a:t>
            </a:r>
            <a:r>
              <a:rPr lang="en-US" sz="2300" b="1" dirty="0" smtClean="0">
                <a:solidFill>
                  <a:srgbClr val="C00000"/>
                </a:solidFill>
                <a:latin typeface="Arial" pitchFamily="34" charset="0"/>
                <a:cs typeface="Arial" pitchFamily="34" charset="0"/>
              </a:rPr>
              <a:t>thirty days (30)</a:t>
            </a:r>
            <a:r>
              <a:rPr lang="en-US" sz="2300" dirty="0" smtClean="0">
                <a:solidFill>
                  <a:srgbClr val="C00000"/>
                </a:solidFill>
                <a:latin typeface="Arial" pitchFamily="34" charset="0"/>
                <a:cs typeface="Arial" pitchFamily="34" charset="0"/>
              </a:rPr>
              <a:t> </a:t>
            </a:r>
            <a:r>
              <a:rPr lang="en-US" sz="2300" dirty="0" smtClean="0">
                <a:solidFill>
                  <a:schemeClr val="accent1">
                    <a:lumMod val="50000"/>
                  </a:schemeClr>
                </a:solidFill>
                <a:latin typeface="Arial" pitchFamily="34" charset="0"/>
                <a:cs typeface="Arial" pitchFamily="34" charset="0"/>
              </a:rPr>
              <a:t>from their date of hire or eligibility to enroll in ICUBA benefits</a:t>
            </a:r>
          </a:p>
          <a:p>
            <a:pPr>
              <a:lnSpc>
                <a:spcPct val="90000"/>
              </a:lnSpc>
              <a:spcAft>
                <a:spcPts val="1000"/>
              </a:spcAft>
              <a:defRPr/>
            </a:pPr>
            <a:r>
              <a:rPr lang="en-US" sz="2300" b="1" dirty="0" smtClean="0">
                <a:solidFill>
                  <a:srgbClr val="C00000"/>
                </a:solidFill>
                <a:latin typeface="Arial" pitchFamily="34" charset="0"/>
                <a:cs typeface="Arial" pitchFamily="34" charset="0"/>
              </a:rPr>
              <a:t>Enrollment is made online at </a:t>
            </a:r>
            <a:r>
              <a:rPr lang="en-US" sz="2300" b="1" u="sng" dirty="0" smtClean="0">
                <a:solidFill>
                  <a:srgbClr val="C00000"/>
                </a:solidFill>
                <a:latin typeface="Arial" pitchFamily="34" charset="0"/>
                <a:cs typeface="Arial" pitchFamily="34" charset="0"/>
              </a:rPr>
              <a:t>http://icubabenefits.org</a:t>
            </a:r>
          </a:p>
          <a:p>
            <a:pPr eaLnBrk="1" hangingPunct="1">
              <a:lnSpc>
                <a:spcPct val="90000"/>
              </a:lnSpc>
              <a:spcAft>
                <a:spcPts val="1000"/>
              </a:spcAft>
              <a:defRPr/>
            </a:pPr>
            <a:r>
              <a:rPr lang="en-US" sz="2300" dirty="0" smtClean="0">
                <a:solidFill>
                  <a:schemeClr val="accent1">
                    <a:lumMod val="50000"/>
                  </a:schemeClr>
                </a:solidFill>
                <a:latin typeface="Arial" pitchFamily="34" charset="0"/>
                <a:cs typeface="Arial" pitchFamily="34" charset="0"/>
              </a:rPr>
              <a:t>Premiums are charged from the date of hire</a:t>
            </a:r>
          </a:p>
          <a:p>
            <a:pPr eaLnBrk="1" hangingPunct="1">
              <a:lnSpc>
                <a:spcPct val="90000"/>
              </a:lnSpc>
              <a:spcAft>
                <a:spcPts val="1000"/>
              </a:spcAft>
              <a:defRPr/>
            </a:pPr>
            <a:r>
              <a:rPr lang="en-US" sz="2300" dirty="0" smtClean="0">
                <a:solidFill>
                  <a:schemeClr val="accent1">
                    <a:lumMod val="50000"/>
                  </a:schemeClr>
                </a:solidFill>
                <a:latin typeface="Arial" pitchFamily="34" charset="0"/>
                <a:cs typeface="Arial" pitchFamily="34" charset="0"/>
              </a:rPr>
              <a:t>Enrollment instructions are posted on the benefits web page</a:t>
            </a:r>
          </a:p>
          <a:p>
            <a:pPr eaLnBrk="1" hangingPunct="1">
              <a:lnSpc>
                <a:spcPct val="90000"/>
              </a:lnSpc>
              <a:spcAft>
                <a:spcPts val="1000"/>
              </a:spcAft>
              <a:defRPr/>
            </a:pPr>
            <a:r>
              <a:rPr lang="en-US" sz="2300" dirty="0" smtClean="0">
                <a:solidFill>
                  <a:schemeClr val="accent1">
                    <a:lumMod val="50000"/>
                  </a:schemeClr>
                </a:solidFill>
                <a:latin typeface="Arial" pitchFamily="34" charset="0"/>
                <a:cs typeface="Arial" pitchFamily="34" charset="0"/>
              </a:rPr>
              <a:t>If you do not enroll during this period you may enroll during the next annual enrollment or qualifying status change</a:t>
            </a:r>
          </a:p>
          <a:p>
            <a:pPr eaLnBrk="1" hangingPunct="1">
              <a:lnSpc>
                <a:spcPct val="90000"/>
              </a:lnSpc>
              <a:spcAft>
                <a:spcPts val="1000"/>
              </a:spcAft>
              <a:defRPr/>
            </a:pPr>
            <a:r>
              <a:rPr lang="en-US" sz="2300" dirty="0" smtClean="0">
                <a:solidFill>
                  <a:schemeClr val="accent1">
                    <a:lumMod val="50000"/>
                  </a:schemeClr>
                </a:solidFill>
                <a:latin typeface="Arial" pitchFamily="34" charset="0"/>
                <a:cs typeface="Arial" pitchFamily="34" charset="0"/>
              </a:rPr>
              <a:t>Employees working at least 19.2 hours per week are eligible to enroll in dental and vision plans</a:t>
            </a:r>
          </a:p>
          <a:p>
            <a:pPr eaLnBrk="1" hangingPunct="1">
              <a:lnSpc>
                <a:spcPct val="90000"/>
              </a:lnSpc>
              <a:spcAft>
                <a:spcPts val="1000"/>
              </a:spcAft>
              <a:defRPr/>
            </a:pPr>
            <a:r>
              <a:rPr lang="en-US" sz="2300" dirty="0" smtClean="0">
                <a:solidFill>
                  <a:schemeClr val="accent1">
                    <a:lumMod val="50000"/>
                  </a:schemeClr>
                </a:solidFill>
                <a:latin typeface="Arial" pitchFamily="34" charset="0"/>
                <a:cs typeface="Arial" pitchFamily="34" charset="0"/>
              </a:rPr>
              <a:t>Employees working 28 hours or more per week are eligible for </a:t>
            </a:r>
            <a:r>
              <a:rPr lang="en-US" sz="2300" dirty="0" smtClean="0">
                <a:solidFill>
                  <a:srgbClr val="FF0000"/>
                </a:solidFill>
                <a:latin typeface="Arial" pitchFamily="34" charset="0"/>
                <a:cs typeface="Arial" pitchFamily="34" charset="0"/>
              </a:rPr>
              <a:t>*</a:t>
            </a:r>
            <a:r>
              <a:rPr lang="en-US" sz="2300" dirty="0" smtClean="0">
                <a:solidFill>
                  <a:schemeClr val="accent1">
                    <a:lumMod val="50000"/>
                  </a:schemeClr>
                </a:solidFill>
                <a:latin typeface="Arial" pitchFamily="34" charset="0"/>
                <a:cs typeface="Arial" pitchFamily="34" charset="0"/>
              </a:rPr>
              <a:t>retirement matching, medical, dental, and vision plans</a:t>
            </a:r>
          </a:p>
          <a:p>
            <a:pPr eaLnBrk="1" hangingPunct="1">
              <a:lnSpc>
                <a:spcPct val="90000"/>
              </a:lnSpc>
              <a:defRPr/>
            </a:pPr>
            <a:endParaRPr lang="en-US" sz="2300" dirty="0" smtClean="0">
              <a:latin typeface="Arial" pitchFamily="34" charset="0"/>
              <a:cs typeface="Arial" pitchFamily="34" charset="0"/>
            </a:endParaRPr>
          </a:p>
        </p:txBody>
      </p:sp>
      <p:sp>
        <p:nvSpPr>
          <p:cNvPr id="4" name="TextBox 3"/>
          <p:cNvSpPr txBox="1"/>
          <p:nvPr/>
        </p:nvSpPr>
        <p:spPr>
          <a:xfrm>
            <a:off x="1219200" y="6324600"/>
            <a:ext cx="10160000" cy="338554"/>
          </a:xfrm>
          <a:prstGeom prst="rect">
            <a:avLst/>
          </a:prstGeom>
          <a:noFill/>
        </p:spPr>
        <p:txBody>
          <a:bodyPr wrap="square" rtlCol="0">
            <a:spAutoFit/>
          </a:bodyPr>
          <a:lstStyle/>
          <a:p>
            <a:r>
              <a:rPr lang="en-US" sz="1600" dirty="0" smtClean="0">
                <a:solidFill>
                  <a:srgbClr val="C00000"/>
                </a:solidFill>
              </a:rPr>
              <a:t>*Employee must be classified as full-time to be eligible for the retirement matching plan</a:t>
            </a:r>
            <a:endParaRPr lang="en-US" sz="1600" dirty="0">
              <a:solidFill>
                <a:srgbClr val="C00000"/>
              </a:solidFill>
            </a:endParaRPr>
          </a:p>
        </p:txBody>
      </p:sp>
      <p:sp>
        <p:nvSpPr>
          <p:cNvPr id="5" name="Title 1"/>
          <p:cNvSpPr txBox="1">
            <a:spLocks noGrp="1"/>
          </p:cNvSpPr>
          <p:nvPr>
            <p:ph type="title"/>
          </p:nvPr>
        </p:nvSpPr>
        <p:spPr>
          <a:xfrm>
            <a:off x="0" y="0"/>
            <a:ext cx="12192000" cy="1219200"/>
          </a:xfrm>
          <a:prstGeom prst="rect">
            <a:avLst/>
          </a:prstGeom>
          <a:solidFill>
            <a:srgbClr val="00B0F0"/>
          </a:solidFill>
        </p:spPr>
        <p:style>
          <a:lnRef idx="0">
            <a:schemeClr val="accent6"/>
          </a:lnRef>
          <a:fillRef idx="3">
            <a:schemeClr val="accent6"/>
          </a:fillRef>
          <a:effectRef idx="3">
            <a:schemeClr val="accent6"/>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solidFill>
                  <a:schemeClr val="bg1"/>
                </a:solidFill>
                <a:latin typeface="SourceSansPro-Light"/>
              </a:rPr>
              <a:t>          </a:t>
            </a:r>
            <a:r>
              <a:rPr lang="en-US" b="1" dirty="0" smtClean="0">
                <a:solidFill>
                  <a:srgbClr val="FF0000"/>
                </a:solidFill>
                <a:latin typeface="SourceSansPro-Light"/>
              </a:rPr>
              <a:t>ENROLLMENT REMINDER</a:t>
            </a:r>
            <a:endParaRPr lang="en-US" b="1" u="sng" dirty="0">
              <a:solidFill>
                <a:srgbClr val="FF0000"/>
              </a:solidFill>
              <a:latin typeface="SourceSansPro-Light"/>
            </a:endParaRPr>
          </a:p>
        </p:txBody>
      </p:sp>
      <p:sp>
        <p:nvSpPr>
          <p:cNvPr id="2" name="Slide Number Placeholder 1"/>
          <p:cNvSpPr>
            <a:spLocks noGrp="1"/>
          </p:cNvSpPr>
          <p:nvPr>
            <p:ph type="sldNum" sz="quarter" idx="12"/>
          </p:nvPr>
        </p:nvSpPr>
        <p:spPr/>
        <p:txBody>
          <a:bodyPr/>
          <a:lstStyle/>
          <a:p>
            <a:fld id="{E6704220-9DF6-45FA-91FF-7F5DFB634E38}" type="slidenum">
              <a:rPr lang="en-US" b="1" smtClean="0">
                <a:solidFill>
                  <a:schemeClr val="tx1"/>
                </a:solidFill>
              </a:rPr>
              <a:t>51</a:t>
            </a:fld>
            <a:endParaRPr lang="en-US" b="1" dirty="0">
              <a:solidFill>
                <a:schemeClr val="tx1"/>
              </a:solidFill>
            </a:endParaRPr>
          </a:p>
        </p:txBody>
      </p:sp>
    </p:spTree>
    <p:extLst>
      <p:ext uri="{BB962C8B-B14F-4D97-AF65-F5344CB8AC3E}">
        <p14:creationId xmlns:p14="http://schemas.microsoft.com/office/powerpoint/2010/main" val="3974619905"/>
      </p:ext>
    </p:extLst>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1565" y="1479757"/>
            <a:ext cx="11748868" cy="4940363"/>
          </a:xfrm>
          <a:prstGeom prst="rect">
            <a:avLst/>
          </a:prstGeom>
        </p:spPr>
      </p:pic>
      <p:sp>
        <p:nvSpPr>
          <p:cNvPr id="3" name="Title 1"/>
          <p:cNvSpPr txBox="1">
            <a:spLocks/>
          </p:cNvSpPr>
          <p:nvPr/>
        </p:nvSpPr>
        <p:spPr>
          <a:xfrm>
            <a:off x="0" y="0"/>
            <a:ext cx="12191999" cy="1325563"/>
          </a:xfrm>
          <a:prstGeom prst="rect">
            <a:avLst/>
          </a:prstGeom>
        </p:spPr>
        <p:style>
          <a:lnRef idx="0">
            <a:schemeClr val="accent5"/>
          </a:lnRef>
          <a:fillRef idx="3">
            <a:schemeClr val="accent5"/>
          </a:fillRef>
          <a:effectRef idx="3">
            <a:schemeClr val="accent5"/>
          </a:effectRef>
          <a:fontRef idx="minor">
            <a:schemeClr val="lt1"/>
          </a:fontRef>
        </p:style>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371850"/>
            <a:r>
              <a:rPr lang="en-US" sz="4000" b="1" dirty="0" smtClean="0">
                <a:solidFill>
                  <a:schemeClr val="bg1"/>
                </a:solidFill>
                <a:latin typeface="Arial" charset="0"/>
              </a:rPr>
              <a:t>Benefits Enrollment Instructions</a:t>
            </a:r>
          </a:p>
          <a:p>
            <a:pPr marL="3371850" algn="ctr"/>
            <a:r>
              <a:rPr lang="en-US" sz="4000" b="1" i="1" dirty="0">
                <a:solidFill>
                  <a:schemeClr val="bg1"/>
                </a:solidFill>
                <a:latin typeface="Arial" charset="0"/>
              </a:rPr>
              <a:t>http://</a:t>
            </a:r>
            <a:r>
              <a:rPr lang="en-US" sz="4000" b="1" i="1" dirty="0" smtClean="0">
                <a:solidFill>
                  <a:schemeClr val="bg1"/>
                </a:solidFill>
                <a:latin typeface="Arial" charset="0"/>
              </a:rPr>
              <a:t>icubabenefits.org</a:t>
            </a:r>
            <a:endParaRPr lang="en-US" sz="4000" b="1" i="1" dirty="0">
              <a:solidFill>
                <a:schemeClr val="bg1"/>
              </a:solidFill>
              <a:latin typeface="Arial" charset="0"/>
            </a:endParaRPr>
          </a:p>
        </p:txBody>
      </p:sp>
      <p:pic>
        <p:nvPicPr>
          <p:cNvPr id="4" name="Picture 2" descr="Inline imag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4" y="90424"/>
            <a:ext cx="1966911" cy="1298909"/>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p:spPr>
      </p:pic>
      <p:sp>
        <p:nvSpPr>
          <p:cNvPr id="5" name="Slide Number Placeholder 4"/>
          <p:cNvSpPr>
            <a:spLocks noGrp="1"/>
          </p:cNvSpPr>
          <p:nvPr>
            <p:ph type="sldNum" sz="quarter" idx="12"/>
          </p:nvPr>
        </p:nvSpPr>
        <p:spPr/>
        <p:txBody>
          <a:bodyPr/>
          <a:lstStyle/>
          <a:p>
            <a:r>
              <a:rPr lang="en-US" sz="1400" b="1" dirty="0" smtClean="0">
                <a:solidFill>
                  <a:schemeClr val="tx1"/>
                </a:solidFill>
              </a:rPr>
              <a:t>52</a:t>
            </a:r>
            <a:endParaRPr lang="en-US" sz="1400" b="1" dirty="0">
              <a:solidFill>
                <a:schemeClr val="tx1"/>
              </a:solidFill>
            </a:endParaRPr>
          </a:p>
        </p:txBody>
      </p:sp>
    </p:spTree>
    <p:extLst>
      <p:ext uri="{BB962C8B-B14F-4D97-AF65-F5344CB8AC3E}">
        <p14:creationId xmlns:p14="http://schemas.microsoft.com/office/powerpoint/2010/main" val="12930714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 y="-16740"/>
            <a:ext cx="12191999" cy="1325563"/>
          </a:xfrm>
          <a:prstGeom prst="rect">
            <a:avLst/>
          </a:prstGeom>
        </p:spPr>
        <p:style>
          <a:lnRef idx="0">
            <a:schemeClr val="accent5"/>
          </a:lnRef>
          <a:fillRef idx="3">
            <a:schemeClr val="accent5"/>
          </a:fillRef>
          <a:effectRef idx="3">
            <a:schemeClr val="accent5"/>
          </a:effectRef>
          <a:fontRef idx="minor">
            <a:schemeClr val="lt1"/>
          </a:fontRef>
        </p:style>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571750"/>
            <a:r>
              <a:rPr lang="en-US" sz="4000" b="1" dirty="0" smtClean="0">
                <a:solidFill>
                  <a:schemeClr val="bg1"/>
                </a:solidFill>
                <a:latin typeface="Arial" charset="0"/>
              </a:rPr>
              <a:t>ICUBA Benefits Insurance Providers</a:t>
            </a:r>
            <a:endParaRPr lang="en-US" sz="4000" b="1" dirty="0">
              <a:solidFill>
                <a:schemeClr val="bg1"/>
              </a:solidFill>
              <a:latin typeface="Arial" charset="0"/>
            </a:endParaRPr>
          </a:p>
        </p:txBody>
      </p:sp>
      <p:pic>
        <p:nvPicPr>
          <p:cNvPr id="3" name="Picture 2" descr="Inline ima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4" y="90424"/>
            <a:ext cx="1966911" cy="1298909"/>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p:spPr>
      </p:pic>
      <p:grpSp>
        <p:nvGrpSpPr>
          <p:cNvPr id="9" name="Group 8"/>
          <p:cNvGrpSpPr/>
          <p:nvPr/>
        </p:nvGrpSpPr>
        <p:grpSpPr>
          <a:xfrm>
            <a:off x="1509698" y="1507688"/>
            <a:ext cx="9172604" cy="1653556"/>
            <a:chOff x="988402" y="1507688"/>
            <a:chExt cx="9543333" cy="1772047"/>
          </a:xfrm>
        </p:grpSpPr>
        <p:pic>
          <p:nvPicPr>
            <p:cNvPr id="14" name="Picture 13"/>
            <p:cNvPicPr>
              <a:picLocks noChangeAspect="1"/>
            </p:cNvPicPr>
            <p:nvPr/>
          </p:nvPicPr>
          <p:blipFill>
            <a:blip r:embed="rId4"/>
            <a:stretch>
              <a:fillRect/>
            </a:stretch>
          </p:blipFill>
          <p:spPr>
            <a:xfrm>
              <a:off x="7755406" y="1580535"/>
              <a:ext cx="2776329" cy="1699200"/>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5" name="Picture 14"/>
            <p:cNvPicPr>
              <a:picLocks noChangeAspect="1"/>
            </p:cNvPicPr>
            <p:nvPr/>
          </p:nvPicPr>
          <p:blipFill>
            <a:blip r:embed="rId5"/>
            <a:stretch>
              <a:fillRect/>
            </a:stretch>
          </p:blipFill>
          <p:spPr>
            <a:xfrm>
              <a:off x="4387647" y="1567818"/>
              <a:ext cx="2781300" cy="1711916"/>
            </a:xfrm>
            <a:prstGeom prst="roundRect">
              <a:avLst>
                <a:gd name="adj" fmla="val 4167"/>
              </a:avLst>
            </a:prstGeom>
            <a:solidFill>
              <a:srgbClr val="FFFFFF"/>
            </a:solidFill>
            <a:ln w="76200" cap="sq">
              <a:solidFill>
                <a:schemeClr val="bg1"/>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6" name="Picture 15"/>
            <p:cNvPicPr>
              <a:picLocks noChangeAspect="1"/>
            </p:cNvPicPr>
            <p:nvPr/>
          </p:nvPicPr>
          <p:blipFill>
            <a:blip r:embed="rId6"/>
            <a:stretch>
              <a:fillRect/>
            </a:stretch>
          </p:blipFill>
          <p:spPr>
            <a:xfrm>
              <a:off x="988402" y="1507688"/>
              <a:ext cx="2811162" cy="1772046"/>
            </a:xfrm>
            <a:prstGeom prst="roundRect">
              <a:avLst>
                <a:gd name="adj" fmla="val 8594"/>
              </a:avLst>
            </a:prstGeom>
            <a:solidFill>
              <a:srgbClr val="FFFFFF">
                <a:shade val="85000"/>
              </a:srgbClr>
            </a:solidFill>
            <a:ln>
              <a:noFill/>
            </a:ln>
            <a:effectLst/>
          </p:spPr>
        </p:pic>
      </p:grpSp>
      <p:sp>
        <p:nvSpPr>
          <p:cNvPr id="19" name="Rectangle 18"/>
          <p:cNvSpPr/>
          <p:nvPr/>
        </p:nvSpPr>
        <p:spPr>
          <a:xfrm>
            <a:off x="1478580" y="3359205"/>
            <a:ext cx="9290629" cy="4012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p:cNvGrpSpPr/>
          <p:nvPr/>
        </p:nvGrpSpPr>
        <p:grpSpPr>
          <a:xfrm>
            <a:off x="1275404" y="5404444"/>
            <a:ext cx="9641192" cy="1441093"/>
            <a:chOff x="1714151" y="5404444"/>
            <a:chExt cx="9641192" cy="1441093"/>
          </a:xfrm>
        </p:grpSpPr>
        <p:pic>
          <p:nvPicPr>
            <p:cNvPr id="6" name="Picture 5" descr=" Logo">
              <a:hlinkClick r:id="rId7"/>
            </p:cNvPr>
            <p:cNvPicPr/>
            <p:nvPr/>
          </p:nvPicPr>
          <p:blipFill>
            <a:blip r:embed="rId8" cstate="print"/>
            <a:stretch>
              <a:fillRect/>
            </a:stretch>
          </p:blipFill>
          <p:spPr bwMode="auto">
            <a:xfrm>
              <a:off x="1714151" y="5496183"/>
              <a:ext cx="3703528" cy="1257613"/>
            </a:xfrm>
            <a:prstGeom prst="rect">
              <a:avLst/>
            </a:prstGeom>
            <a:noFill/>
            <a:ln>
              <a:noFill/>
            </a:ln>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435526" y="5404444"/>
              <a:ext cx="5919817" cy="1441093"/>
            </a:xfrm>
            <a:prstGeom prst="rect">
              <a:avLst/>
            </a:prstGeom>
          </p:spPr>
        </p:pic>
      </p:grpSp>
      <p:grpSp>
        <p:nvGrpSpPr>
          <p:cNvPr id="8" name="Group 7"/>
          <p:cNvGrpSpPr/>
          <p:nvPr/>
        </p:nvGrpSpPr>
        <p:grpSpPr>
          <a:xfrm>
            <a:off x="1080496" y="3525631"/>
            <a:ext cx="10031009" cy="1680852"/>
            <a:chOff x="864552" y="3525630"/>
            <a:chExt cx="10518685" cy="1825457"/>
          </a:xfrm>
        </p:grpSpPr>
        <p:pic>
          <p:nvPicPr>
            <p:cNvPr id="24" name="Picture 23"/>
            <p:cNvPicPr>
              <a:picLocks noChangeAspect="1"/>
            </p:cNvPicPr>
            <p:nvPr/>
          </p:nvPicPr>
          <p:blipFill>
            <a:blip r:embed="rId10"/>
            <a:stretch>
              <a:fillRect/>
            </a:stretch>
          </p:blipFill>
          <p:spPr>
            <a:xfrm>
              <a:off x="864552" y="3525630"/>
              <a:ext cx="2861945" cy="1825457"/>
            </a:xfrm>
            <a:prstGeom prst="roundRect">
              <a:avLst>
                <a:gd name="adj" fmla="val 8594"/>
              </a:avLst>
            </a:prstGeom>
            <a:solidFill>
              <a:srgbClr val="FFFFFF">
                <a:shade val="85000"/>
              </a:srgbClr>
            </a:solidFill>
            <a:ln>
              <a:noFill/>
            </a:ln>
            <a:effectLst/>
          </p:spPr>
        </p:pic>
        <p:pic>
          <p:nvPicPr>
            <p:cNvPr id="18" name="Picture 17"/>
            <p:cNvPicPr>
              <a:picLocks noChangeAspect="1"/>
            </p:cNvPicPr>
            <p:nvPr/>
          </p:nvPicPr>
          <p:blipFill>
            <a:blip r:embed="rId11"/>
            <a:stretch>
              <a:fillRect/>
            </a:stretch>
          </p:blipFill>
          <p:spPr>
            <a:xfrm>
              <a:off x="8400427" y="3525630"/>
              <a:ext cx="2982810" cy="1804487"/>
            </a:xfrm>
            <a:prstGeom prst="roundRect">
              <a:avLst>
                <a:gd name="adj" fmla="val 8594"/>
              </a:avLst>
            </a:prstGeom>
            <a:solidFill>
              <a:srgbClr val="FFFFFF">
                <a:shade val="85000"/>
              </a:srgbClr>
            </a:solidFill>
            <a:ln>
              <a:noFill/>
            </a:ln>
            <a:effectLst/>
          </p:spPr>
        </p:pic>
      </p:grpSp>
      <p:sp>
        <p:nvSpPr>
          <p:cNvPr id="5" name="Slide Number Placeholder 4"/>
          <p:cNvSpPr>
            <a:spLocks noGrp="1"/>
          </p:cNvSpPr>
          <p:nvPr>
            <p:ph type="sldNum" sz="quarter" idx="12"/>
          </p:nvPr>
        </p:nvSpPr>
        <p:spPr/>
        <p:txBody>
          <a:bodyPr/>
          <a:lstStyle/>
          <a:p>
            <a:r>
              <a:rPr lang="en-US" sz="1400" b="1" dirty="0" smtClean="0">
                <a:solidFill>
                  <a:schemeClr val="tx1"/>
                </a:solidFill>
              </a:rPr>
              <a:t>53</a:t>
            </a:r>
            <a:endParaRPr lang="en-US" sz="1400" b="1" dirty="0">
              <a:solidFill>
                <a:schemeClr val="tx1"/>
              </a:solidFill>
            </a:endParaRPr>
          </a:p>
        </p:txBody>
      </p:sp>
      <p:pic>
        <p:nvPicPr>
          <p:cNvPr id="17" name="Picture 16"/>
          <p:cNvPicPr/>
          <p:nvPr/>
        </p:nvPicPr>
        <p:blipFill>
          <a:blip r:embed="rId12">
            <a:extLst>
              <a:ext uri="{28A0092B-C50C-407E-A947-70E740481C1C}">
                <a14:useLocalDpi xmlns:a14="http://schemas.microsoft.com/office/drawing/2010/main" val="0"/>
              </a:ext>
            </a:extLst>
          </a:blip>
          <a:srcRect/>
          <a:stretch>
            <a:fillRect/>
          </a:stretch>
        </p:blipFill>
        <p:spPr bwMode="auto">
          <a:xfrm>
            <a:off x="4211655" y="4091354"/>
            <a:ext cx="3349730" cy="562708"/>
          </a:xfrm>
          <a:prstGeom prst="rect">
            <a:avLst/>
          </a:prstGeom>
          <a:noFill/>
          <a:ln>
            <a:noFill/>
          </a:ln>
        </p:spPr>
      </p:pic>
    </p:spTree>
    <p:extLst>
      <p:ext uri="{BB962C8B-B14F-4D97-AF65-F5344CB8AC3E}">
        <p14:creationId xmlns:p14="http://schemas.microsoft.com/office/powerpoint/2010/main" val="12539475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12191999" cy="1325563"/>
          </a:xfrm>
          <a:prstGeom prst="rect">
            <a:avLst/>
          </a:prstGeom>
        </p:spPr>
        <p:style>
          <a:lnRef idx="0">
            <a:schemeClr val="accent5"/>
          </a:lnRef>
          <a:fillRef idx="3">
            <a:schemeClr val="accent5"/>
          </a:fillRef>
          <a:effectRef idx="3">
            <a:schemeClr val="accent5"/>
          </a:effectRef>
          <a:fontRef idx="minor">
            <a:schemeClr val="lt1"/>
          </a:fontRef>
        </p:style>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 algn="ctr"/>
            <a:r>
              <a:rPr lang="en-US" sz="4000" b="1" dirty="0" smtClean="0">
                <a:solidFill>
                  <a:schemeClr val="bg1"/>
                </a:solidFill>
                <a:latin typeface="Arial" charset="0"/>
              </a:rPr>
              <a:t>                          Mobile Apps</a:t>
            </a:r>
            <a:endParaRPr lang="en-US" sz="4000" b="1" dirty="0">
              <a:solidFill>
                <a:schemeClr val="bg1"/>
              </a:solidFill>
              <a:latin typeface="Arial" charset="0"/>
            </a:endParaRPr>
          </a:p>
        </p:txBody>
      </p:sp>
      <p:grpSp>
        <p:nvGrpSpPr>
          <p:cNvPr id="6" name="Group 5"/>
          <p:cNvGrpSpPr/>
          <p:nvPr/>
        </p:nvGrpSpPr>
        <p:grpSpPr>
          <a:xfrm>
            <a:off x="6934200" y="1560195"/>
            <a:ext cx="4966970" cy="2928661"/>
            <a:chOff x="0" y="0"/>
            <a:chExt cx="4171950" cy="2373630"/>
          </a:xfrm>
        </p:grpSpPr>
        <p:grpSp>
          <p:nvGrpSpPr>
            <p:cNvPr id="8" name="Group 7"/>
            <p:cNvGrpSpPr/>
            <p:nvPr/>
          </p:nvGrpSpPr>
          <p:grpSpPr>
            <a:xfrm>
              <a:off x="619125" y="0"/>
              <a:ext cx="2880360" cy="2373630"/>
              <a:chOff x="0" y="0"/>
              <a:chExt cx="2880360" cy="2373630"/>
            </a:xfrm>
          </p:grpSpPr>
          <p:pic>
            <p:nvPicPr>
              <p:cNvPr id="11" name="Picture 10" descr="phone group (3)Smaller (2).t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880360" cy="2373630"/>
              </a:xfrm>
              <a:prstGeom prst="rect">
                <a:avLst/>
              </a:prstGeom>
              <a:noFill/>
              <a:ln w="9525">
                <a:noFill/>
                <a:miter lim="800000"/>
                <a:headEnd/>
                <a:tailEnd/>
              </a:ln>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470" y="312420"/>
                <a:ext cx="712470" cy="1154430"/>
              </a:xfrm>
              <a:prstGeom prst="rect">
                <a:avLst/>
              </a:prstGeom>
              <a:noFill/>
              <a:ln>
                <a:noFill/>
              </a:ln>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5950" y="521970"/>
                <a:ext cx="636270" cy="1032510"/>
              </a:xfrm>
              <a:prstGeom prst="rect">
                <a:avLst/>
              </a:prstGeom>
              <a:noFill/>
              <a:ln>
                <a:noFill/>
              </a:ln>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1480" y="605790"/>
                <a:ext cx="613410" cy="579120"/>
              </a:xfrm>
              <a:prstGeom prst="rect">
                <a:avLst/>
              </a:prstGeom>
              <a:noFill/>
              <a:ln>
                <a:noFill/>
              </a:ln>
            </p:spPr>
          </p:pic>
        </p:gr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966788"/>
              <a:ext cx="923925" cy="333375"/>
            </a:xfrm>
            <a:prstGeom prst="rect">
              <a:avLst/>
            </a:prstGeom>
            <a:noFill/>
            <a:ln>
              <a:noFill/>
            </a:ln>
            <a:effectLst/>
            <a:extLst/>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48025" y="933450"/>
              <a:ext cx="923925" cy="347663"/>
            </a:xfrm>
            <a:prstGeom prst="rect">
              <a:avLst/>
            </a:prstGeom>
            <a:noFill/>
            <a:ln>
              <a:noFill/>
            </a:ln>
            <a:effectLst/>
            <a:extLst/>
          </p:spPr>
        </p:pic>
      </p:grpSp>
      <p:pic>
        <p:nvPicPr>
          <p:cNvPr id="15" name="Picture 14"/>
          <p:cNvPicPr/>
          <p:nvPr/>
        </p:nvPicPr>
        <p:blipFill>
          <a:blip r:embed="rId9">
            <a:extLst>
              <a:ext uri="{28A0092B-C50C-407E-A947-70E740481C1C}">
                <a14:useLocalDpi xmlns:a14="http://schemas.microsoft.com/office/drawing/2010/main" val="0"/>
              </a:ext>
            </a:extLst>
          </a:blip>
          <a:srcRect/>
          <a:stretch>
            <a:fillRect/>
          </a:stretch>
        </p:blipFill>
        <p:spPr bwMode="auto">
          <a:xfrm>
            <a:off x="463992" y="4378484"/>
            <a:ext cx="726440" cy="678180"/>
          </a:xfrm>
          <a:prstGeom prst="rect">
            <a:avLst/>
          </a:prstGeom>
          <a:noFill/>
          <a:ln>
            <a:noFill/>
          </a:ln>
        </p:spPr>
      </p:pic>
      <p:sp>
        <p:nvSpPr>
          <p:cNvPr id="16" name="Text Box 758"/>
          <p:cNvSpPr txBox="1"/>
          <p:nvPr/>
        </p:nvSpPr>
        <p:spPr>
          <a:xfrm>
            <a:off x="5366295" y="4373014"/>
            <a:ext cx="2642219" cy="73510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spcBef>
                <a:spcPts val="0"/>
              </a:spcBef>
              <a:spcAft>
                <a:spcPts val="900"/>
              </a:spcAft>
            </a:pPr>
            <a:r>
              <a:rPr lang="en-US" sz="800" b="1" dirty="0">
                <a:solidFill>
                  <a:srgbClr val="7030A0"/>
                </a:solidFill>
                <a:latin typeface="Avenir"/>
                <a:ea typeface="Calibri" panose="020F0502020204030204" pitchFamily="34" charset="0"/>
                <a:cs typeface="Times New Roman" panose="02020603050405020304" pitchFamily="18" charset="0"/>
              </a:rPr>
              <a:t>Catamaran</a:t>
            </a:r>
            <a:r>
              <a:rPr lang="en-US" sz="800" dirty="0">
                <a:latin typeface="Avenir"/>
                <a:ea typeface="Calibri" panose="020F0502020204030204" pitchFamily="34" charset="0"/>
                <a:cs typeface="Times New Roman" panose="02020603050405020304" pitchFamily="18" charset="0"/>
              </a:rPr>
              <a:t> gives you instant, secure access to your personal prescription information and trusted pharmacy resources. Check your prescription history, compare prescription prices and locate nearby pharmacies.</a:t>
            </a:r>
          </a:p>
        </p:txBody>
      </p:sp>
      <p:sp>
        <p:nvSpPr>
          <p:cNvPr id="17" name="Text Box 757"/>
          <p:cNvSpPr txBox="1"/>
          <p:nvPr/>
        </p:nvSpPr>
        <p:spPr>
          <a:xfrm>
            <a:off x="1101532" y="4368702"/>
            <a:ext cx="2649255" cy="747187"/>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spcBef>
                <a:spcPts val="0"/>
              </a:spcBef>
              <a:spcAft>
                <a:spcPts val="900"/>
              </a:spcAft>
            </a:pPr>
            <a:r>
              <a:rPr lang="en-US" sz="800" dirty="0">
                <a:latin typeface="Avenir"/>
                <a:ea typeface="Calibri" panose="020F0502020204030204" pitchFamily="34" charset="0"/>
                <a:cs typeface="Times New Roman" panose="02020603050405020304" pitchFamily="18" charset="0"/>
              </a:rPr>
              <a:t>The </a:t>
            </a:r>
            <a:r>
              <a:rPr lang="en-US" sz="800" b="1" dirty="0">
                <a:solidFill>
                  <a:srgbClr val="0070C0"/>
                </a:solidFill>
                <a:latin typeface="Avenir"/>
                <a:ea typeface="Calibri" panose="020F0502020204030204" pitchFamily="34" charset="0"/>
                <a:cs typeface="Times New Roman" panose="02020603050405020304" pitchFamily="18" charset="0"/>
              </a:rPr>
              <a:t>Florida Blue mobile app </a:t>
            </a:r>
            <a:r>
              <a:rPr lang="en-US" sz="800" dirty="0">
                <a:latin typeface="Avenir"/>
                <a:ea typeface="Calibri" panose="020F0502020204030204" pitchFamily="34" charset="0"/>
                <a:cs typeface="Times New Roman" panose="02020603050405020304" pitchFamily="18" charset="0"/>
              </a:rPr>
              <a:t>provides quick and easy access to your plan coverages and details such as deductibles, claims, an electronic copy of your Member ID card and a search feature to help you locate doctors in the network from wherever you are.</a:t>
            </a:r>
          </a:p>
        </p:txBody>
      </p:sp>
      <p:sp>
        <p:nvSpPr>
          <p:cNvPr id="18" name="Text Box 759"/>
          <p:cNvSpPr txBox="1"/>
          <p:nvPr/>
        </p:nvSpPr>
        <p:spPr>
          <a:xfrm>
            <a:off x="1112178" y="5615019"/>
            <a:ext cx="2692627" cy="59309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spcBef>
                <a:spcPts val="0"/>
              </a:spcBef>
            </a:pPr>
            <a:r>
              <a:rPr lang="en-US" sz="800" b="1" dirty="0">
                <a:solidFill>
                  <a:srgbClr val="00B0F0"/>
                </a:solidFill>
                <a:latin typeface="Avenir"/>
                <a:ea typeface="Calibri" panose="020F0502020204030204" pitchFamily="34" charset="0"/>
                <a:cs typeface="Times New Roman" panose="02020603050405020304" pitchFamily="18" charset="0"/>
              </a:rPr>
              <a:t>Resources for Living</a:t>
            </a:r>
            <a:r>
              <a:rPr lang="en-US" sz="800" dirty="0">
                <a:latin typeface="Avenir"/>
                <a:ea typeface="Calibri" panose="020F0502020204030204" pitchFamily="34" charset="0"/>
                <a:cs typeface="Times New Roman" panose="02020603050405020304" pitchFamily="18" charset="0"/>
              </a:rPr>
              <a:t> allows you to access information, support and resources to help you manage the issues that impact your work, life and well-being.</a:t>
            </a:r>
          </a:p>
          <a:p>
            <a:pPr marL="0" marR="0" algn="just">
              <a:spcBef>
                <a:spcPts val="0"/>
              </a:spcBef>
              <a:spcAft>
                <a:spcPts val="900"/>
              </a:spcAft>
            </a:pPr>
            <a:r>
              <a:rPr lang="en-US" sz="800" dirty="0">
                <a:solidFill>
                  <a:srgbClr val="262626"/>
                </a:solidFill>
                <a:effectLst/>
                <a:ea typeface="Calibri" panose="020F0502020204030204" pitchFamily="34" charset="0"/>
                <a:cs typeface="Times New Roman" panose="02020603050405020304" pitchFamily="18" charset="0"/>
              </a:rPr>
              <a:t> </a:t>
            </a:r>
            <a:endParaRPr lang="en-US" sz="900" dirty="0">
              <a:solidFill>
                <a:srgbClr val="262626"/>
              </a:solidFill>
              <a:effectLst/>
              <a:ea typeface="Calibri" panose="020F0502020204030204" pitchFamily="34" charset="0"/>
              <a:cs typeface="Times New Roman" panose="02020603050405020304" pitchFamily="18" charset="0"/>
            </a:endParaRPr>
          </a:p>
        </p:txBody>
      </p:sp>
      <p:pic>
        <p:nvPicPr>
          <p:cNvPr id="19" name="Picture 18"/>
          <p:cNvPicPr/>
          <p:nvPr/>
        </p:nvPicPr>
        <p:blipFill>
          <a:blip r:embed="rId10" cstate="print">
            <a:extLst>
              <a:ext uri="{28A0092B-C50C-407E-A947-70E740481C1C}">
                <a14:useLocalDpi xmlns:a14="http://schemas.microsoft.com/office/drawing/2010/main" val="0"/>
              </a:ext>
            </a:extLst>
          </a:blip>
          <a:stretch>
            <a:fillRect/>
          </a:stretch>
        </p:blipFill>
        <p:spPr>
          <a:xfrm>
            <a:off x="4505359" y="4380780"/>
            <a:ext cx="848236" cy="659765"/>
          </a:xfrm>
          <a:prstGeom prst="rect">
            <a:avLst/>
          </a:prstGeom>
        </p:spPr>
      </p:pic>
      <p:pic>
        <p:nvPicPr>
          <p:cNvPr id="20" name="irc_mi" descr="https://lh3.ggpht.com/ov1YUr3RD5tn5ff621W3nL97m13GTGDyqJ34hB24YOyhEric-jWdZq8wXozUfygGUcY=w300"/>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26351" y="4387753"/>
            <a:ext cx="626745" cy="586105"/>
          </a:xfrm>
          <a:prstGeom prst="rect">
            <a:avLst/>
          </a:prstGeom>
          <a:ln>
            <a:noFill/>
          </a:ln>
          <a:effectLst>
            <a:outerShdw blurRad="50800" dist="38100" dir="8100000" algn="tr" rotWithShape="0">
              <a:prstClr val="black">
                <a:alpha val="40000"/>
              </a:prstClr>
            </a:outerShdw>
          </a:effectLst>
        </p:spPr>
      </p:pic>
      <p:pic>
        <p:nvPicPr>
          <p:cNvPr id="21" name="irc_mi" descr="https://lh6.ggpht.com/y7P1C0_fKrsUtmXRm__L6gnr-7U9xzmaj1eutcPfEtHyfLJEAoWzZL-tvAUN_4Kcq4gc=w300"/>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3992" y="5530367"/>
            <a:ext cx="637540" cy="5886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 Box 281"/>
          <p:cNvSpPr txBox="1"/>
          <p:nvPr/>
        </p:nvSpPr>
        <p:spPr>
          <a:xfrm>
            <a:off x="9195446" y="4383968"/>
            <a:ext cx="2642219" cy="68135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spcBef>
                <a:spcPts val="0"/>
              </a:spcBef>
              <a:spcAft>
                <a:spcPts val="0"/>
              </a:spcAft>
            </a:pPr>
            <a:r>
              <a:rPr lang="en-US" sz="800" b="1" dirty="0">
                <a:solidFill>
                  <a:schemeClr val="accent6">
                    <a:lumMod val="75000"/>
                  </a:schemeClr>
                </a:solidFill>
                <a:latin typeface="Avenir"/>
                <a:ea typeface="Calibri" panose="020F0502020204030204" pitchFamily="34" charset="0"/>
                <a:cs typeface="Times New Roman" panose="02020603050405020304" pitchFamily="18" charset="0"/>
              </a:rPr>
              <a:t>MyHumana</a:t>
            </a:r>
            <a:r>
              <a:rPr lang="en-US" sz="800" dirty="0">
                <a:latin typeface="Avenir"/>
                <a:ea typeface="Calibri" panose="020F0502020204030204" pitchFamily="34" charset="0"/>
                <a:cs typeface="Times New Roman" panose="02020603050405020304" pitchFamily="18" charset="0"/>
              </a:rPr>
              <a:t> Mobile app gives you quick access to view your dental plan and coverage details as well as a search feature to help you easily locate an in-network provider in your area.</a:t>
            </a:r>
          </a:p>
        </p:txBody>
      </p:sp>
      <p:pic>
        <p:nvPicPr>
          <p:cNvPr id="23" name="Picture 22"/>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01120" y="5512355"/>
            <a:ext cx="617220" cy="573571"/>
          </a:xfrm>
          <a:prstGeom prst="rect">
            <a:avLst/>
          </a:prstGeom>
          <a:noFill/>
          <a:ln>
            <a:noFill/>
          </a:ln>
        </p:spPr>
      </p:pic>
      <p:sp>
        <p:nvSpPr>
          <p:cNvPr id="24" name="Text Box 24"/>
          <p:cNvSpPr txBox="1"/>
          <p:nvPr/>
        </p:nvSpPr>
        <p:spPr>
          <a:xfrm>
            <a:off x="5386790" y="5504718"/>
            <a:ext cx="2621724" cy="92202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spcBef>
                <a:spcPts val="0"/>
              </a:spcBef>
              <a:spcAft>
                <a:spcPts val="0"/>
              </a:spcAft>
            </a:pPr>
            <a:r>
              <a:rPr lang="en-US" sz="800" dirty="0">
                <a:latin typeface="Avenir"/>
                <a:ea typeface="Calibri" panose="020F0502020204030204" pitchFamily="34" charset="0"/>
                <a:cs typeface="Times New Roman" panose="02020603050405020304" pitchFamily="18" charset="0"/>
              </a:rPr>
              <a:t>The </a:t>
            </a:r>
            <a:r>
              <a:rPr lang="en-US" sz="800" b="1" dirty="0">
                <a:solidFill>
                  <a:srgbClr val="0070C0"/>
                </a:solidFill>
                <a:latin typeface="Avenir"/>
                <a:ea typeface="Calibri" panose="020F0502020204030204" pitchFamily="34" charset="0"/>
                <a:cs typeface="Times New Roman" panose="02020603050405020304" pitchFamily="18" charset="0"/>
              </a:rPr>
              <a:t>WebMD</a:t>
            </a:r>
            <a:r>
              <a:rPr lang="en-US" sz="800" dirty="0">
                <a:latin typeface="Avenir"/>
                <a:ea typeface="Calibri" panose="020F0502020204030204" pitchFamily="34" charset="0"/>
                <a:cs typeface="Times New Roman" panose="02020603050405020304" pitchFamily="18" charset="0"/>
              </a:rPr>
              <a:t> app provides </a:t>
            </a:r>
            <a:r>
              <a:rPr lang="en-US" sz="800" b="1" dirty="0">
                <a:solidFill>
                  <a:srgbClr val="0070C0"/>
                </a:solidFill>
                <a:latin typeface="Avenir"/>
                <a:ea typeface="Calibri" panose="020F0502020204030204" pitchFamily="34" charset="0"/>
                <a:cs typeface="Times New Roman" panose="02020603050405020304" pitchFamily="18" charset="0"/>
              </a:rPr>
              <a:t>24/7</a:t>
            </a:r>
            <a:r>
              <a:rPr lang="en-US" sz="800" dirty="0">
                <a:latin typeface="Avenir"/>
                <a:ea typeface="Calibri" panose="020F0502020204030204" pitchFamily="34" charset="0"/>
                <a:cs typeface="Times New Roman" panose="02020603050405020304" pitchFamily="18" charset="0"/>
              </a:rPr>
              <a:t> mobile access to mobile-optimized health information and decision support tools, including Symptom Checker, Drugs &amp; Treatments, First Aid Information and Local Health Listings. </a:t>
            </a:r>
          </a:p>
          <a:p>
            <a:pPr marL="0" marR="0" algn="just">
              <a:spcBef>
                <a:spcPts val="0"/>
              </a:spcBef>
              <a:spcAft>
                <a:spcPts val="900"/>
              </a:spcAft>
            </a:pPr>
            <a:r>
              <a:rPr lang="en-US" sz="800" dirty="0">
                <a:latin typeface="Avenir"/>
                <a:ea typeface="Calibri" panose="020F0502020204030204" pitchFamily="34" charset="0"/>
                <a:cs typeface="Times New Roman" panose="02020603050405020304" pitchFamily="18" charset="0"/>
              </a:rPr>
              <a:t> </a:t>
            </a:r>
          </a:p>
        </p:txBody>
      </p:sp>
      <p:sp>
        <p:nvSpPr>
          <p:cNvPr id="25" name="Text Box 760"/>
          <p:cNvSpPr txBox="1"/>
          <p:nvPr/>
        </p:nvSpPr>
        <p:spPr>
          <a:xfrm>
            <a:off x="9198208" y="5479403"/>
            <a:ext cx="2617644" cy="72474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just">
              <a:spcBef>
                <a:spcPts val="0"/>
              </a:spcBef>
              <a:spcAft>
                <a:spcPts val="900"/>
              </a:spcAft>
            </a:pPr>
            <a:r>
              <a:rPr lang="en-US" sz="800" b="1" dirty="0">
                <a:solidFill>
                  <a:schemeClr val="accent6">
                    <a:lumMod val="75000"/>
                  </a:schemeClr>
                </a:solidFill>
                <a:latin typeface="Avenir"/>
                <a:ea typeface="Calibri" panose="020F0502020204030204" pitchFamily="34" charset="0"/>
                <a:cs typeface="Times New Roman" panose="02020603050405020304" pitchFamily="18" charset="0"/>
              </a:rPr>
              <a:t>MyQuest™ </a:t>
            </a:r>
            <a:r>
              <a:rPr lang="en-US" sz="800" dirty="0">
                <a:latin typeface="Avenir"/>
                <a:ea typeface="Calibri" panose="020F0502020204030204" pitchFamily="34" charset="0"/>
                <a:cs typeface="Times New Roman" panose="02020603050405020304" pitchFamily="18" charset="0"/>
              </a:rPr>
              <a:t>allows you to conveniently access your health information, request and receive lab results, schedule your next lab appointment or find the nearest Quest Diagnostics Patient Service Center location.</a:t>
            </a:r>
          </a:p>
        </p:txBody>
      </p:sp>
      <p:pic>
        <p:nvPicPr>
          <p:cNvPr id="26" name="Picture 25" descr="https://encrypted-tbn0.gstatic.com/images?q=tbn:ANd9GcRDxZOgQH6NfgLzOSdH-YQLL13kEp9lfzJDCee3i1HRac3nxpbXoQ"/>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531236" y="5499850"/>
            <a:ext cx="664210" cy="5556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Picture 27"/>
          <p:cNvPicPr>
            <a:picLocks noChangeAspect="1"/>
          </p:cNvPicPr>
          <p:nvPr/>
        </p:nvPicPr>
        <p:blipFill>
          <a:blip r:embed="rId15"/>
          <a:stretch>
            <a:fillRect/>
          </a:stretch>
        </p:blipFill>
        <p:spPr>
          <a:xfrm>
            <a:off x="-1" y="-14188"/>
            <a:ext cx="4029075" cy="1339751"/>
          </a:xfrm>
          <a:prstGeom prst="rect">
            <a:avLst/>
          </a:prstGeom>
          <a:noFill/>
          <a:ln>
            <a:noFill/>
          </a:ln>
        </p:spPr>
      </p:pic>
      <p:sp>
        <p:nvSpPr>
          <p:cNvPr id="7" name="Text Box 227"/>
          <p:cNvSpPr txBox="1"/>
          <p:nvPr/>
        </p:nvSpPr>
        <p:spPr>
          <a:xfrm>
            <a:off x="424797" y="1427957"/>
            <a:ext cx="5954395" cy="295979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fontAlgn="base">
              <a:spcBef>
                <a:spcPts val="0"/>
              </a:spcBef>
              <a:spcAft>
                <a:spcPts val="0"/>
              </a:spcAft>
            </a:pPr>
            <a:r>
              <a:rPr lang="en-US" sz="2800" kern="1200" dirty="0" smtClean="0">
                <a:solidFill>
                  <a:srgbClr val="7030A0"/>
                </a:solidFill>
                <a:effectLst/>
                <a:latin typeface="Chalet-ParisNineteenSixty"/>
                <a:ea typeface="Times New Roman" panose="02020603050405020304" pitchFamily="18" charset="0"/>
              </a:rPr>
              <a:t>Good </a:t>
            </a:r>
            <a:r>
              <a:rPr lang="en-US" sz="2800" kern="1200" dirty="0">
                <a:solidFill>
                  <a:srgbClr val="7030A0"/>
                </a:solidFill>
                <a:effectLst/>
                <a:latin typeface="Chalet-ParisNineteenSixty"/>
                <a:ea typeface="Times New Roman" panose="02020603050405020304" pitchFamily="18" charset="0"/>
              </a:rPr>
              <a:t>health is in your hands</a:t>
            </a:r>
            <a:r>
              <a:rPr lang="en-US" sz="2800" kern="1200" dirty="0">
                <a:solidFill>
                  <a:srgbClr val="545559"/>
                </a:solidFill>
                <a:effectLst/>
                <a:latin typeface="Chalet-ParisNineteenSixty"/>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200" kern="1200" dirty="0">
                <a:solidFill>
                  <a:srgbClr val="545559"/>
                </a:solidFill>
                <a:effectLst/>
                <a:latin typeface="Chalet-ParisNineteenSixty"/>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tabLst>
                <a:tab pos="571500" algn="l"/>
              </a:tabLst>
            </a:pPr>
            <a:r>
              <a:rPr lang="en-US" dirty="0">
                <a:effectLst/>
                <a:latin typeface="Avenir"/>
                <a:ea typeface="Calibri" panose="020F0502020204030204" pitchFamily="34" charset="0"/>
                <a:cs typeface="Times New Roman" panose="02020603050405020304" pitchFamily="18" charset="0"/>
              </a:rPr>
              <a:t>Access personalized health information and tools while </a:t>
            </a:r>
            <a:r>
              <a:rPr lang="en-US" dirty="0" smtClean="0">
                <a:effectLst/>
                <a:latin typeface="Avenir"/>
                <a:ea typeface="Calibri" panose="020F0502020204030204" pitchFamily="34" charset="0"/>
                <a:cs typeface="Times New Roman" panose="02020603050405020304" pitchFamily="18" charset="0"/>
              </a:rPr>
              <a:t>on the </a:t>
            </a:r>
            <a:r>
              <a:rPr lang="en-US" dirty="0">
                <a:effectLst/>
                <a:latin typeface="Avenir"/>
                <a:ea typeface="Calibri" panose="020F0502020204030204" pitchFamily="34" charset="0"/>
                <a:cs typeface="Times New Roman" panose="02020603050405020304" pitchFamily="18" charset="0"/>
              </a:rPr>
              <a:t>go! </a:t>
            </a:r>
            <a:r>
              <a:rPr lang="en-US" dirty="0">
                <a:solidFill>
                  <a:srgbClr val="211D1E"/>
                </a:solidFill>
                <a:effectLst/>
                <a:latin typeface="Avenir"/>
                <a:ea typeface="Calibri" panose="020F0502020204030204" pitchFamily="34" charset="0"/>
                <a:cs typeface="Times New Roman" panose="02020603050405020304" pitchFamily="18" charset="0"/>
              </a:rPr>
              <a:t>Mobile Apps provide you with easy access to your personalized health information. </a:t>
            </a:r>
            <a:endParaRPr lang="en-US" dirty="0">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571500" algn="l"/>
              </a:tabLst>
            </a:pPr>
            <a:endParaRPr lang="en-US" dirty="0">
              <a:solidFill>
                <a:srgbClr val="211D1E"/>
              </a:solidFill>
              <a:effectLst/>
              <a:latin typeface="Avenir"/>
              <a:ea typeface="Calibri" panose="020F0502020204030204" pitchFamily="34" charset="0"/>
              <a:cs typeface="Times New Roman" panose="02020603050405020304" pitchFamily="18" charset="0"/>
            </a:endParaRPr>
          </a:p>
          <a:p>
            <a:pPr marL="0" marR="0">
              <a:lnSpc>
                <a:spcPct val="115000"/>
              </a:lnSpc>
              <a:spcBef>
                <a:spcPts val="0"/>
              </a:spcBef>
              <a:spcAft>
                <a:spcPts val="0"/>
              </a:spcAft>
              <a:tabLst>
                <a:tab pos="571500" algn="l"/>
              </a:tabLst>
            </a:pPr>
            <a:r>
              <a:rPr lang="en-US" dirty="0" smtClean="0">
                <a:solidFill>
                  <a:srgbClr val="211D1E"/>
                </a:solidFill>
                <a:effectLst/>
                <a:latin typeface="Avenir"/>
                <a:ea typeface="Calibri" panose="020F0502020204030204" pitchFamily="34" charset="0"/>
                <a:cs typeface="Times New Roman" panose="02020603050405020304" pitchFamily="18" charset="0"/>
              </a:rPr>
              <a:t>Once </a:t>
            </a:r>
            <a:r>
              <a:rPr lang="en-US" dirty="0">
                <a:solidFill>
                  <a:srgbClr val="211D1E"/>
                </a:solidFill>
                <a:effectLst/>
                <a:latin typeface="Avenir"/>
                <a:ea typeface="Calibri" panose="020F0502020204030204" pitchFamily="34" charset="0"/>
                <a:cs typeface="Times New Roman" panose="02020603050405020304" pitchFamily="18" charset="0"/>
              </a:rPr>
              <a:t>you receive your ID card, download the app to take advantage of the benefits your plan offers</a:t>
            </a:r>
            <a:r>
              <a:rPr lang="en-US" sz="2000" dirty="0">
                <a:solidFill>
                  <a:srgbClr val="211D1E"/>
                </a:solidFill>
                <a:effectLst/>
                <a:latin typeface="Avenir"/>
                <a:ea typeface="Calibri" panose="020F0502020204030204" pitchFamily="34" charset="0"/>
                <a:cs typeface="Times New Roman" panose="02020603050405020304" pitchFamily="18" charset="0"/>
              </a:rPr>
              <a:t>.</a:t>
            </a:r>
            <a:endParaRPr lang="en-US" sz="2000" dirty="0">
              <a:effectLst/>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100" b="1" u="none" strike="noStrike" dirty="0">
                <a:effectLst/>
                <a:ea typeface="Calibri" panose="020F0502020204030204" pitchFamily="34" charset="0"/>
                <a:cs typeface="Times New Roman" panose="02020603050405020304" pitchFamily="18" charset="0"/>
              </a:rPr>
              <a:t> </a:t>
            </a:r>
            <a:endParaRPr lang="en-US" sz="1100" dirty="0">
              <a:effectLst/>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100" dirty="0">
                <a:effectLst/>
                <a:ea typeface="Calibri" panose="020F0502020204030204" pitchFamily="34" charset="0"/>
                <a:cs typeface="Times New Roman" panose="02020603050405020304" pitchFamily="18" charset="0"/>
              </a:rPr>
              <a:t> </a:t>
            </a:r>
          </a:p>
        </p:txBody>
      </p:sp>
      <p:sp>
        <p:nvSpPr>
          <p:cNvPr id="3" name="Slide Number Placeholder 2"/>
          <p:cNvSpPr>
            <a:spLocks noGrp="1"/>
          </p:cNvSpPr>
          <p:nvPr>
            <p:ph type="sldNum" sz="quarter" idx="12"/>
          </p:nvPr>
        </p:nvSpPr>
        <p:spPr/>
        <p:txBody>
          <a:bodyPr/>
          <a:lstStyle/>
          <a:p>
            <a:r>
              <a:rPr lang="en-US" sz="1400" b="1" dirty="0" smtClean="0">
                <a:solidFill>
                  <a:schemeClr val="tx1"/>
                </a:solidFill>
              </a:rPr>
              <a:t>54</a:t>
            </a:r>
            <a:endParaRPr lang="en-US" sz="1400" b="1" dirty="0">
              <a:solidFill>
                <a:schemeClr val="tx1"/>
              </a:solidFill>
            </a:endParaRPr>
          </a:p>
        </p:txBody>
      </p:sp>
    </p:spTree>
    <p:extLst>
      <p:ext uri="{BB962C8B-B14F-4D97-AF65-F5344CB8AC3E}">
        <p14:creationId xmlns:p14="http://schemas.microsoft.com/office/powerpoint/2010/main" val="787223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Inline imag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175" y="190501"/>
            <a:ext cx="1866900" cy="1348369"/>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p:spPr>
      </p:pic>
      <p:sp>
        <p:nvSpPr>
          <p:cNvPr id="4" name="Content Placeholder 2"/>
          <p:cNvSpPr txBox="1">
            <a:spLocks/>
          </p:cNvSpPr>
          <p:nvPr/>
        </p:nvSpPr>
        <p:spPr>
          <a:xfrm>
            <a:off x="257175" y="5524500"/>
            <a:ext cx="5657850" cy="9620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buFont typeface="Arial" panose="020B0604020202020204" pitchFamily="34" charset="0"/>
              <a:buNone/>
            </a:pPr>
            <a:r>
              <a:rPr lang="en-US" sz="2000" u="sng" dirty="0" smtClean="0">
                <a:solidFill>
                  <a:schemeClr val="bg1"/>
                </a:solidFill>
              </a:rPr>
              <a:t>We are available to discuss plan details and </a:t>
            </a:r>
          </a:p>
          <a:p>
            <a:pPr algn="ctr">
              <a:lnSpc>
                <a:spcPct val="100000"/>
              </a:lnSpc>
              <a:spcBef>
                <a:spcPts val="0"/>
              </a:spcBef>
              <a:buFont typeface="Arial" panose="020B0604020202020204" pitchFamily="34" charset="0"/>
              <a:buNone/>
            </a:pPr>
            <a:r>
              <a:rPr lang="en-US" sz="2000" u="sng" dirty="0" smtClean="0">
                <a:solidFill>
                  <a:schemeClr val="bg1"/>
                </a:solidFill>
              </a:rPr>
              <a:t>problem solve with members after the presentation.</a:t>
            </a:r>
            <a:endParaRPr lang="en-US" sz="2000" u="sng" dirty="0">
              <a:solidFill>
                <a:schemeClr val="bg1"/>
              </a:solidFill>
            </a:endParaRPr>
          </a:p>
        </p:txBody>
      </p:sp>
      <p:sp>
        <p:nvSpPr>
          <p:cNvPr id="5" name="Slide Number Placeholder 4"/>
          <p:cNvSpPr>
            <a:spLocks noGrp="1"/>
          </p:cNvSpPr>
          <p:nvPr>
            <p:ph type="sldNum" sz="quarter" idx="12"/>
          </p:nvPr>
        </p:nvSpPr>
        <p:spPr/>
        <p:txBody>
          <a:bodyPr/>
          <a:lstStyle/>
          <a:p>
            <a:fld id="{E6704220-9DF6-45FA-91FF-7F5DFB634E38}" type="slidenum">
              <a:rPr lang="en-US" smtClean="0"/>
              <a:t>55</a:t>
            </a:fld>
            <a:endParaRPr lang="en-US" dirty="0"/>
          </a:p>
        </p:txBody>
      </p:sp>
    </p:spTree>
    <p:extLst>
      <p:ext uri="{BB962C8B-B14F-4D97-AF65-F5344CB8AC3E}">
        <p14:creationId xmlns:p14="http://schemas.microsoft.com/office/powerpoint/2010/main" val="2034689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44165"/>
            <a:ext cx="12192000" cy="1325563"/>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solidFill>
                <a:schemeClr val="bg1"/>
              </a:solidFill>
            </a:endParaRPr>
          </a:p>
        </p:txBody>
      </p:sp>
      <p:sp>
        <p:nvSpPr>
          <p:cNvPr id="6" name="Title 15"/>
          <p:cNvSpPr txBox="1">
            <a:spLocks/>
          </p:cNvSpPr>
          <p:nvPr/>
        </p:nvSpPr>
        <p:spPr>
          <a:xfrm>
            <a:off x="577623" y="135876"/>
            <a:ext cx="11363325" cy="10069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u="sng" dirty="0" smtClean="0">
                <a:solidFill>
                  <a:schemeClr val="bg1"/>
                </a:solidFill>
                <a:latin typeface="SourceSansPro-Light"/>
                <a:ea typeface="+mn-ea"/>
                <a:cs typeface="+mn-cs"/>
              </a:rPr>
              <a:t>Same </a:t>
            </a:r>
            <a:r>
              <a:rPr lang="en-US" b="1" u="sng" dirty="0">
                <a:solidFill>
                  <a:schemeClr val="bg1"/>
                </a:solidFill>
                <a:latin typeface="SourceSansPro-Light"/>
                <a:ea typeface="+mn-ea"/>
                <a:cs typeface="+mn-cs"/>
              </a:rPr>
              <a:t>Great Benefits in 2015</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736" y="1838410"/>
            <a:ext cx="4144265" cy="953181"/>
          </a:xfrm>
          <a:prstGeom prst="rect">
            <a:avLst/>
          </a:prstGeom>
        </p:spPr>
      </p:pic>
      <p:pic>
        <p:nvPicPr>
          <p:cNvPr id="7" name="Picture 6"/>
          <p:cNvPicPr>
            <a:picLocks noChangeAspect="1"/>
          </p:cNvPicPr>
          <p:nvPr/>
        </p:nvPicPr>
        <p:blipFill>
          <a:blip r:embed="rId4"/>
          <a:stretch>
            <a:fillRect/>
          </a:stretch>
        </p:blipFill>
        <p:spPr>
          <a:xfrm>
            <a:off x="4929087" y="1756449"/>
            <a:ext cx="2727713" cy="964300"/>
          </a:xfrm>
          <a:prstGeom prst="rect">
            <a:avLst/>
          </a:prstGeom>
        </p:spPr>
      </p:pic>
      <p:pic>
        <p:nvPicPr>
          <p:cNvPr id="5" name="Picture 4"/>
          <p:cNvPicPr>
            <a:picLocks noChangeAspect="1"/>
          </p:cNvPicPr>
          <p:nvPr/>
        </p:nvPicPr>
        <p:blipFill>
          <a:blip r:embed="rId5"/>
          <a:stretch>
            <a:fillRect/>
          </a:stretch>
        </p:blipFill>
        <p:spPr>
          <a:xfrm>
            <a:off x="8097823" y="1838410"/>
            <a:ext cx="3634814" cy="695935"/>
          </a:xfrm>
          <a:prstGeom prst="rect">
            <a:avLst/>
          </a:prstGeom>
        </p:spPr>
      </p:pic>
      <p:grpSp>
        <p:nvGrpSpPr>
          <p:cNvPr id="18" name="Group 17"/>
          <p:cNvGrpSpPr/>
          <p:nvPr/>
        </p:nvGrpSpPr>
        <p:grpSpPr>
          <a:xfrm>
            <a:off x="87425" y="4847714"/>
            <a:ext cx="11853523" cy="1466817"/>
            <a:chOff x="87425" y="4601691"/>
            <a:chExt cx="11853523" cy="1466817"/>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25" y="4894253"/>
              <a:ext cx="3942081" cy="1174255"/>
            </a:xfrm>
            <a:prstGeom prst="round2DiagRect">
              <a:avLst>
                <a:gd name="adj1" fmla="val 16667"/>
                <a:gd name="adj2" fmla="val 0"/>
              </a:avLst>
            </a:prstGeom>
            <a:ln w="88900" cap="sq">
              <a:noFill/>
              <a:miter lim="800000"/>
            </a:ln>
            <a:effectLst/>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9506" y="4601691"/>
              <a:ext cx="1961308" cy="1354949"/>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42787" y="5018848"/>
              <a:ext cx="3066527" cy="925069"/>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38276" y="4955749"/>
              <a:ext cx="2602672" cy="1051265"/>
            </a:xfrm>
            <a:prstGeom prst="rect">
              <a:avLst/>
            </a:prstGeom>
          </p:spPr>
        </p:pic>
      </p:grpSp>
      <p:pic>
        <p:nvPicPr>
          <p:cNvPr id="8" name="Picture 1"/>
          <p:cNvPicPr>
            <a:picLocks noChangeAspect="1" noChangeArrowheads="1"/>
          </p:cNvPicPr>
          <p:nvPr/>
        </p:nvPicPr>
        <p:blipFill>
          <a:blip r:embed="rId10" cstate="print"/>
          <a:srcRect/>
          <a:stretch>
            <a:fillRect/>
          </a:stretch>
        </p:blipFill>
        <p:spPr bwMode="auto">
          <a:xfrm>
            <a:off x="295736" y="3188834"/>
            <a:ext cx="2790423" cy="1369921"/>
          </a:xfrm>
          <a:prstGeom prst="rect">
            <a:avLst/>
          </a:prstGeom>
          <a:noFill/>
          <a:ln w="9525">
            <a:noFill/>
            <a:miter lim="800000"/>
            <a:headEnd/>
            <a:tailEnd/>
          </a:ln>
        </p:spPr>
      </p:pic>
      <p:pic>
        <p:nvPicPr>
          <p:cNvPr id="9" name="Picture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92943" y="3076554"/>
            <a:ext cx="2453149" cy="1505560"/>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046343" y="3333897"/>
            <a:ext cx="2686294" cy="1089347"/>
          </a:xfrm>
          <a:prstGeom prst="rect">
            <a:avLst/>
          </a:prstGeom>
        </p:spPr>
      </p:pic>
      <p:pic>
        <p:nvPicPr>
          <p:cNvPr id="3" name="Picture 2"/>
          <p:cNvPicPr>
            <a:picLocks noChangeAspect="1"/>
          </p:cNvPicPr>
          <p:nvPr/>
        </p:nvPicPr>
        <p:blipFill>
          <a:blip r:embed="rId13"/>
          <a:stretch>
            <a:fillRect/>
          </a:stretch>
        </p:blipFill>
        <p:spPr>
          <a:xfrm>
            <a:off x="3453077" y="2982715"/>
            <a:ext cx="2472947" cy="1532190"/>
          </a:xfrm>
          <a:prstGeom prst="roundRect">
            <a:avLst>
              <a:gd name="adj" fmla="val 8594"/>
            </a:avLst>
          </a:prstGeom>
          <a:solidFill>
            <a:srgbClr val="FFFFFF">
              <a:shade val="85000"/>
            </a:srgbClr>
          </a:solidFill>
          <a:ln>
            <a:noFill/>
          </a:ln>
          <a:effectLst/>
        </p:spPr>
      </p:pic>
      <p:sp>
        <p:nvSpPr>
          <p:cNvPr id="16" name="Slide Number Placeholder 15"/>
          <p:cNvSpPr>
            <a:spLocks noGrp="1"/>
          </p:cNvSpPr>
          <p:nvPr>
            <p:ph type="sldNum" sz="quarter" idx="12"/>
          </p:nvPr>
        </p:nvSpPr>
        <p:spPr/>
        <p:txBody>
          <a:bodyPr/>
          <a:lstStyle/>
          <a:p>
            <a:fld id="{E6704220-9DF6-45FA-91FF-7F5DFB634E38}" type="slidenum">
              <a:rPr lang="en-US" b="1" smtClean="0">
                <a:solidFill>
                  <a:schemeClr val="tx1"/>
                </a:solidFill>
              </a:rPr>
              <a:t>6</a:t>
            </a:fld>
            <a:endParaRPr lang="en-US" b="1" dirty="0">
              <a:solidFill>
                <a:schemeClr val="tx1"/>
              </a:solidFill>
            </a:endParaRPr>
          </a:p>
        </p:txBody>
      </p:sp>
    </p:spTree>
    <p:extLst>
      <p:ext uri="{BB962C8B-B14F-4D97-AF65-F5344CB8AC3E}">
        <p14:creationId xmlns:p14="http://schemas.microsoft.com/office/powerpoint/2010/main" val="5410859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a:xfrm>
            <a:off x="838200" y="365126"/>
            <a:ext cx="10515600" cy="888044"/>
          </a:xfrm>
        </p:spPr>
        <p:txBody>
          <a:bodyPr/>
          <a:lstStyle/>
          <a:p>
            <a:endParaRPr lang="en-US" dirty="0"/>
          </a:p>
        </p:txBody>
      </p:sp>
      <p:sp>
        <p:nvSpPr>
          <p:cNvPr id="5" name="Title 1"/>
          <p:cNvSpPr txBox="1">
            <a:spLocks/>
          </p:cNvSpPr>
          <p:nvPr/>
        </p:nvSpPr>
        <p:spPr>
          <a:xfrm>
            <a:off x="0" y="-44165"/>
            <a:ext cx="12192000" cy="1325563"/>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solidFill>
                <a:schemeClr val="bg1"/>
              </a:solidFill>
            </a:endParaRPr>
          </a:p>
        </p:txBody>
      </p:sp>
      <p:sp>
        <p:nvSpPr>
          <p:cNvPr id="6" name="Title 15"/>
          <p:cNvSpPr txBox="1">
            <a:spLocks/>
          </p:cNvSpPr>
          <p:nvPr/>
        </p:nvSpPr>
        <p:spPr>
          <a:xfrm>
            <a:off x="577623" y="135876"/>
            <a:ext cx="11363325" cy="10069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u="sng" dirty="0" smtClean="0">
                <a:solidFill>
                  <a:schemeClr val="bg1"/>
                </a:solidFill>
                <a:latin typeface="SourceSansPro-Light"/>
                <a:ea typeface="+mn-ea"/>
                <a:cs typeface="+mn-cs"/>
              </a:rPr>
              <a:t>Plan Enhancements Effective 4/1/15</a:t>
            </a:r>
            <a:endParaRPr lang="en-US" b="1" u="sng" dirty="0">
              <a:solidFill>
                <a:schemeClr val="bg1"/>
              </a:solidFill>
              <a:latin typeface="SourceSansPro-Light"/>
              <a:ea typeface="+mn-ea"/>
              <a:cs typeface="+mn-cs"/>
            </a:endParaRPr>
          </a:p>
        </p:txBody>
      </p:sp>
      <p:grpSp>
        <p:nvGrpSpPr>
          <p:cNvPr id="25" name="Group 24"/>
          <p:cNvGrpSpPr/>
          <p:nvPr/>
        </p:nvGrpSpPr>
        <p:grpSpPr>
          <a:xfrm>
            <a:off x="6466989" y="1957558"/>
            <a:ext cx="4607128" cy="1848547"/>
            <a:chOff x="6699380" y="1803867"/>
            <a:chExt cx="4607128" cy="1848547"/>
          </a:xfrm>
        </p:grpSpPr>
        <p:pic>
          <p:nvPicPr>
            <p:cNvPr id="8" name="Picture 7"/>
            <p:cNvPicPr>
              <a:picLocks noChangeAspect="1"/>
            </p:cNvPicPr>
            <p:nvPr/>
          </p:nvPicPr>
          <p:blipFill>
            <a:blip r:embed="rId3"/>
            <a:stretch>
              <a:fillRect/>
            </a:stretch>
          </p:blipFill>
          <p:spPr>
            <a:xfrm>
              <a:off x="6699380" y="1803867"/>
              <a:ext cx="4607128" cy="738879"/>
            </a:xfrm>
            <a:prstGeom prst="rect">
              <a:avLst/>
            </a:prstGeom>
            <a:noFill/>
            <a:ln>
              <a:noFill/>
            </a:ln>
          </p:spPr>
        </p:pic>
        <p:sp>
          <p:nvSpPr>
            <p:cNvPr id="9" name="TextBox 8"/>
            <p:cNvSpPr txBox="1"/>
            <p:nvPr/>
          </p:nvSpPr>
          <p:spPr>
            <a:xfrm>
              <a:off x="6699380" y="2452085"/>
              <a:ext cx="4368755" cy="1200329"/>
            </a:xfrm>
            <a:prstGeom prst="rect">
              <a:avLst/>
            </a:prstGeom>
            <a:noFill/>
          </p:spPr>
          <p:txBody>
            <a:bodyPr wrap="square" rtlCol="0">
              <a:spAutoFit/>
            </a:bodyPr>
            <a:lstStyle/>
            <a:p>
              <a:r>
                <a:rPr lang="en-US" dirty="0" smtClean="0">
                  <a:latin typeface="DINNextLTPro-Light"/>
                  <a:ea typeface="Calibri" panose="020F0502020204030204" pitchFamily="34" charset="0"/>
                  <a:cs typeface="DINNextLTPro-Light"/>
                </a:rPr>
                <a:t>Points </a:t>
              </a:r>
              <a:r>
                <a:rPr lang="en-US" dirty="0">
                  <a:latin typeface="DINNextLTPro-Light"/>
                  <a:ea typeface="Calibri" panose="020F0502020204030204" pitchFamily="34" charset="0"/>
                  <a:cs typeface="DINNextLTPro-Light"/>
                </a:rPr>
                <a:t>for colonoscopy (100), Mammogram (100) and </a:t>
              </a:r>
              <a:endParaRPr lang="en-US" dirty="0" smtClean="0">
                <a:latin typeface="DINNextLTPro-Light"/>
                <a:ea typeface="Calibri" panose="020F0502020204030204" pitchFamily="34" charset="0"/>
                <a:cs typeface="DINNextLTPro-Light"/>
              </a:endParaRPr>
            </a:p>
            <a:p>
              <a:r>
                <a:rPr lang="en-US" dirty="0" smtClean="0">
                  <a:latin typeface="DINNextLTPro-Light"/>
                  <a:ea typeface="Calibri" panose="020F0502020204030204" pitchFamily="34" charset="0"/>
                  <a:cs typeface="DINNextLTPro-Light"/>
                </a:rPr>
                <a:t>MyHealthy Turnaround™ Pre-Diabetes </a:t>
              </a:r>
              <a:r>
                <a:rPr lang="en-US" dirty="0">
                  <a:latin typeface="DINNextLTPro-Light"/>
                  <a:ea typeface="Calibri" panose="020F0502020204030204" pitchFamily="34" charset="0"/>
                  <a:cs typeface="DINNextLTPro-Light"/>
                </a:rPr>
                <a:t>Prevention </a:t>
              </a:r>
              <a:r>
                <a:rPr lang="en-US" dirty="0" smtClean="0">
                  <a:latin typeface="DINNextLTPro-Light"/>
                  <a:ea typeface="Calibri" panose="020F0502020204030204" pitchFamily="34" charset="0"/>
                  <a:cs typeface="DINNextLTPro-Light"/>
                </a:rPr>
                <a:t>(</a:t>
              </a:r>
              <a:r>
                <a:rPr lang="en-US" dirty="0">
                  <a:latin typeface="DINNextLTPro-Light"/>
                  <a:ea typeface="Calibri" panose="020F0502020204030204" pitchFamily="34" charset="0"/>
                  <a:cs typeface="DINNextLTPro-Light"/>
                </a:rPr>
                <a:t>400).</a:t>
              </a:r>
            </a:p>
          </p:txBody>
        </p:sp>
      </p:grpSp>
      <p:grpSp>
        <p:nvGrpSpPr>
          <p:cNvPr id="15" name="Group 14"/>
          <p:cNvGrpSpPr/>
          <p:nvPr/>
        </p:nvGrpSpPr>
        <p:grpSpPr>
          <a:xfrm>
            <a:off x="863216" y="4127407"/>
            <a:ext cx="3792760" cy="1924274"/>
            <a:chOff x="4124132" y="4534678"/>
            <a:chExt cx="3584837" cy="1924274"/>
          </a:xfrm>
        </p:grpSpPr>
        <p:pic>
          <p:nvPicPr>
            <p:cNvPr id="14" name="Picture 13"/>
            <p:cNvPicPr>
              <a:picLocks noChangeAspect="1"/>
            </p:cNvPicPr>
            <p:nvPr/>
          </p:nvPicPr>
          <p:blipFill>
            <a:blip r:embed="rId4"/>
            <a:stretch>
              <a:fillRect/>
            </a:stretch>
          </p:blipFill>
          <p:spPr>
            <a:xfrm>
              <a:off x="4124132" y="4534678"/>
              <a:ext cx="3584836" cy="1924274"/>
            </a:xfrm>
            <a:prstGeom prst="rect">
              <a:avLst/>
            </a:prstGeom>
          </p:spPr>
        </p:pic>
        <p:sp>
          <p:nvSpPr>
            <p:cNvPr id="13" name="TextBox 12"/>
            <p:cNvSpPr txBox="1"/>
            <p:nvPr/>
          </p:nvSpPr>
          <p:spPr>
            <a:xfrm>
              <a:off x="5184845" y="4952983"/>
              <a:ext cx="2524124" cy="923330"/>
            </a:xfrm>
            <a:prstGeom prst="rect">
              <a:avLst/>
            </a:prstGeom>
            <a:noFill/>
          </p:spPr>
          <p:txBody>
            <a:bodyPr wrap="square" rtlCol="0">
              <a:spAutoFit/>
            </a:bodyPr>
            <a:lstStyle/>
            <a:p>
              <a:r>
                <a:rPr lang="en-US" b="1" dirty="0" smtClean="0"/>
                <a:t>FREE</a:t>
              </a:r>
              <a:r>
                <a:rPr lang="en-US" dirty="0" smtClean="0"/>
                <a:t> </a:t>
              </a:r>
            </a:p>
            <a:p>
              <a:r>
                <a:rPr lang="en-US" dirty="0" smtClean="0"/>
                <a:t>Ultrasounds </a:t>
              </a:r>
              <a:r>
                <a:rPr lang="en-US" dirty="0"/>
                <a:t>of the </a:t>
              </a:r>
              <a:r>
                <a:rPr lang="en-US" dirty="0" smtClean="0"/>
                <a:t>Breast</a:t>
              </a:r>
              <a:endParaRPr lang="en-US" dirty="0"/>
            </a:p>
          </p:txBody>
        </p:sp>
      </p:grpSp>
      <p:grpSp>
        <p:nvGrpSpPr>
          <p:cNvPr id="19" name="Group 18"/>
          <p:cNvGrpSpPr/>
          <p:nvPr/>
        </p:nvGrpSpPr>
        <p:grpSpPr>
          <a:xfrm>
            <a:off x="6466989" y="4251597"/>
            <a:ext cx="5179036" cy="1746031"/>
            <a:chOff x="3013241" y="4360672"/>
            <a:chExt cx="5179036" cy="1746031"/>
          </a:xfrm>
        </p:grpSpPr>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3241" y="4360672"/>
              <a:ext cx="2476640" cy="1746031"/>
            </a:xfrm>
            <a:prstGeom prst="rect">
              <a:avLst/>
            </a:prstGeom>
          </p:spPr>
        </p:pic>
        <p:sp>
          <p:nvSpPr>
            <p:cNvPr id="17" name="TextBox 16"/>
            <p:cNvSpPr txBox="1"/>
            <p:nvPr/>
          </p:nvSpPr>
          <p:spPr>
            <a:xfrm>
              <a:off x="5489880" y="4411600"/>
              <a:ext cx="2702397" cy="923330"/>
            </a:xfrm>
            <a:prstGeom prst="rect">
              <a:avLst/>
            </a:prstGeom>
            <a:noFill/>
          </p:spPr>
          <p:txBody>
            <a:bodyPr wrap="square" rtlCol="0">
              <a:spAutoFit/>
            </a:bodyPr>
            <a:lstStyle/>
            <a:p>
              <a:r>
                <a:rPr lang="en-US" b="1" dirty="0"/>
                <a:t>Emergency Transportation Services</a:t>
              </a:r>
            </a:p>
            <a:p>
              <a:r>
                <a:rPr lang="en-US" dirty="0"/>
                <a:t>$250 co-pay</a:t>
              </a:r>
            </a:p>
          </p:txBody>
        </p:sp>
      </p:grpSp>
      <p:grpSp>
        <p:nvGrpSpPr>
          <p:cNvPr id="24" name="Group 23"/>
          <p:cNvGrpSpPr/>
          <p:nvPr/>
        </p:nvGrpSpPr>
        <p:grpSpPr>
          <a:xfrm>
            <a:off x="545974" y="1940042"/>
            <a:ext cx="4841629" cy="1746031"/>
            <a:chOff x="373224" y="2173307"/>
            <a:chExt cx="4841629" cy="1746031"/>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224" y="2173307"/>
              <a:ext cx="2915568" cy="1746031"/>
            </a:xfrm>
            <a:prstGeom prst="rect">
              <a:avLst/>
            </a:prstGeom>
          </p:spPr>
        </p:pic>
        <p:sp>
          <p:nvSpPr>
            <p:cNvPr id="20" name="TextBox 19"/>
            <p:cNvSpPr txBox="1"/>
            <p:nvPr/>
          </p:nvSpPr>
          <p:spPr>
            <a:xfrm>
              <a:off x="3013241" y="3006454"/>
              <a:ext cx="2201612" cy="369332"/>
            </a:xfrm>
            <a:prstGeom prst="rect">
              <a:avLst/>
            </a:prstGeom>
            <a:noFill/>
          </p:spPr>
          <p:txBody>
            <a:bodyPr wrap="square" rtlCol="0">
              <a:spAutoFit/>
            </a:bodyPr>
            <a:lstStyle/>
            <a:p>
              <a:r>
                <a:rPr lang="en-US" b="1" dirty="0" smtClean="0"/>
                <a:t>New maternity flyer</a:t>
              </a:r>
              <a:endParaRPr lang="en-US" b="1" dirty="0"/>
            </a:p>
          </p:txBody>
        </p:sp>
      </p:grpSp>
      <p:pic>
        <p:nvPicPr>
          <p:cNvPr id="27" name="Picture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05031" y="4701127"/>
            <a:ext cx="1515068" cy="776834"/>
          </a:xfrm>
          <a:prstGeom prst="rect">
            <a:avLst/>
          </a:prstGeom>
        </p:spPr>
      </p:pic>
      <p:sp>
        <p:nvSpPr>
          <p:cNvPr id="2" name="Slide Number Placeholder 1"/>
          <p:cNvSpPr>
            <a:spLocks noGrp="1"/>
          </p:cNvSpPr>
          <p:nvPr>
            <p:ph type="sldNum" sz="quarter" idx="12"/>
          </p:nvPr>
        </p:nvSpPr>
        <p:spPr/>
        <p:txBody>
          <a:bodyPr/>
          <a:lstStyle/>
          <a:p>
            <a:r>
              <a:rPr lang="en-US" sz="1400" b="1" dirty="0" smtClean="0">
                <a:solidFill>
                  <a:schemeClr val="tx1"/>
                </a:solidFill>
              </a:rPr>
              <a:t>7</a:t>
            </a:r>
            <a:endParaRPr lang="en-US" sz="1400" b="1" dirty="0">
              <a:solidFill>
                <a:schemeClr val="tx1"/>
              </a:solidFill>
            </a:endParaRPr>
          </a:p>
        </p:txBody>
      </p:sp>
    </p:spTree>
    <p:extLst>
      <p:ext uri="{BB962C8B-B14F-4D97-AF65-F5344CB8AC3E}">
        <p14:creationId xmlns:p14="http://schemas.microsoft.com/office/powerpoint/2010/main" val="25093804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854" y="1366952"/>
            <a:ext cx="11953103" cy="972596"/>
          </a:xfrm>
        </p:spPr>
        <p:txBody>
          <a:bodyPr>
            <a:normAutofit/>
          </a:bodyPr>
          <a:lstStyle/>
          <a:p>
            <a:pPr marL="0" indent="0" algn="ctr">
              <a:lnSpc>
                <a:spcPct val="100000"/>
              </a:lnSpc>
              <a:spcBef>
                <a:spcPts val="0"/>
              </a:spcBef>
              <a:buNone/>
            </a:pPr>
            <a:r>
              <a:rPr lang="en-US" sz="2400" dirty="0" smtClean="0">
                <a:latin typeface="DINNextLTPro-Light"/>
                <a:ea typeface="Calibri" panose="020F0502020204030204" pitchFamily="34" charset="0"/>
                <a:cs typeface="DINNextLTPro-Light"/>
              </a:rPr>
              <a:t>All </a:t>
            </a:r>
            <a:r>
              <a:rPr lang="en-US" sz="2400" dirty="0">
                <a:latin typeface="DINNextLTPro-Light"/>
                <a:ea typeface="Calibri" panose="020F0502020204030204" pitchFamily="34" charset="0"/>
                <a:cs typeface="DINNextLTPro-Light"/>
              </a:rPr>
              <a:t>of the following benefits are</a:t>
            </a:r>
            <a:r>
              <a:rPr lang="en-US" sz="2400" kern="0" dirty="0" smtClean="0">
                <a:solidFill>
                  <a:srgbClr val="0070C0"/>
                </a:solidFill>
                <a:ea typeface="Calibri"/>
              </a:rPr>
              <a:t> </a:t>
            </a:r>
            <a:r>
              <a:rPr lang="en-US" sz="2400" b="1" u="sng" dirty="0">
                <a:solidFill>
                  <a:srgbClr val="0070C0"/>
                </a:solidFill>
                <a:latin typeface="DINNextLTPro-Light"/>
                <a:ea typeface="Calibri" panose="020F0502020204030204" pitchFamily="34" charset="0"/>
                <a:cs typeface="DINNextLTPro-Light"/>
              </a:rPr>
              <a:t>always</a:t>
            </a:r>
            <a:r>
              <a:rPr lang="en-US" sz="2400" dirty="0">
                <a:latin typeface="DINNextLTPro-Light"/>
                <a:ea typeface="Calibri" panose="020F0502020204030204" pitchFamily="34" charset="0"/>
                <a:cs typeface="DINNextLTPro-Light"/>
              </a:rPr>
              <a:t> </a:t>
            </a:r>
            <a:r>
              <a:rPr lang="en-US" sz="2400" b="1" dirty="0">
                <a:solidFill>
                  <a:srgbClr val="0070C0"/>
                </a:solidFill>
                <a:latin typeface="DINNextLTPro-Light"/>
                <a:ea typeface="Calibri" panose="020F0502020204030204" pitchFamily="34" charset="0"/>
                <a:cs typeface="DINNextLTPro-Light"/>
              </a:rPr>
              <a:t>FREE</a:t>
            </a:r>
            <a:r>
              <a:rPr lang="en-US" sz="2400" dirty="0">
                <a:latin typeface="DINNextLTPro-Light"/>
                <a:ea typeface="Calibri" panose="020F0502020204030204" pitchFamily="34" charset="0"/>
                <a:cs typeface="DINNextLTPro-Light"/>
              </a:rPr>
              <a:t> to Members regardless of your health condition, age, gender or number of times you receive the medically necessary service: </a:t>
            </a:r>
          </a:p>
          <a:p>
            <a:pPr algn="ct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865434125"/>
              </p:ext>
            </p:extLst>
          </p:nvPr>
        </p:nvGraphicFramePr>
        <p:xfrm>
          <a:off x="290489" y="3004283"/>
          <a:ext cx="11597952" cy="2791824"/>
        </p:xfrm>
        <a:graphic>
          <a:graphicData uri="http://schemas.openxmlformats.org/drawingml/2006/table">
            <a:tbl>
              <a:tblPr firstRow="1" bandRow="1">
                <a:tableStyleId>{5C22544A-7EE6-4342-B048-85BDC9FD1C3A}</a:tableStyleId>
              </a:tblPr>
              <a:tblGrid>
                <a:gridCol w="2899488"/>
                <a:gridCol w="2899488"/>
                <a:gridCol w="2899488"/>
                <a:gridCol w="2899488"/>
              </a:tblGrid>
              <a:tr h="2791824">
                <a:tc>
                  <a:txBody>
                    <a:bodyPr/>
                    <a:lstStyle/>
                    <a:p>
                      <a:pPr marL="168275" indent="-168275">
                        <a:spcBef>
                          <a:spcPts val="0"/>
                        </a:spcBef>
                        <a:spcAft>
                          <a:spcPts val="0"/>
                        </a:spcAft>
                        <a:buFont typeface="Wingdings"/>
                        <a:buChar char=""/>
                        <a:tabLst>
                          <a:tab pos="114300" algn="l"/>
                        </a:tabLst>
                      </a:pPr>
                      <a:r>
                        <a:rPr lang="en-US" sz="1600" dirty="0" smtClean="0">
                          <a:solidFill>
                            <a:schemeClr val="bg1"/>
                          </a:solidFill>
                          <a:ea typeface="Times New Roman"/>
                        </a:rPr>
                        <a:t>Lab Tests</a:t>
                      </a:r>
                      <a:endParaRPr lang="en-US" sz="1600" dirty="0" smtClean="0">
                        <a:solidFill>
                          <a:schemeClr val="bg1"/>
                        </a:solidFill>
                        <a:latin typeface="Arial"/>
                        <a:ea typeface="Times New Roman"/>
                      </a:endParaRPr>
                    </a:p>
                    <a:p>
                      <a:pPr marL="168275" indent="-168275">
                        <a:spcBef>
                          <a:spcPts val="0"/>
                        </a:spcBef>
                        <a:spcAft>
                          <a:spcPts val="0"/>
                        </a:spcAft>
                        <a:buFont typeface="Wingdings"/>
                        <a:buChar char=""/>
                        <a:tabLst>
                          <a:tab pos="114300" algn="l"/>
                        </a:tabLst>
                      </a:pPr>
                      <a:r>
                        <a:rPr lang="en-US" sz="1600" dirty="0" smtClean="0">
                          <a:solidFill>
                            <a:schemeClr val="bg1"/>
                          </a:solidFill>
                          <a:ea typeface="Times New Roman"/>
                        </a:rPr>
                        <a:t>Pap Tests</a:t>
                      </a:r>
                      <a:endParaRPr lang="en-US" sz="1600" dirty="0" smtClean="0">
                        <a:solidFill>
                          <a:schemeClr val="bg1"/>
                        </a:solidFill>
                        <a:latin typeface="Arial"/>
                        <a:ea typeface="Times New Roman"/>
                      </a:endParaRPr>
                    </a:p>
                    <a:p>
                      <a:pPr marL="168275" indent="-168275">
                        <a:spcBef>
                          <a:spcPts val="0"/>
                        </a:spcBef>
                        <a:spcAft>
                          <a:spcPts val="0"/>
                        </a:spcAft>
                        <a:buFont typeface="Wingdings"/>
                        <a:buChar char=""/>
                        <a:tabLst>
                          <a:tab pos="114300" algn="l"/>
                        </a:tabLst>
                      </a:pPr>
                      <a:r>
                        <a:rPr lang="en-US" sz="1600" dirty="0" smtClean="0">
                          <a:solidFill>
                            <a:schemeClr val="bg1"/>
                          </a:solidFill>
                          <a:ea typeface="Times New Roman"/>
                        </a:rPr>
                        <a:t>Urinalysis </a:t>
                      </a:r>
                      <a:endParaRPr lang="en-US" sz="1600" dirty="0" smtClean="0">
                        <a:solidFill>
                          <a:schemeClr val="bg1"/>
                        </a:solidFill>
                        <a:latin typeface="Arial"/>
                        <a:ea typeface="Times New Roman"/>
                      </a:endParaRPr>
                    </a:p>
                    <a:p>
                      <a:pPr marL="168275" indent="-168275">
                        <a:spcBef>
                          <a:spcPts val="0"/>
                        </a:spcBef>
                        <a:spcAft>
                          <a:spcPts val="0"/>
                        </a:spcAft>
                        <a:buFont typeface="Wingdings"/>
                        <a:buChar char=""/>
                        <a:tabLst>
                          <a:tab pos="114300" algn="l"/>
                        </a:tabLst>
                      </a:pPr>
                      <a:r>
                        <a:rPr lang="en-US" sz="1600" dirty="0" smtClean="0">
                          <a:solidFill>
                            <a:schemeClr val="bg1"/>
                          </a:solidFill>
                          <a:ea typeface="Times New Roman"/>
                        </a:rPr>
                        <a:t>Colorectal Screenings</a:t>
                      </a:r>
                      <a:endParaRPr lang="en-US" sz="1600" dirty="0" smtClean="0">
                        <a:solidFill>
                          <a:schemeClr val="bg1"/>
                        </a:solidFill>
                        <a:latin typeface="Arial"/>
                        <a:ea typeface="Times New Roman"/>
                      </a:endParaRPr>
                    </a:p>
                    <a:p>
                      <a:pPr marL="168275" indent="-168275">
                        <a:spcBef>
                          <a:spcPts val="0"/>
                        </a:spcBef>
                        <a:spcAft>
                          <a:spcPts val="0"/>
                        </a:spcAft>
                        <a:buFont typeface="Wingdings"/>
                        <a:buChar char=""/>
                        <a:tabLst>
                          <a:tab pos="114300" algn="l"/>
                        </a:tabLst>
                      </a:pPr>
                      <a:r>
                        <a:rPr lang="en-US" sz="1600" dirty="0" smtClean="0">
                          <a:solidFill>
                            <a:schemeClr val="bg1"/>
                          </a:solidFill>
                          <a:ea typeface="Times New Roman"/>
                        </a:rPr>
                        <a:t>Prostate Cancer Screenings</a:t>
                      </a:r>
                      <a:endParaRPr lang="en-US" sz="1600" dirty="0"/>
                    </a:p>
                  </a:txBody>
                  <a:tcPr>
                    <a:solidFill>
                      <a:schemeClr val="accent6">
                        <a:lumMod val="50000"/>
                      </a:schemeClr>
                    </a:solidFill>
                  </a:tcPr>
                </a:tc>
                <a:tc>
                  <a:txBody>
                    <a:bodyPr/>
                    <a:lstStyle/>
                    <a:p>
                      <a:pPr marL="168275" indent="-168275">
                        <a:spcBef>
                          <a:spcPts val="0"/>
                        </a:spcBef>
                        <a:spcAft>
                          <a:spcPts val="0"/>
                        </a:spcAft>
                        <a:buFont typeface="Wingdings"/>
                        <a:buChar char=""/>
                        <a:tabLst>
                          <a:tab pos="114300" algn="l"/>
                        </a:tabLst>
                      </a:pPr>
                      <a:r>
                        <a:rPr lang="en-US" sz="1600" dirty="0" smtClean="0">
                          <a:solidFill>
                            <a:schemeClr val="bg1"/>
                          </a:solidFill>
                          <a:ea typeface="Times New Roman"/>
                        </a:rPr>
                        <a:t>Electrocardiograms </a:t>
                      </a:r>
                      <a:endParaRPr lang="en-US" sz="1600" dirty="0" smtClean="0">
                        <a:solidFill>
                          <a:schemeClr val="bg1"/>
                        </a:solidFill>
                        <a:latin typeface="Arial"/>
                        <a:ea typeface="Times New Roman"/>
                      </a:endParaRPr>
                    </a:p>
                    <a:p>
                      <a:pPr marL="168275" indent="-168275">
                        <a:spcBef>
                          <a:spcPts val="0"/>
                        </a:spcBef>
                        <a:spcAft>
                          <a:spcPts val="0"/>
                        </a:spcAft>
                        <a:buFont typeface="Wingdings"/>
                        <a:buChar char=""/>
                        <a:tabLst>
                          <a:tab pos="114300" algn="l"/>
                        </a:tabLst>
                      </a:pPr>
                      <a:r>
                        <a:rPr lang="en-US" sz="1600" dirty="0" smtClean="0">
                          <a:solidFill>
                            <a:schemeClr val="bg1"/>
                          </a:solidFill>
                          <a:ea typeface="Times New Roman"/>
                        </a:rPr>
                        <a:t>Echocardiograms </a:t>
                      </a:r>
                      <a:endParaRPr lang="en-US" sz="1600" dirty="0" smtClean="0">
                        <a:solidFill>
                          <a:schemeClr val="bg1"/>
                        </a:solidFill>
                        <a:latin typeface="Arial"/>
                        <a:ea typeface="Times New Roman"/>
                      </a:endParaRPr>
                    </a:p>
                    <a:p>
                      <a:pPr marL="168275" indent="-168275">
                        <a:spcBef>
                          <a:spcPts val="0"/>
                        </a:spcBef>
                        <a:spcAft>
                          <a:spcPts val="0"/>
                        </a:spcAft>
                        <a:buFont typeface="Wingdings"/>
                        <a:buChar char=""/>
                        <a:tabLst>
                          <a:tab pos="114300" algn="l"/>
                        </a:tabLst>
                      </a:pPr>
                      <a:r>
                        <a:rPr lang="en-US" sz="1600" dirty="0" smtClean="0">
                          <a:solidFill>
                            <a:schemeClr val="bg1"/>
                          </a:solidFill>
                          <a:ea typeface="Times New Roman"/>
                        </a:rPr>
                        <a:t>Mammograms</a:t>
                      </a:r>
                      <a:endParaRPr lang="en-US" sz="1600" dirty="0" smtClean="0">
                        <a:solidFill>
                          <a:schemeClr val="bg1"/>
                        </a:solidFill>
                        <a:latin typeface="Arial"/>
                        <a:ea typeface="Times New Roman"/>
                      </a:endParaRPr>
                    </a:p>
                    <a:p>
                      <a:pPr marL="168275" indent="-168275">
                        <a:spcBef>
                          <a:spcPts val="0"/>
                        </a:spcBef>
                        <a:spcAft>
                          <a:spcPts val="0"/>
                        </a:spcAft>
                        <a:buFont typeface="Wingdings"/>
                        <a:buChar char=""/>
                        <a:tabLst>
                          <a:tab pos="114300" algn="l"/>
                        </a:tabLst>
                      </a:pPr>
                      <a:r>
                        <a:rPr lang="en-US" sz="1600" dirty="0" smtClean="0">
                          <a:solidFill>
                            <a:schemeClr val="bg1"/>
                          </a:solidFill>
                          <a:ea typeface="Times New Roman"/>
                        </a:rPr>
                        <a:t>Colonoscopies and Sigmoidoscopies</a:t>
                      </a:r>
                      <a:endParaRPr lang="en-US" sz="1600" dirty="0" smtClean="0">
                        <a:solidFill>
                          <a:schemeClr val="bg1"/>
                        </a:solidFill>
                        <a:latin typeface="Arial"/>
                        <a:ea typeface="Times New Roman"/>
                      </a:endParaRPr>
                    </a:p>
                    <a:p>
                      <a:pPr marL="168275" indent="-168275">
                        <a:spcBef>
                          <a:spcPts val="0"/>
                        </a:spcBef>
                        <a:spcAft>
                          <a:spcPts val="0"/>
                        </a:spcAft>
                        <a:buFont typeface="Wingdings"/>
                        <a:buChar char=""/>
                        <a:tabLst>
                          <a:tab pos="114300" algn="l"/>
                        </a:tabLst>
                      </a:pPr>
                      <a:r>
                        <a:rPr lang="en-US" sz="1600" dirty="0" smtClean="0">
                          <a:solidFill>
                            <a:schemeClr val="bg1"/>
                          </a:solidFill>
                          <a:ea typeface="Times New Roman"/>
                        </a:rPr>
                        <a:t>Immunizations</a:t>
                      </a:r>
                      <a:endParaRPr lang="en-US" sz="1600" dirty="0" smtClean="0">
                        <a:solidFill>
                          <a:schemeClr val="bg1"/>
                        </a:solidFill>
                        <a:latin typeface="Arial"/>
                        <a:ea typeface="Times New Roman"/>
                      </a:endParaRPr>
                    </a:p>
                    <a:p>
                      <a:pPr marL="168275" indent="-168275">
                        <a:spcBef>
                          <a:spcPts val="0"/>
                        </a:spcBef>
                        <a:spcAft>
                          <a:spcPts val="0"/>
                        </a:spcAft>
                        <a:buFont typeface="Wingdings"/>
                        <a:buChar char=""/>
                        <a:tabLst>
                          <a:tab pos="114300" algn="l"/>
                        </a:tabLst>
                      </a:pPr>
                      <a:r>
                        <a:rPr lang="en-US" sz="1600" dirty="0" smtClean="0">
                          <a:solidFill>
                            <a:schemeClr val="bg1"/>
                          </a:solidFill>
                          <a:ea typeface="Times New Roman"/>
                        </a:rPr>
                        <a:t>Allergy Injections</a:t>
                      </a:r>
                      <a:endParaRPr lang="en-US" sz="1600" dirty="0" smtClean="0">
                        <a:solidFill>
                          <a:schemeClr val="bg1"/>
                        </a:solidFill>
                        <a:latin typeface="Arial"/>
                        <a:ea typeface="Times New Roman"/>
                      </a:endParaRPr>
                    </a:p>
                    <a:p>
                      <a:pPr marL="168275" indent="-168275">
                        <a:spcBef>
                          <a:spcPts val="0"/>
                        </a:spcBef>
                        <a:spcAft>
                          <a:spcPts val="0"/>
                        </a:spcAft>
                        <a:buFont typeface="Wingdings"/>
                        <a:buChar char=""/>
                        <a:tabLst>
                          <a:tab pos="114300" algn="l"/>
                        </a:tabLst>
                      </a:pPr>
                      <a:r>
                        <a:rPr lang="en-US" sz="1600" dirty="0" smtClean="0">
                          <a:solidFill>
                            <a:schemeClr val="bg1"/>
                          </a:solidFill>
                          <a:ea typeface="Times New Roman"/>
                        </a:rPr>
                        <a:t>Bone Mineral Density Tests</a:t>
                      </a:r>
                    </a:p>
                    <a:p>
                      <a:pPr marL="168275" indent="-168275">
                        <a:spcBef>
                          <a:spcPts val="0"/>
                        </a:spcBef>
                        <a:spcAft>
                          <a:spcPts val="0"/>
                        </a:spcAft>
                        <a:buFont typeface="Wingdings"/>
                        <a:buChar char=""/>
                        <a:tabLst>
                          <a:tab pos="114300" algn="l"/>
                        </a:tabLst>
                      </a:pPr>
                      <a:r>
                        <a:rPr lang="en-US" sz="1600" dirty="0" smtClean="0">
                          <a:solidFill>
                            <a:schemeClr val="bg1"/>
                          </a:solidFill>
                          <a:latin typeface="Arial"/>
                          <a:ea typeface="Times New Roman"/>
                        </a:rPr>
                        <a:t>Ultrasounds of the Breast</a:t>
                      </a:r>
                      <a:endParaRPr lang="en-US" sz="1600" dirty="0"/>
                    </a:p>
                  </a:txBody>
                  <a:tcPr>
                    <a:solidFill>
                      <a:srgbClr val="0070C0"/>
                    </a:solidFill>
                  </a:tcPr>
                </a:tc>
                <a:tc>
                  <a:txBody>
                    <a:bodyPr/>
                    <a:lstStyle/>
                    <a:p>
                      <a:pPr algn="ctr">
                        <a:spcBef>
                          <a:spcPts val="0"/>
                        </a:spcBef>
                        <a:spcAft>
                          <a:spcPts val="0"/>
                        </a:spcAft>
                        <a:tabLst>
                          <a:tab pos="114300" algn="l"/>
                        </a:tabLst>
                      </a:pPr>
                      <a:r>
                        <a:rPr lang="en-US" sz="1600" dirty="0" smtClean="0">
                          <a:solidFill>
                            <a:schemeClr val="bg1"/>
                          </a:solidFill>
                          <a:ea typeface="Times New Roman"/>
                        </a:rPr>
                        <a:t>Employee</a:t>
                      </a:r>
                      <a:r>
                        <a:rPr lang="en-US" sz="800" dirty="0" smtClean="0">
                          <a:solidFill>
                            <a:schemeClr val="bg1"/>
                          </a:solidFill>
                          <a:ea typeface="Times New Roman"/>
                        </a:rPr>
                        <a:t> </a:t>
                      </a:r>
                      <a:r>
                        <a:rPr lang="en-US" sz="1600" dirty="0" smtClean="0">
                          <a:solidFill>
                            <a:schemeClr val="bg1"/>
                          </a:solidFill>
                          <a:ea typeface="Times New Roman"/>
                        </a:rPr>
                        <a:t>Assistance</a:t>
                      </a:r>
                      <a:r>
                        <a:rPr lang="en-US" sz="800" dirty="0" smtClean="0">
                          <a:solidFill>
                            <a:schemeClr val="bg1"/>
                          </a:solidFill>
                          <a:ea typeface="Times New Roman"/>
                        </a:rPr>
                        <a:t> </a:t>
                      </a:r>
                      <a:r>
                        <a:rPr lang="en-US" sz="1600" dirty="0" smtClean="0">
                          <a:solidFill>
                            <a:schemeClr val="bg1"/>
                          </a:solidFill>
                          <a:ea typeface="Times New Roman"/>
                        </a:rPr>
                        <a:t>Program</a:t>
                      </a:r>
                    </a:p>
                    <a:p>
                      <a:pPr algn="ctr">
                        <a:spcBef>
                          <a:spcPts val="0"/>
                        </a:spcBef>
                        <a:spcAft>
                          <a:spcPts val="0"/>
                        </a:spcAft>
                        <a:tabLst>
                          <a:tab pos="114300" algn="l"/>
                        </a:tabLst>
                      </a:pPr>
                      <a:r>
                        <a:rPr lang="en-US" sz="1600" dirty="0" smtClean="0">
                          <a:solidFill>
                            <a:schemeClr val="bg1"/>
                          </a:solidFill>
                          <a:ea typeface="Times New Roman"/>
                        </a:rPr>
                        <a:t>is</a:t>
                      </a:r>
                      <a:r>
                        <a:rPr lang="en-US" sz="800" dirty="0" smtClean="0">
                          <a:solidFill>
                            <a:schemeClr val="bg1"/>
                          </a:solidFill>
                          <a:ea typeface="Times New Roman"/>
                        </a:rPr>
                        <a:t> </a:t>
                      </a:r>
                      <a:r>
                        <a:rPr lang="en-US" sz="1600" dirty="0" smtClean="0">
                          <a:solidFill>
                            <a:schemeClr val="bg1"/>
                          </a:solidFill>
                          <a:ea typeface="Times New Roman"/>
                        </a:rPr>
                        <a:t>for</a:t>
                      </a:r>
                      <a:r>
                        <a:rPr lang="en-US" sz="800" dirty="0" smtClean="0">
                          <a:solidFill>
                            <a:schemeClr val="bg1"/>
                          </a:solidFill>
                          <a:ea typeface="Times New Roman"/>
                        </a:rPr>
                        <a:t> </a:t>
                      </a:r>
                      <a:r>
                        <a:rPr lang="en-US" sz="1600" b="1" kern="1200" dirty="0" smtClean="0">
                          <a:solidFill>
                            <a:schemeClr val="bg1"/>
                          </a:solidFill>
                          <a:latin typeface="+mn-lt"/>
                          <a:ea typeface="Times New Roman"/>
                          <a:cs typeface="+mn-cs"/>
                        </a:rPr>
                        <a:t>available to all  employees and household members</a:t>
                      </a:r>
                      <a:r>
                        <a:rPr lang="en-US" sz="1600" dirty="0" smtClean="0">
                          <a:solidFill>
                            <a:schemeClr val="bg1"/>
                          </a:solidFill>
                          <a:ea typeface="Times New Roman"/>
                        </a:rPr>
                        <a:t>. </a:t>
                      </a:r>
                    </a:p>
                    <a:p>
                      <a:pPr algn="ctr">
                        <a:spcBef>
                          <a:spcPts val="0"/>
                        </a:spcBef>
                        <a:spcAft>
                          <a:spcPts val="0"/>
                        </a:spcAft>
                        <a:tabLst>
                          <a:tab pos="114300" algn="l"/>
                        </a:tabLst>
                      </a:pPr>
                      <a:r>
                        <a:rPr lang="en-US" sz="800" dirty="0" smtClean="0">
                          <a:solidFill>
                            <a:schemeClr val="bg1"/>
                          </a:solidFill>
                          <a:ea typeface="Calibri"/>
                        </a:rPr>
                        <a:t> </a:t>
                      </a:r>
                      <a:endParaRPr lang="en-US" sz="800" dirty="0" smtClean="0">
                        <a:solidFill>
                          <a:schemeClr val="bg1"/>
                        </a:solidFill>
                        <a:latin typeface="Arial"/>
                        <a:ea typeface="Times New Roman"/>
                      </a:endParaRPr>
                    </a:p>
                    <a:p>
                      <a:pPr algn="ctr">
                        <a:spcBef>
                          <a:spcPts val="0"/>
                        </a:spcBef>
                        <a:spcAft>
                          <a:spcPts val="0"/>
                        </a:spcAft>
                        <a:tabLst>
                          <a:tab pos="114300" algn="l"/>
                        </a:tabLst>
                      </a:pPr>
                      <a:r>
                        <a:rPr lang="en-US" sz="1600" b="1" i="1" dirty="0" smtClean="0">
                          <a:solidFill>
                            <a:schemeClr val="bg1"/>
                          </a:solidFill>
                          <a:ea typeface="Calibri"/>
                        </a:rPr>
                        <a:t>Call</a:t>
                      </a:r>
                      <a:r>
                        <a:rPr lang="en-US" sz="800" b="1" i="1" dirty="0" smtClean="0">
                          <a:solidFill>
                            <a:schemeClr val="bg1"/>
                          </a:solidFill>
                          <a:ea typeface="Calibri"/>
                        </a:rPr>
                        <a:t>  </a:t>
                      </a:r>
                      <a:r>
                        <a:rPr lang="en-US" sz="1600" b="1" i="1" dirty="0" smtClean="0">
                          <a:solidFill>
                            <a:schemeClr val="bg1"/>
                          </a:solidFill>
                          <a:ea typeface="Calibri"/>
                        </a:rPr>
                        <a:t>Resources</a:t>
                      </a:r>
                      <a:r>
                        <a:rPr lang="en-US" sz="800" b="1" i="1" dirty="0" smtClean="0">
                          <a:solidFill>
                            <a:schemeClr val="bg1"/>
                          </a:solidFill>
                          <a:ea typeface="Calibri"/>
                        </a:rPr>
                        <a:t> </a:t>
                      </a:r>
                      <a:r>
                        <a:rPr lang="en-US" sz="1600" b="1" i="1" dirty="0" smtClean="0">
                          <a:solidFill>
                            <a:schemeClr val="bg1"/>
                          </a:solidFill>
                          <a:ea typeface="Calibri"/>
                        </a:rPr>
                        <a:t>for</a:t>
                      </a:r>
                      <a:r>
                        <a:rPr lang="en-US" sz="800" b="1" i="1" dirty="0" smtClean="0">
                          <a:solidFill>
                            <a:schemeClr val="bg1"/>
                          </a:solidFill>
                          <a:ea typeface="Calibri"/>
                        </a:rPr>
                        <a:t> </a:t>
                      </a:r>
                      <a:r>
                        <a:rPr lang="en-US" sz="1600" b="1" i="1" dirty="0" smtClean="0">
                          <a:solidFill>
                            <a:schemeClr val="bg1"/>
                          </a:solidFill>
                          <a:ea typeface="Calibri"/>
                        </a:rPr>
                        <a:t>Living™</a:t>
                      </a:r>
                      <a:r>
                        <a:rPr lang="en-US" sz="800" b="1" i="1" dirty="0" smtClean="0">
                          <a:solidFill>
                            <a:schemeClr val="bg1"/>
                          </a:solidFill>
                          <a:ea typeface="Calibri"/>
                        </a:rPr>
                        <a:t>, </a:t>
                      </a:r>
                    </a:p>
                    <a:p>
                      <a:pPr algn="ctr">
                        <a:spcBef>
                          <a:spcPts val="0"/>
                        </a:spcBef>
                        <a:spcAft>
                          <a:spcPts val="0"/>
                        </a:spcAft>
                        <a:tabLst/>
                      </a:pPr>
                      <a:r>
                        <a:rPr lang="en-US" sz="1600" b="1" i="1" dirty="0" smtClean="0">
                          <a:solidFill>
                            <a:schemeClr val="bg1"/>
                          </a:solidFill>
                          <a:ea typeface="Calibri"/>
                        </a:rPr>
                        <a:t>your EAP</a:t>
                      </a:r>
                      <a:r>
                        <a:rPr lang="en-US" sz="800" b="1" i="1" dirty="0" smtClean="0">
                          <a:solidFill>
                            <a:schemeClr val="bg1"/>
                          </a:solidFill>
                          <a:ea typeface="Calibri"/>
                        </a:rPr>
                        <a:t> </a:t>
                      </a:r>
                      <a:r>
                        <a:rPr lang="en-US" sz="1600" b="1" i="1" dirty="0" smtClean="0">
                          <a:solidFill>
                            <a:schemeClr val="bg1"/>
                          </a:solidFill>
                          <a:ea typeface="Calibri"/>
                        </a:rPr>
                        <a:t>24-hours</a:t>
                      </a:r>
                      <a:r>
                        <a:rPr lang="en-US" sz="800" b="1" i="1" dirty="0" smtClean="0">
                          <a:solidFill>
                            <a:schemeClr val="bg1"/>
                          </a:solidFill>
                          <a:ea typeface="Calibri"/>
                        </a:rPr>
                        <a:t> </a:t>
                      </a:r>
                      <a:r>
                        <a:rPr lang="en-US" sz="1600" b="1" i="1" dirty="0" smtClean="0">
                          <a:solidFill>
                            <a:schemeClr val="bg1"/>
                          </a:solidFill>
                          <a:ea typeface="Calibri"/>
                        </a:rPr>
                        <a:t>a</a:t>
                      </a:r>
                      <a:r>
                        <a:rPr lang="en-US" sz="800" b="1" i="1" dirty="0" smtClean="0">
                          <a:solidFill>
                            <a:schemeClr val="bg1"/>
                          </a:solidFill>
                          <a:ea typeface="Calibri"/>
                        </a:rPr>
                        <a:t> </a:t>
                      </a:r>
                      <a:r>
                        <a:rPr lang="en-US" sz="1600" b="1" i="1" dirty="0" smtClean="0">
                          <a:solidFill>
                            <a:schemeClr val="bg1"/>
                          </a:solidFill>
                          <a:ea typeface="Calibri"/>
                        </a:rPr>
                        <a:t>day</a:t>
                      </a:r>
                      <a:r>
                        <a:rPr lang="en-US" sz="800" b="1" i="1" dirty="0" smtClean="0">
                          <a:solidFill>
                            <a:schemeClr val="bg1"/>
                          </a:solidFill>
                          <a:ea typeface="Calibri"/>
                        </a:rPr>
                        <a:t> </a:t>
                      </a:r>
                      <a:r>
                        <a:rPr lang="en-US" sz="1600" b="1" i="1" dirty="0" smtClean="0">
                          <a:solidFill>
                            <a:schemeClr val="bg1"/>
                          </a:solidFill>
                          <a:ea typeface="Calibri"/>
                        </a:rPr>
                        <a:t>at</a:t>
                      </a:r>
                      <a:r>
                        <a:rPr lang="en-US" sz="800" b="1" i="1" dirty="0" smtClean="0">
                          <a:solidFill>
                            <a:schemeClr val="bg1"/>
                          </a:solidFill>
                          <a:ea typeface="Calibri"/>
                        </a:rPr>
                        <a:t> </a:t>
                      </a:r>
                      <a:r>
                        <a:rPr lang="en-US" sz="1800" b="1" i="1" dirty="0" smtClean="0">
                          <a:solidFill>
                            <a:schemeClr val="bg1"/>
                          </a:solidFill>
                          <a:ea typeface="Calibri"/>
                        </a:rPr>
                        <a:t>1.877.398.5816</a:t>
                      </a:r>
                      <a:endParaRPr lang="en-US" sz="1800" dirty="0" smtClean="0">
                        <a:solidFill>
                          <a:schemeClr val="bg1"/>
                        </a:solidFill>
                        <a:latin typeface="Arial"/>
                        <a:ea typeface="Times New Roman"/>
                      </a:endParaRPr>
                    </a:p>
                    <a:p>
                      <a:pPr algn="ctr">
                        <a:spcBef>
                          <a:spcPts val="0"/>
                        </a:spcBef>
                        <a:spcAft>
                          <a:spcPts val="0"/>
                        </a:spcAft>
                        <a:tabLst>
                          <a:tab pos="114300" algn="l"/>
                        </a:tabLst>
                      </a:pPr>
                      <a:r>
                        <a:rPr lang="en-US" sz="800" b="1" i="1" dirty="0" smtClean="0">
                          <a:solidFill>
                            <a:schemeClr val="bg1"/>
                          </a:solidFill>
                          <a:ea typeface="Calibri"/>
                        </a:rPr>
                        <a:t> </a:t>
                      </a:r>
                      <a:endParaRPr lang="en-US" sz="800" dirty="0" smtClean="0">
                        <a:solidFill>
                          <a:schemeClr val="bg1"/>
                        </a:solidFill>
                        <a:latin typeface="Arial"/>
                        <a:ea typeface="Times New Roman"/>
                      </a:endParaRPr>
                    </a:p>
                    <a:p>
                      <a:pPr marL="0" indent="0" algn="ctr">
                        <a:spcBef>
                          <a:spcPts val="0"/>
                        </a:spcBef>
                        <a:spcAft>
                          <a:spcPts val="0"/>
                        </a:spcAft>
                        <a:tabLst/>
                      </a:pPr>
                      <a:r>
                        <a:rPr lang="en-US" sz="1400" dirty="0" smtClean="0">
                          <a:solidFill>
                            <a:schemeClr val="bg1"/>
                          </a:solidFill>
                          <a:ea typeface="Times New Roman"/>
                        </a:rPr>
                        <a:t>Receive up to six </a:t>
                      </a:r>
                      <a:r>
                        <a:rPr lang="en-US" sz="1400" cap="all" baseline="0" dirty="0" smtClean="0">
                          <a:solidFill>
                            <a:schemeClr val="bg1"/>
                          </a:solidFill>
                          <a:ea typeface="Times New Roman"/>
                        </a:rPr>
                        <a:t>free</a:t>
                      </a:r>
                      <a:r>
                        <a:rPr lang="en-US" sz="1400" dirty="0" smtClean="0">
                          <a:solidFill>
                            <a:schemeClr val="bg1"/>
                          </a:solidFill>
                          <a:ea typeface="Times New Roman"/>
                        </a:rPr>
                        <a:t> face-to-face counseling sessions per presenting issue per plan year</a:t>
                      </a:r>
                      <a:r>
                        <a:rPr lang="en-US" sz="800" dirty="0" smtClean="0">
                          <a:solidFill>
                            <a:schemeClr val="bg1"/>
                          </a:solidFill>
                          <a:ea typeface="Times New Roman"/>
                        </a:rPr>
                        <a:t>.</a:t>
                      </a:r>
                      <a:endParaRPr lang="en-US" sz="800" dirty="0"/>
                    </a:p>
                  </a:txBody>
                  <a:tcPr>
                    <a:solidFill>
                      <a:srgbClr val="002060"/>
                    </a:solidFill>
                  </a:tcPr>
                </a:tc>
                <a:tc>
                  <a:txBody>
                    <a:bodyPr/>
                    <a:lstStyle/>
                    <a:p>
                      <a:pPr marL="233363" indent="-233363">
                        <a:spcBef>
                          <a:spcPts val="0"/>
                        </a:spcBef>
                        <a:spcAft>
                          <a:spcPts val="0"/>
                        </a:spcAft>
                        <a:buFont typeface="Wingdings"/>
                        <a:buChar char=""/>
                        <a:tabLst>
                          <a:tab pos="233363" algn="l"/>
                        </a:tabLst>
                      </a:pPr>
                      <a:r>
                        <a:rPr lang="en-US" sz="1600" dirty="0" smtClean="0">
                          <a:solidFill>
                            <a:schemeClr val="bg1"/>
                          </a:solidFill>
                          <a:ea typeface="Times New Roman"/>
                        </a:rPr>
                        <a:t>Prescribed diabetic supplies including meters, lancing devices, lancets, test strips, control solution, needles, and syringes</a:t>
                      </a:r>
                      <a:endParaRPr lang="en-US" sz="1600" dirty="0" smtClean="0">
                        <a:solidFill>
                          <a:schemeClr val="bg1"/>
                        </a:solidFill>
                        <a:latin typeface="Arial"/>
                        <a:ea typeface="Times New Roman"/>
                      </a:endParaRPr>
                    </a:p>
                    <a:p>
                      <a:pPr marL="233363" indent="-233363">
                        <a:spcBef>
                          <a:spcPts val="0"/>
                        </a:spcBef>
                        <a:spcAft>
                          <a:spcPts val="0"/>
                        </a:spcAft>
                        <a:buFont typeface="Wingdings"/>
                        <a:buChar char=""/>
                        <a:tabLst>
                          <a:tab pos="233363" algn="l"/>
                        </a:tabLst>
                      </a:pPr>
                      <a:r>
                        <a:rPr lang="en-US" sz="1600" dirty="0" smtClean="0">
                          <a:solidFill>
                            <a:schemeClr val="bg1"/>
                          </a:solidFill>
                          <a:ea typeface="Times New Roman"/>
                        </a:rPr>
                        <a:t> Aspirin for adults with a physician prescription </a:t>
                      </a:r>
                      <a:endParaRPr lang="en-US" sz="1600" dirty="0" smtClean="0">
                        <a:solidFill>
                          <a:schemeClr val="bg1"/>
                        </a:solidFill>
                        <a:latin typeface="Arial"/>
                        <a:ea typeface="Times New Roman"/>
                      </a:endParaRPr>
                    </a:p>
                    <a:p>
                      <a:pPr marL="233363" indent="-233363">
                        <a:spcBef>
                          <a:spcPts val="0"/>
                        </a:spcBef>
                        <a:spcAft>
                          <a:spcPts val="0"/>
                        </a:spcAft>
                        <a:buFont typeface="Wingdings"/>
                        <a:buChar char=""/>
                        <a:tabLst>
                          <a:tab pos="233363" algn="l"/>
                        </a:tabLst>
                      </a:pPr>
                      <a:r>
                        <a:rPr lang="en-US" sz="1600" dirty="0" smtClean="0">
                          <a:solidFill>
                            <a:schemeClr val="bg1"/>
                          </a:solidFill>
                          <a:ea typeface="Times New Roman"/>
                        </a:rPr>
                        <a:t>Prescribed generic folic acid and generic pre-natal vitamins for pregnancy </a:t>
                      </a:r>
                      <a:endParaRPr lang="en-US" sz="1600" dirty="0"/>
                    </a:p>
                  </a:txBody>
                  <a:tcPr>
                    <a:solidFill>
                      <a:srgbClr val="7030A0"/>
                    </a:solidFill>
                  </a:tcPr>
                </a:tc>
              </a:tr>
            </a:tbl>
          </a:graphicData>
        </a:graphic>
      </p:graphicFrame>
      <p:grpSp>
        <p:nvGrpSpPr>
          <p:cNvPr id="13" name="Group 12"/>
          <p:cNvGrpSpPr/>
          <p:nvPr/>
        </p:nvGrpSpPr>
        <p:grpSpPr>
          <a:xfrm>
            <a:off x="962433" y="2141838"/>
            <a:ext cx="10254064" cy="810706"/>
            <a:chOff x="838200" y="2743201"/>
            <a:chExt cx="10254064" cy="810706"/>
          </a:xfrm>
        </p:grpSpPr>
        <p:pic>
          <p:nvPicPr>
            <p:cNvPr id="5" name="Picture 4" descr="Quest Diagnostic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3010928"/>
              <a:ext cx="1615486" cy="542979"/>
            </a:xfrm>
            <a:prstGeom prst="rect">
              <a:avLst/>
            </a:prstGeom>
            <a:noFill/>
            <a:ln>
              <a:noFill/>
            </a:ln>
          </p:spPr>
        </p:pic>
        <p:pic>
          <p:nvPicPr>
            <p:cNvPr id="6" name="Picture 5" descr="cid:image001.png@01CED62D.4F11C4C0"/>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9860904" y="2743201"/>
              <a:ext cx="1231360" cy="810706"/>
            </a:xfrm>
            <a:prstGeom prst="rect">
              <a:avLst/>
            </a:prstGeom>
            <a:noFill/>
            <a:ln>
              <a:noFill/>
            </a:ln>
          </p:spPr>
        </p:pic>
        <p:pic>
          <p:nvPicPr>
            <p:cNvPr id="7" name="Picture 6"/>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63499" y="3075024"/>
              <a:ext cx="1991433" cy="382591"/>
            </a:xfrm>
            <a:prstGeom prst="rect">
              <a:avLst/>
            </a:prstGeom>
            <a:noFill/>
            <a:ln w="9525">
              <a:noFill/>
              <a:miter lim="800000"/>
              <a:headEnd/>
              <a:tailEnd/>
            </a:ln>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50817" y="2994488"/>
              <a:ext cx="2718318" cy="543664"/>
            </a:xfrm>
            <a:prstGeom prst="rect">
              <a:avLst/>
            </a:prstGeom>
          </p:spPr>
        </p:pic>
      </p:grpSp>
      <p:sp>
        <p:nvSpPr>
          <p:cNvPr id="12" name="Title 1"/>
          <p:cNvSpPr txBox="1">
            <a:spLocks/>
          </p:cNvSpPr>
          <p:nvPr/>
        </p:nvSpPr>
        <p:spPr>
          <a:xfrm>
            <a:off x="-1" y="-23415"/>
            <a:ext cx="12192000" cy="1325563"/>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solidFill>
                <a:schemeClr val="bg1"/>
              </a:solidFill>
            </a:endParaRPr>
          </a:p>
        </p:txBody>
      </p:sp>
      <p:sp>
        <p:nvSpPr>
          <p:cNvPr id="2" name="Title 1"/>
          <p:cNvSpPr>
            <a:spLocks noGrp="1"/>
          </p:cNvSpPr>
          <p:nvPr>
            <p:ph type="title"/>
          </p:nvPr>
        </p:nvSpPr>
        <p:spPr>
          <a:xfrm>
            <a:off x="0" y="317240"/>
            <a:ext cx="12192000" cy="783771"/>
          </a:xfrm>
        </p:spPr>
        <p:txBody>
          <a:bodyPr>
            <a:noAutofit/>
          </a:bodyPr>
          <a:lstStyle/>
          <a:p>
            <a:pPr algn="ctr"/>
            <a:r>
              <a:rPr lang="en-US" b="1" u="sng" dirty="0">
                <a:solidFill>
                  <a:schemeClr val="bg1"/>
                </a:solidFill>
                <a:latin typeface="SourceSansPro-Light"/>
                <a:ea typeface="+mn-ea"/>
                <a:cs typeface="+mn-cs"/>
              </a:rPr>
              <a:t>FREE ICUBA Cares™ In-Network </a:t>
            </a:r>
            <a:r>
              <a:rPr lang="en-US" b="1" u="sng" dirty="0" smtClean="0">
                <a:solidFill>
                  <a:schemeClr val="bg1"/>
                </a:solidFill>
                <a:latin typeface="SourceSansPro-Light"/>
                <a:ea typeface="+mn-ea"/>
                <a:cs typeface="+mn-cs"/>
              </a:rPr>
              <a:t>Benefits</a:t>
            </a:r>
            <a:endParaRPr lang="en-US" b="1" u="sng" dirty="0">
              <a:solidFill>
                <a:schemeClr val="bg1"/>
              </a:solidFill>
              <a:latin typeface="SourceSansPro-Light"/>
              <a:ea typeface="+mn-ea"/>
              <a:cs typeface="+mn-cs"/>
            </a:endParaRPr>
          </a:p>
        </p:txBody>
      </p:sp>
      <p:pic>
        <p:nvPicPr>
          <p:cNvPr id="14" name="Picture 13"/>
          <p:cNvPicPr>
            <a:picLocks noChangeAspect="1"/>
          </p:cNvPicPr>
          <p:nvPr/>
        </p:nvPicPr>
        <p:blipFill>
          <a:blip r:embed="rId8"/>
          <a:stretch>
            <a:fillRect/>
          </a:stretch>
        </p:blipFill>
        <p:spPr>
          <a:xfrm>
            <a:off x="319139" y="5950066"/>
            <a:ext cx="1873367" cy="662272"/>
          </a:xfrm>
          <a:prstGeom prst="rect">
            <a:avLst/>
          </a:prstGeom>
        </p:spPr>
      </p:pic>
      <p:sp>
        <p:nvSpPr>
          <p:cNvPr id="15" name="Rectangle 14"/>
          <p:cNvSpPr/>
          <p:nvPr/>
        </p:nvSpPr>
        <p:spPr>
          <a:xfrm>
            <a:off x="2192506" y="5865703"/>
            <a:ext cx="9687697" cy="830997"/>
          </a:xfrm>
          <a:prstGeom prst="rect">
            <a:avLst/>
          </a:prstGeom>
        </p:spPr>
        <p:txBody>
          <a:bodyPr wrap="square">
            <a:spAutoFit/>
          </a:bodyPr>
          <a:lstStyle/>
          <a:p>
            <a:pPr algn="ctr">
              <a:tabLst>
                <a:tab pos="0" algn="l"/>
              </a:tabLst>
            </a:pPr>
            <a:r>
              <a:rPr lang="en-US" sz="2400" b="1" kern="1400" dirty="0">
                <a:solidFill>
                  <a:srgbClr val="000000"/>
                </a:solidFill>
                <a:latin typeface="Verdana" panose="020B0604030504040204" pitchFamily="34" charset="0"/>
              </a:rPr>
              <a:t>ALL VISITS TO A </a:t>
            </a:r>
            <a:r>
              <a:rPr lang="en-US" sz="2400" b="1" u="sng" kern="1400" dirty="0">
                <a:solidFill>
                  <a:srgbClr val="0070C0"/>
                </a:solidFill>
                <a:latin typeface="Verdana" panose="020B0604030504040204" pitchFamily="34" charset="0"/>
              </a:rPr>
              <a:t>BLUE PHYSICIAN RECOGNITION </a:t>
            </a:r>
            <a:endParaRPr lang="en-US" sz="2400" kern="1400" dirty="0">
              <a:solidFill>
                <a:srgbClr val="000000"/>
              </a:solidFill>
              <a:latin typeface="Gill Sans MT" panose="020B0502020104020203" pitchFamily="34" charset="0"/>
            </a:endParaRPr>
          </a:p>
          <a:p>
            <a:pPr algn="ctr">
              <a:tabLst>
                <a:tab pos="0" algn="l"/>
              </a:tabLst>
            </a:pPr>
            <a:r>
              <a:rPr lang="en-US" sz="2400" b="1" kern="1400" dirty="0">
                <a:solidFill>
                  <a:srgbClr val="000000"/>
                </a:solidFill>
                <a:latin typeface="Verdana" panose="020B0604030504040204" pitchFamily="34" charset="0"/>
              </a:rPr>
              <a:t>PROVIDER ARE ALWAYS FREE</a:t>
            </a:r>
            <a:r>
              <a:rPr lang="en-US" sz="2400" b="1" kern="1400" dirty="0" smtClean="0">
                <a:solidFill>
                  <a:srgbClr val="000000"/>
                </a:solidFill>
                <a:latin typeface="Verdana" panose="020B0604030504040204" pitchFamily="34" charset="0"/>
              </a:rPr>
              <a:t>!</a:t>
            </a:r>
            <a:endParaRPr lang="en-US" sz="2400" kern="1400" dirty="0">
              <a:ln>
                <a:noFill/>
              </a:ln>
              <a:solidFill>
                <a:srgbClr val="000000"/>
              </a:solidFill>
              <a:effectLst/>
              <a:latin typeface="Gill Sans MT" panose="020B0502020104020203" pitchFamily="34" charset="0"/>
            </a:endParaRPr>
          </a:p>
        </p:txBody>
      </p:sp>
      <p:sp>
        <p:nvSpPr>
          <p:cNvPr id="8" name="Slide Number Placeholder 7"/>
          <p:cNvSpPr>
            <a:spLocks noGrp="1"/>
          </p:cNvSpPr>
          <p:nvPr>
            <p:ph type="sldNum" sz="quarter" idx="12"/>
          </p:nvPr>
        </p:nvSpPr>
        <p:spPr/>
        <p:txBody>
          <a:bodyPr/>
          <a:lstStyle/>
          <a:p>
            <a:r>
              <a:rPr lang="en-US" sz="1400" b="1" dirty="0" smtClean="0">
                <a:solidFill>
                  <a:schemeClr val="tx1"/>
                </a:solidFill>
              </a:rPr>
              <a:t>8</a:t>
            </a:r>
            <a:endParaRPr lang="en-US" sz="1400" b="1" dirty="0">
              <a:solidFill>
                <a:schemeClr val="tx1"/>
              </a:solidFill>
            </a:endParaRPr>
          </a:p>
        </p:txBody>
      </p:sp>
    </p:spTree>
    <p:extLst>
      <p:ext uri="{BB962C8B-B14F-4D97-AF65-F5344CB8AC3E}">
        <p14:creationId xmlns:p14="http://schemas.microsoft.com/office/powerpoint/2010/main" val="39945128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419773"/>
            <a:ext cx="12191999" cy="523220"/>
          </a:xfrm>
          <a:prstGeom prst="rect">
            <a:avLst/>
          </a:prstGeom>
          <a:noFill/>
        </p:spPr>
        <p:txBody>
          <a:bodyPr wrap="square" rtlCol="0">
            <a:spAutoFit/>
          </a:bodyPr>
          <a:lstStyle/>
          <a:p>
            <a:pPr algn="ctr"/>
            <a:r>
              <a:rPr lang="en-US" sz="2800" b="1" dirty="0">
                <a:latin typeface="DINNextLTPro-Light"/>
                <a:ea typeface="Calibri" panose="020F0502020204030204" pitchFamily="34" charset="0"/>
                <a:cs typeface="DINNextLTPro-Light"/>
              </a:rPr>
              <a:t>ICUBA offers two </a:t>
            </a:r>
            <a:r>
              <a:rPr lang="en-US" sz="2800" b="1" dirty="0">
                <a:solidFill>
                  <a:srgbClr val="0070C0"/>
                </a:solidFill>
                <a:latin typeface="DINNextLTPro-Light"/>
                <a:ea typeface="Calibri" panose="020F0502020204030204" pitchFamily="34" charset="0"/>
                <a:cs typeface="DINNextLTPro-Light"/>
              </a:rPr>
              <a:t>Blue Options </a:t>
            </a:r>
            <a:r>
              <a:rPr lang="en-US" sz="2800" b="1" dirty="0" smtClean="0">
                <a:latin typeface="DINNextLTPro-Light"/>
                <a:ea typeface="Calibri" panose="020F0502020204030204" pitchFamily="34" charset="0"/>
                <a:cs typeface="DINNextLTPro-Light"/>
              </a:rPr>
              <a:t>PPO Plans: </a:t>
            </a:r>
            <a:r>
              <a:rPr lang="en-US" sz="2800" b="1" u="sng" dirty="0" smtClean="0">
                <a:solidFill>
                  <a:srgbClr val="0070C0"/>
                </a:solidFill>
                <a:latin typeface="DINNextLTPro-Light"/>
                <a:ea typeface="Calibri" panose="020F0502020204030204" pitchFamily="34" charset="0"/>
                <a:cs typeface="DINNextLTPro-Light"/>
              </a:rPr>
              <a:t>PPO </a:t>
            </a:r>
            <a:r>
              <a:rPr lang="en-US" sz="2800" b="1" u="sng" dirty="0">
                <a:solidFill>
                  <a:srgbClr val="0070C0"/>
                </a:solidFill>
                <a:latin typeface="DINNextLTPro-Light"/>
                <a:ea typeface="Calibri" panose="020F0502020204030204" pitchFamily="34" charset="0"/>
                <a:cs typeface="DINNextLTPro-Light"/>
              </a:rPr>
              <a:t>70</a:t>
            </a:r>
            <a:r>
              <a:rPr lang="en-US" sz="2800" b="1" dirty="0">
                <a:solidFill>
                  <a:srgbClr val="0070C0"/>
                </a:solidFill>
                <a:latin typeface="DINNextLTPro-Light"/>
                <a:ea typeface="Calibri" panose="020F0502020204030204" pitchFamily="34" charset="0"/>
                <a:cs typeface="DINNextLTPro-Light"/>
              </a:rPr>
              <a:t> </a:t>
            </a:r>
            <a:r>
              <a:rPr lang="en-US" sz="2800" b="1" dirty="0" smtClean="0">
                <a:solidFill>
                  <a:srgbClr val="0070C0"/>
                </a:solidFill>
                <a:latin typeface="DINNextLTPro-Light"/>
                <a:ea typeface="Calibri" panose="020F0502020204030204" pitchFamily="34" charset="0"/>
                <a:cs typeface="DINNextLTPro-Light"/>
              </a:rPr>
              <a:t>and </a:t>
            </a:r>
            <a:r>
              <a:rPr lang="en-US" sz="2800" b="1" u="sng" dirty="0">
                <a:solidFill>
                  <a:srgbClr val="0070C0"/>
                </a:solidFill>
                <a:latin typeface="DINNextLTPro-Light"/>
                <a:ea typeface="Calibri" panose="020F0502020204030204" pitchFamily="34" charset="0"/>
                <a:cs typeface="DINNextLTPro-Light"/>
              </a:rPr>
              <a:t>Preferred </a:t>
            </a:r>
            <a:r>
              <a:rPr lang="en-US" sz="2800" b="1" u="sng" dirty="0" smtClean="0">
                <a:solidFill>
                  <a:srgbClr val="0070C0"/>
                </a:solidFill>
                <a:latin typeface="DINNextLTPro-Light"/>
                <a:ea typeface="Calibri" panose="020F0502020204030204" pitchFamily="34" charset="0"/>
                <a:cs typeface="DINNextLTPro-Light"/>
              </a:rPr>
              <a:t>PPO</a:t>
            </a:r>
            <a:r>
              <a:rPr lang="en-US" sz="2800" dirty="0" smtClean="0">
                <a:latin typeface="DINNextLTPro-Light"/>
                <a:ea typeface="Calibri" panose="020F0502020204030204" pitchFamily="34" charset="0"/>
                <a:cs typeface="DINNextLTPro-Light"/>
              </a:rPr>
              <a:t> </a:t>
            </a:r>
            <a:endParaRPr lang="en-US" sz="2800" dirty="0">
              <a:latin typeface="DINNextLTPro-Light"/>
              <a:ea typeface="Calibri" panose="020F0502020204030204" pitchFamily="34" charset="0"/>
              <a:cs typeface="DINNextLTPro-Light"/>
            </a:endParaRPr>
          </a:p>
        </p:txBody>
      </p:sp>
      <p:sp>
        <p:nvSpPr>
          <p:cNvPr id="7" name="Title 1"/>
          <p:cNvSpPr txBox="1">
            <a:spLocks/>
          </p:cNvSpPr>
          <p:nvPr/>
        </p:nvSpPr>
        <p:spPr>
          <a:xfrm>
            <a:off x="-1" y="-23415"/>
            <a:ext cx="12192000" cy="1325563"/>
          </a:xfrm>
          <a:prstGeom prst="rect">
            <a:avLst/>
          </a:prstGeom>
        </p:spPr>
        <p:style>
          <a:lnRef idx="0">
            <a:schemeClr val="accent5"/>
          </a:lnRef>
          <a:fillRef idx="3">
            <a:schemeClr val="accent5"/>
          </a:fillRef>
          <a:effectRef idx="3">
            <a:schemeClr val="accent5"/>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dirty="0">
              <a:solidFill>
                <a:schemeClr val="bg1"/>
              </a:solidFill>
            </a:endParaRPr>
          </a:p>
        </p:txBody>
      </p:sp>
      <p:sp>
        <p:nvSpPr>
          <p:cNvPr id="8" name="Title 15"/>
          <p:cNvSpPr txBox="1">
            <a:spLocks/>
          </p:cNvSpPr>
          <p:nvPr/>
        </p:nvSpPr>
        <p:spPr>
          <a:xfrm>
            <a:off x="577623" y="135876"/>
            <a:ext cx="11363325" cy="10069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u="sng" dirty="0" smtClean="0">
                <a:solidFill>
                  <a:schemeClr val="bg1"/>
                </a:solidFill>
                <a:latin typeface="SourceSansPro-Light"/>
                <a:ea typeface="+mn-ea"/>
                <a:cs typeface="+mn-cs"/>
              </a:rPr>
              <a:t>PPO Medical Plan Comparisons</a:t>
            </a:r>
            <a:endParaRPr lang="en-US" b="1" u="sng" dirty="0">
              <a:solidFill>
                <a:schemeClr val="bg1"/>
              </a:solidFill>
              <a:latin typeface="SourceSansPro-Light"/>
              <a:ea typeface="+mn-ea"/>
              <a:cs typeface="+mn-cs"/>
            </a:endParaRPr>
          </a:p>
        </p:txBody>
      </p:sp>
      <p:sp>
        <p:nvSpPr>
          <p:cNvPr id="9" name="Rectangle 8"/>
          <p:cNvSpPr/>
          <p:nvPr/>
        </p:nvSpPr>
        <p:spPr>
          <a:xfrm>
            <a:off x="6226070" y="2037251"/>
            <a:ext cx="5604054" cy="431909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10" name="TextBox 9"/>
          <p:cNvSpPr txBox="1"/>
          <p:nvPr/>
        </p:nvSpPr>
        <p:spPr>
          <a:xfrm>
            <a:off x="6226070" y="2107104"/>
            <a:ext cx="5604054" cy="400110"/>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pPr algn="ctr"/>
            <a:r>
              <a:rPr lang="en-US" sz="2000" b="1" dirty="0">
                <a:latin typeface="DINNextLTPro-Light"/>
                <a:ea typeface="Calibri" panose="020F0502020204030204" pitchFamily="34" charset="0"/>
                <a:cs typeface="DINNextLTPro-Light"/>
              </a:rPr>
              <a:t>Plan </a:t>
            </a:r>
            <a:r>
              <a:rPr lang="en-US" sz="2000" b="1" dirty="0" smtClean="0">
                <a:latin typeface="DINNextLTPro-Light"/>
                <a:ea typeface="Calibri" panose="020F0502020204030204" pitchFamily="34" charset="0"/>
                <a:cs typeface="DINNextLTPro-Light"/>
              </a:rPr>
              <a:t>Differences</a:t>
            </a:r>
            <a:endParaRPr lang="en-US" sz="2000" b="1" dirty="0"/>
          </a:p>
        </p:txBody>
      </p:sp>
      <p:sp>
        <p:nvSpPr>
          <p:cNvPr id="11" name="Rectangle 10"/>
          <p:cNvSpPr/>
          <p:nvPr/>
        </p:nvSpPr>
        <p:spPr>
          <a:xfrm>
            <a:off x="364696" y="2037250"/>
            <a:ext cx="5604054" cy="43190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364696" y="2107104"/>
            <a:ext cx="5604054" cy="400110"/>
          </a:xfrm>
          <a:prstGeom prst="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defPPr>
              <a:defRPr lang="en-US"/>
            </a:defPPr>
            <a:lvl1pPr algn="ctr">
              <a:defRPr sz="2000" b="1">
                <a:latin typeface="DINNextLTPro-Light"/>
                <a:ea typeface="Calibri" panose="020F0502020204030204" pitchFamily="34" charset="0"/>
                <a:cs typeface="DINNextLTPro-Light"/>
              </a:defRPr>
            </a:lvl1pPr>
          </a:lstStyle>
          <a:p>
            <a:r>
              <a:rPr lang="en-US" dirty="0" smtClean="0"/>
              <a:t>Plan Similarities</a:t>
            </a:r>
            <a:endParaRPr lang="en-US" dirty="0"/>
          </a:p>
        </p:txBody>
      </p:sp>
      <p:sp>
        <p:nvSpPr>
          <p:cNvPr id="19" name="TextBox 18"/>
          <p:cNvSpPr txBox="1"/>
          <p:nvPr/>
        </p:nvSpPr>
        <p:spPr>
          <a:xfrm>
            <a:off x="403756" y="2552520"/>
            <a:ext cx="5525933" cy="3939540"/>
          </a:xfrm>
          <a:prstGeom prst="rect">
            <a:avLst/>
          </a:prstGeom>
          <a:noFill/>
        </p:spPr>
        <p:txBody>
          <a:bodyPr wrap="square" rtlCol="0">
            <a:spAutoFit/>
          </a:bodyPr>
          <a:lstStyle/>
          <a:p>
            <a:pPr marL="234950" indent="-234950" defTabSz="823509">
              <a:buFont typeface="Arial" pitchFamily="34" charset="0"/>
              <a:buChar char="•"/>
            </a:pPr>
            <a:r>
              <a:rPr lang="en-US" dirty="0">
                <a:solidFill>
                  <a:schemeClr val="bg1"/>
                </a:solidFill>
                <a:latin typeface="DINNextLTPro-Light"/>
                <a:ea typeface="Calibri" panose="020F0502020204030204" pitchFamily="34" charset="0"/>
                <a:cs typeface="DINNextLTPro-Light"/>
              </a:rPr>
              <a:t>All </a:t>
            </a:r>
            <a:r>
              <a:rPr lang="en-US" b="1" cap="all" dirty="0">
                <a:solidFill>
                  <a:schemeClr val="bg1"/>
                </a:solidFill>
                <a:latin typeface="DINNextLTPro-Light"/>
                <a:ea typeface="Calibri" panose="020F0502020204030204" pitchFamily="34" charset="0"/>
                <a:cs typeface="DINNextLTPro-Light"/>
              </a:rPr>
              <a:t>Free</a:t>
            </a:r>
            <a:r>
              <a:rPr lang="en-US" dirty="0">
                <a:solidFill>
                  <a:schemeClr val="bg1"/>
                </a:solidFill>
                <a:latin typeface="DINNextLTPro-Light"/>
                <a:ea typeface="Calibri" panose="020F0502020204030204" pitchFamily="34" charset="0"/>
                <a:cs typeface="DINNextLTPro-Light"/>
              </a:rPr>
              <a:t> ICUBA Cares™ Wellness </a:t>
            </a:r>
            <a:r>
              <a:rPr lang="en-US" dirty="0" smtClean="0">
                <a:solidFill>
                  <a:schemeClr val="bg1"/>
                </a:solidFill>
                <a:latin typeface="DINNextLTPro-Light"/>
                <a:ea typeface="Calibri" panose="020F0502020204030204" pitchFamily="34" charset="0"/>
                <a:cs typeface="DINNextLTPro-Light"/>
              </a:rPr>
              <a:t>Benefits</a:t>
            </a:r>
          </a:p>
          <a:p>
            <a:pPr marL="234950" indent="-234950" defTabSz="823509">
              <a:buFont typeface="Arial" pitchFamily="34" charset="0"/>
              <a:buChar char="•"/>
            </a:pPr>
            <a:endParaRPr lang="en-US" sz="1000" dirty="0">
              <a:solidFill>
                <a:schemeClr val="bg1"/>
              </a:solidFill>
              <a:latin typeface="DINNextLTPro-Light"/>
              <a:ea typeface="Calibri" panose="020F0502020204030204" pitchFamily="34" charset="0"/>
              <a:cs typeface="DINNextLTPro-Light"/>
            </a:endParaRPr>
          </a:p>
          <a:p>
            <a:pPr marL="234950" indent="-234950" defTabSz="823509">
              <a:buFont typeface="Arial" pitchFamily="34" charset="0"/>
              <a:buChar char="•"/>
            </a:pPr>
            <a:r>
              <a:rPr lang="en-US" dirty="0">
                <a:solidFill>
                  <a:schemeClr val="bg1"/>
                </a:solidFill>
                <a:latin typeface="DINNextLTPro-Light"/>
                <a:ea typeface="Calibri" panose="020F0502020204030204" pitchFamily="34" charset="0"/>
                <a:cs typeface="DINNextLTPro-Light"/>
              </a:rPr>
              <a:t>Free Blue Physician Recognition™ office </a:t>
            </a:r>
            <a:r>
              <a:rPr lang="en-US" dirty="0" smtClean="0">
                <a:solidFill>
                  <a:schemeClr val="bg1"/>
                </a:solidFill>
                <a:latin typeface="DINNextLTPro-Light"/>
                <a:ea typeface="Calibri" panose="020F0502020204030204" pitchFamily="34" charset="0"/>
                <a:cs typeface="DINNextLTPro-Light"/>
              </a:rPr>
              <a:t>visits</a:t>
            </a:r>
          </a:p>
          <a:p>
            <a:pPr defTabSz="823509"/>
            <a:r>
              <a:rPr lang="en-US" dirty="0" smtClean="0">
                <a:solidFill>
                  <a:schemeClr val="bg1"/>
                </a:solidFill>
                <a:latin typeface="DINNextLTPro-Light"/>
                <a:ea typeface="Calibri" panose="020F0502020204030204" pitchFamily="34" charset="0"/>
                <a:cs typeface="DINNextLTPro-Light"/>
              </a:rPr>
              <a:t> </a:t>
            </a:r>
            <a:endParaRPr lang="en-US" dirty="0">
              <a:solidFill>
                <a:schemeClr val="bg1"/>
              </a:solidFill>
              <a:latin typeface="DINNextLTPro-Light"/>
              <a:ea typeface="Calibri" panose="020F0502020204030204" pitchFamily="34" charset="0"/>
              <a:cs typeface="DINNextLTPro-Light"/>
            </a:endParaRPr>
          </a:p>
          <a:p>
            <a:pPr marL="234950" indent="-234950" defTabSz="823509">
              <a:buFont typeface="Arial" pitchFamily="34" charset="0"/>
              <a:buChar char="•"/>
            </a:pPr>
            <a:r>
              <a:rPr lang="en-US" dirty="0">
                <a:solidFill>
                  <a:schemeClr val="bg1"/>
                </a:solidFill>
                <a:latin typeface="DINNextLTPro-Light"/>
                <a:ea typeface="Calibri" panose="020F0502020204030204" pitchFamily="34" charset="0"/>
                <a:cs typeface="DINNextLTPro-Light"/>
              </a:rPr>
              <a:t>24/7 Toll free Health Dialog® </a:t>
            </a:r>
            <a:r>
              <a:rPr lang="en-US" dirty="0" smtClean="0">
                <a:solidFill>
                  <a:schemeClr val="bg1"/>
                </a:solidFill>
                <a:latin typeface="DINNextLTPro-Light"/>
                <a:ea typeface="Calibri" panose="020F0502020204030204" pitchFamily="34" charset="0"/>
                <a:cs typeface="DINNextLTPro-Light"/>
              </a:rPr>
              <a:t>line</a:t>
            </a:r>
          </a:p>
          <a:p>
            <a:pPr marL="234950" indent="-234950" defTabSz="823509">
              <a:buFont typeface="Arial" pitchFamily="34" charset="0"/>
              <a:buChar char="•"/>
            </a:pPr>
            <a:endParaRPr lang="en-US" sz="1000" dirty="0">
              <a:solidFill>
                <a:schemeClr val="bg1"/>
              </a:solidFill>
              <a:latin typeface="DINNextLTPro-Light"/>
              <a:ea typeface="Calibri" panose="020F0502020204030204" pitchFamily="34" charset="0"/>
              <a:cs typeface="DINNextLTPro-Light"/>
            </a:endParaRPr>
          </a:p>
          <a:p>
            <a:pPr marL="234950" indent="-234950" defTabSz="823509">
              <a:buFont typeface="Arial" pitchFamily="34" charset="0"/>
              <a:buChar char="•"/>
            </a:pPr>
            <a:r>
              <a:rPr lang="en-US" dirty="0">
                <a:solidFill>
                  <a:schemeClr val="bg1"/>
                </a:solidFill>
                <a:latin typeface="DINNextLTPro-Light"/>
                <a:ea typeface="Calibri" panose="020F0502020204030204" pitchFamily="34" charset="0"/>
                <a:cs typeface="DINNextLTPro-Light"/>
              </a:rPr>
              <a:t>Catamaran Prescription Drug Benefit (Same low co-pays for 90-day at mail or </a:t>
            </a:r>
            <a:r>
              <a:rPr lang="en-US" dirty="0" smtClean="0">
                <a:solidFill>
                  <a:schemeClr val="bg1"/>
                </a:solidFill>
                <a:latin typeface="DINNextLTPro-Light"/>
                <a:ea typeface="Calibri" panose="020F0502020204030204" pitchFamily="34" charset="0"/>
                <a:cs typeface="DINNextLTPro-Light"/>
              </a:rPr>
              <a:t>retail)</a:t>
            </a:r>
          </a:p>
          <a:p>
            <a:pPr marL="234950" indent="-234950" defTabSz="823509">
              <a:buFont typeface="Arial" pitchFamily="34" charset="0"/>
              <a:buChar char="•"/>
            </a:pPr>
            <a:endParaRPr lang="en-US" sz="1000" dirty="0">
              <a:solidFill>
                <a:schemeClr val="bg1"/>
              </a:solidFill>
              <a:latin typeface="DINNextLTPro-Light"/>
              <a:ea typeface="Calibri" panose="020F0502020204030204" pitchFamily="34" charset="0"/>
              <a:cs typeface="DINNextLTPro-Light"/>
            </a:endParaRPr>
          </a:p>
          <a:p>
            <a:pPr marL="234950" indent="-234950" defTabSz="823509">
              <a:buFont typeface="Arial" pitchFamily="34" charset="0"/>
              <a:buChar char="•"/>
            </a:pPr>
            <a:r>
              <a:rPr lang="en-US" dirty="0">
                <a:solidFill>
                  <a:schemeClr val="bg1"/>
                </a:solidFill>
                <a:latin typeface="DINNextLTPro-Light"/>
                <a:ea typeface="Calibri" panose="020F0502020204030204" pitchFamily="34" charset="0"/>
                <a:cs typeface="DINNextLTPro-Light"/>
              </a:rPr>
              <a:t>Behavioral Health and EAP </a:t>
            </a:r>
            <a:r>
              <a:rPr lang="en-US" dirty="0" smtClean="0">
                <a:solidFill>
                  <a:schemeClr val="bg1"/>
                </a:solidFill>
                <a:latin typeface="DINNextLTPro-Light"/>
                <a:ea typeface="Calibri" panose="020F0502020204030204" pitchFamily="34" charset="0"/>
                <a:cs typeface="DINNextLTPro-Light"/>
              </a:rPr>
              <a:t>Benefits</a:t>
            </a:r>
          </a:p>
          <a:p>
            <a:pPr marL="234950" indent="-234950" defTabSz="823509">
              <a:buFont typeface="Arial" pitchFamily="34" charset="0"/>
              <a:buChar char="•"/>
            </a:pPr>
            <a:endParaRPr lang="en-US" sz="1000" dirty="0">
              <a:solidFill>
                <a:schemeClr val="bg1"/>
              </a:solidFill>
              <a:latin typeface="DINNextLTPro-Light"/>
              <a:ea typeface="Calibri" panose="020F0502020204030204" pitchFamily="34" charset="0"/>
              <a:cs typeface="DINNextLTPro-Light"/>
            </a:endParaRPr>
          </a:p>
          <a:p>
            <a:pPr marL="234950" indent="-234950" defTabSz="823509">
              <a:buFont typeface="Arial" pitchFamily="34" charset="0"/>
              <a:buChar char="•"/>
            </a:pPr>
            <a:r>
              <a:rPr lang="en-US" dirty="0">
                <a:solidFill>
                  <a:schemeClr val="bg1"/>
                </a:solidFill>
                <a:latin typeface="DINNextLTPro-Light"/>
                <a:ea typeface="Calibri" panose="020F0502020204030204" pitchFamily="34" charset="0"/>
                <a:cs typeface="DINNextLTPro-Light"/>
              </a:rPr>
              <a:t>Plan Rules</a:t>
            </a:r>
          </a:p>
          <a:p>
            <a:pPr marL="234950" indent="-234950" defTabSz="823509">
              <a:buFont typeface="Arial" pitchFamily="34" charset="0"/>
              <a:buChar char="•"/>
            </a:pPr>
            <a:endParaRPr lang="en-US" sz="1000" dirty="0">
              <a:solidFill>
                <a:schemeClr val="bg1"/>
              </a:solidFill>
              <a:latin typeface="DINNextLTPro-Light"/>
              <a:ea typeface="Calibri" panose="020F0502020204030204" pitchFamily="34" charset="0"/>
              <a:cs typeface="DINNextLTPro-Light"/>
            </a:endParaRPr>
          </a:p>
          <a:p>
            <a:pPr marL="234950" indent="-234950" defTabSz="823509">
              <a:buFont typeface="Arial" pitchFamily="34" charset="0"/>
              <a:buChar char="•"/>
            </a:pPr>
            <a:r>
              <a:rPr lang="en-US" dirty="0">
                <a:solidFill>
                  <a:schemeClr val="bg1"/>
                </a:solidFill>
                <a:latin typeface="DINNextLTPro-Light"/>
                <a:ea typeface="Calibri" panose="020F0502020204030204" pitchFamily="34" charset="0"/>
                <a:cs typeface="DINNextLTPro-Light"/>
              </a:rPr>
              <a:t>Same $20 copay for initial Maternity Visit</a:t>
            </a:r>
          </a:p>
          <a:p>
            <a:pPr marL="234950" indent="-234950" defTabSz="823509">
              <a:buFont typeface="Arial" pitchFamily="34" charset="0"/>
              <a:buChar char="•"/>
            </a:pPr>
            <a:endParaRPr lang="en-US" sz="1000" dirty="0">
              <a:solidFill>
                <a:schemeClr val="bg1"/>
              </a:solidFill>
              <a:latin typeface="DINNextLTPro-Light"/>
              <a:ea typeface="Calibri" panose="020F0502020204030204" pitchFamily="34" charset="0"/>
              <a:cs typeface="DINNextLTPro-Light"/>
            </a:endParaRPr>
          </a:p>
          <a:p>
            <a:pPr marL="234950" indent="-234950" defTabSz="823509">
              <a:buFont typeface="Arial" pitchFamily="34" charset="0"/>
              <a:buChar char="•"/>
            </a:pPr>
            <a:r>
              <a:rPr lang="en-US" dirty="0">
                <a:solidFill>
                  <a:schemeClr val="bg1"/>
                </a:solidFill>
                <a:latin typeface="DINNextLTPro-Light"/>
                <a:ea typeface="Calibri" panose="020F0502020204030204" pitchFamily="34" charset="0"/>
                <a:cs typeface="DINNextLTPro-Light"/>
              </a:rPr>
              <a:t>ER &amp; Urgent Care Benefits</a:t>
            </a:r>
          </a:p>
          <a:p>
            <a:pPr marL="234950" indent="-234950" defTabSz="823509">
              <a:buFont typeface="Arial" pitchFamily="34" charset="0"/>
              <a:buChar char="•"/>
            </a:pPr>
            <a:endParaRPr lang="en-US" sz="1000" dirty="0">
              <a:solidFill>
                <a:schemeClr val="bg1"/>
              </a:solidFill>
              <a:latin typeface="DINNextLTPro-Light"/>
              <a:ea typeface="Calibri" panose="020F0502020204030204" pitchFamily="34" charset="0"/>
              <a:cs typeface="DINNextLTPro-Light"/>
            </a:endParaRPr>
          </a:p>
        </p:txBody>
      </p:sp>
      <p:sp>
        <p:nvSpPr>
          <p:cNvPr id="20" name="TextBox 19"/>
          <p:cNvSpPr txBox="1"/>
          <p:nvPr/>
        </p:nvSpPr>
        <p:spPr>
          <a:xfrm>
            <a:off x="6427699" y="2577067"/>
            <a:ext cx="5142260" cy="3293209"/>
          </a:xfrm>
          <a:prstGeom prst="rect">
            <a:avLst/>
          </a:prstGeom>
          <a:noFill/>
        </p:spPr>
        <p:txBody>
          <a:bodyPr wrap="square" rtlCol="0">
            <a:spAutoFit/>
          </a:bodyPr>
          <a:lstStyle/>
          <a:p>
            <a:pPr marL="234950" indent="-234950" defTabSz="823509">
              <a:lnSpc>
                <a:spcPct val="80000"/>
              </a:lnSpc>
              <a:buFont typeface="Arial" pitchFamily="34" charset="0"/>
              <a:buChar char="•"/>
              <a:tabLst>
                <a:tab pos="346075" algn="l"/>
              </a:tabLst>
            </a:pPr>
            <a:r>
              <a:rPr lang="en-US" sz="2000" dirty="0">
                <a:solidFill>
                  <a:schemeClr val="bg1"/>
                </a:solidFill>
                <a:latin typeface="DINNextLTPro-Light"/>
                <a:ea typeface="Calibri" panose="020F0502020204030204" pitchFamily="34" charset="0"/>
                <a:cs typeface="DINNextLTPro-Light"/>
              </a:rPr>
              <a:t>Premiums</a:t>
            </a:r>
          </a:p>
          <a:p>
            <a:pPr marL="234950" indent="-234950" defTabSz="823509">
              <a:buFont typeface="Arial" pitchFamily="34" charset="0"/>
              <a:buChar char="•"/>
              <a:tabLst>
                <a:tab pos="346075" algn="l"/>
              </a:tabLst>
            </a:pPr>
            <a:endParaRPr lang="en-US" sz="2000" dirty="0" smtClean="0">
              <a:solidFill>
                <a:schemeClr val="bg1"/>
              </a:solidFill>
              <a:latin typeface="DINNextLTPro-Light"/>
              <a:ea typeface="Calibri" panose="020F0502020204030204" pitchFamily="34" charset="0"/>
              <a:cs typeface="DINNextLTPro-Light"/>
            </a:endParaRPr>
          </a:p>
          <a:p>
            <a:pPr marL="234950" indent="-234950" defTabSz="823509">
              <a:lnSpc>
                <a:spcPct val="80000"/>
              </a:lnSpc>
              <a:buFont typeface="Arial" pitchFamily="34" charset="0"/>
              <a:buChar char="•"/>
              <a:tabLst>
                <a:tab pos="346075" algn="l"/>
              </a:tabLst>
            </a:pPr>
            <a:r>
              <a:rPr lang="en-US" sz="2000" dirty="0" smtClean="0">
                <a:solidFill>
                  <a:schemeClr val="bg1"/>
                </a:solidFill>
                <a:latin typeface="DINNextLTPro-Light"/>
                <a:ea typeface="Calibri" panose="020F0502020204030204" pitchFamily="34" charset="0"/>
                <a:cs typeface="DINNextLTPro-Light"/>
              </a:rPr>
              <a:t>Deductibles</a:t>
            </a:r>
          </a:p>
          <a:p>
            <a:pPr marL="234950" indent="-234950" defTabSz="823509">
              <a:buFont typeface="Arial" pitchFamily="34" charset="0"/>
              <a:buChar char="•"/>
              <a:tabLst>
                <a:tab pos="346075" algn="l"/>
              </a:tabLst>
            </a:pPr>
            <a:endParaRPr lang="en-US" sz="2000" dirty="0">
              <a:solidFill>
                <a:schemeClr val="bg1"/>
              </a:solidFill>
              <a:latin typeface="DINNextLTPro-Light"/>
              <a:ea typeface="Calibri" panose="020F0502020204030204" pitchFamily="34" charset="0"/>
              <a:cs typeface="DINNextLTPro-Light"/>
            </a:endParaRPr>
          </a:p>
          <a:p>
            <a:pPr marL="234950" indent="-234950" defTabSz="823509">
              <a:lnSpc>
                <a:spcPct val="80000"/>
              </a:lnSpc>
              <a:buFont typeface="Arial" pitchFamily="34" charset="0"/>
              <a:buChar char="•"/>
              <a:tabLst>
                <a:tab pos="346075" algn="l"/>
              </a:tabLst>
            </a:pPr>
            <a:r>
              <a:rPr lang="en-US" sz="2000" dirty="0" smtClean="0">
                <a:solidFill>
                  <a:schemeClr val="bg1"/>
                </a:solidFill>
                <a:latin typeface="DINNextLTPro-Light"/>
                <a:ea typeface="Calibri" panose="020F0502020204030204" pitchFamily="34" charset="0"/>
                <a:cs typeface="DINNextLTPro-Light"/>
              </a:rPr>
              <a:t>Coinsurance</a:t>
            </a:r>
          </a:p>
          <a:p>
            <a:pPr marL="234950" indent="-234950" defTabSz="823509">
              <a:buFont typeface="Arial" pitchFamily="34" charset="0"/>
              <a:buChar char="•"/>
              <a:tabLst>
                <a:tab pos="346075" algn="l"/>
              </a:tabLst>
            </a:pPr>
            <a:endParaRPr lang="en-US" sz="2000" dirty="0">
              <a:solidFill>
                <a:schemeClr val="bg1"/>
              </a:solidFill>
              <a:latin typeface="DINNextLTPro-Light"/>
              <a:ea typeface="Calibri" panose="020F0502020204030204" pitchFamily="34" charset="0"/>
              <a:cs typeface="DINNextLTPro-Light"/>
            </a:endParaRPr>
          </a:p>
          <a:p>
            <a:pPr marL="234950" indent="-234950" defTabSz="823509">
              <a:lnSpc>
                <a:spcPct val="80000"/>
              </a:lnSpc>
              <a:buFont typeface="Arial" pitchFamily="34" charset="0"/>
              <a:buChar char="•"/>
              <a:tabLst>
                <a:tab pos="346075" algn="l"/>
              </a:tabLst>
            </a:pPr>
            <a:r>
              <a:rPr lang="en-US" sz="2000" dirty="0" smtClean="0">
                <a:solidFill>
                  <a:schemeClr val="bg1"/>
                </a:solidFill>
                <a:latin typeface="DINNextLTPro-Light"/>
                <a:ea typeface="Calibri" panose="020F0502020204030204" pitchFamily="34" charset="0"/>
                <a:cs typeface="DINNextLTPro-Light"/>
              </a:rPr>
              <a:t>Co-pays </a:t>
            </a:r>
            <a:r>
              <a:rPr lang="en-US" sz="2000" dirty="0">
                <a:solidFill>
                  <a:schemeClr val="bg1"/>
                </a:solidFill>
                <a:latin typeface="DINNextLTPro-Light"/>
                <a:ea typeface="Calibri" panose="020F0502020204030204" pitchFamily="34" charset="0"/>
                <a:cs typeface="DINNextLTPro-Light"/>
              </a:rPr>
              <a:t>(except maternity visits)</a:t>
            </a:r>
          </a:p>
          <a:p>
            <a:pPr marL="234950" indent="-234950" defTabSz="823509">
              <a:lnSpc>
                <a:spcPct val="80000"/>
              </a:lnSpc>
              <a:buFont typeface="Arial" pitchFamily="34" charset="0"/>
              <a:buChar char="•"/>
              <a:tabLst>
                <a:tab pos="346075" algn="l"/>
              </a:tabLst>
            </a:pPr>
            <a:endParaRPr lang="en-US" sz="2000" dirty="0">
              <a:solidFill>
                <a:schemeClr val="bg1"/>
              </a:solidFill>
              <a:latin typeface="DINNextLTPro-Light"/>
              <a:ea typeface="Calibri" panose="020F0502020204030204" pitchFamily="34" charset="0"/>
              <a:cs typeface="DINNextLTPro-Light"/>
            </a:endParaRPr>
          </a:p>
          <a:p>
            <a:pPr marL="234950" indent="-234950" defTabSz="823509">
              <a:lnSpc>
                <a:spcPct val="80000"/>
              </a:lnSpc>
              <a:buFont typeface="Arial" pitchFamily="34" charset="0"/>
              <a:buChar char="•"/>
              <a:tabLst>
                <a:tab pos="346075" algn="l"/>
              </a:tabLst>
            </a:pPr>
            <a:r>
              <a:rPr lang="en-US" sz="2000" dirty="0">
                <a:solidFill>
                  <a:schemeClr val="bg1"/>
                </a:solidFill>
                <a:latin typeface="DINNextLTPro-Light"/>
                <a:ea typeface="Calibri" panose="020F0502020204030204" pitchFamily="34" charset="0"/>
                <a:cs typeface="DINNextLTPro-Light"/>
              </a:rPr>
              <a:t>Annual Out-of-Pocket Maximums</a:t>
            </a:r>
          </a:p>
          <a:p>
            <a:pPr marL="234950" indent="-234950" defTabSz="823509">
              <a:lnSpc>
                <a:spcPct val="80000"/>
              </a:lnSpc>
              <a:buFont typeface="Arial" pitchFamily="34" charset="0"/>
              <a:buChar char="•"/>
              <a:tabLst>
                <a:tab pos="346075" algn="l"/>
              </a:tabLst>
            </a:pPr>
            <a:endParaRPr lang="en-US" sz="2000" dirty="0">
              <a:solidFill>
                <a:schemeClr val="bg1"/>
              </a:solidFill>
              <a:latin typeface="DINNextLTPro-Light"/>
              <a:ea typeface="Calibri" panose="020F0502020204030204" pitchFamily="34" charset="0"/>
              <a:cs typeface="DINNextLTPro-Light"/>
            </a:endParaRPr>
          </a:p>
          <a:p>
            <a:pPr marL="234950" indent="-234950" defTabSz="823509">
              <a:lnSpc>
                <a:spcPct val="80000"/>
              </a:lnSpc>
              <a:buFont typeface="Arial" pitchFamily="34" charset="0"/>
              <a:buChar char="•"/>
              <a:tabLst>
                <a:tab pos="346075" algn="l"/>
              </a:tabLst>
            </a:pPr>
            <a:r>
              <a:rPr lang="en-US" sz="2000" dirty="0">
                <a:solidFill>
                  <a:schemeClr val="bg1"/>
                </a:solidFill>
                <a:latin typeface="DINNextLTPro-Light"/>
                <a:ea typeface="Calibri" panose="020F0502020204030204" pitchFamily="34" charset="0"/>
                <a:cs typeface="DINNextLTPro-Light"/>
              </a:rPr>
              <a:t>HRA Contributions</a:t>
            </a:r>
          </a:p>
          <a:p>
            <a:pPr marL="0" lvl="1" defTabSz="823509">
              <a:defRPr/>
            </a:pPr>
            <a:endParaRPr lang="en-US" sz="2000" dirty="0">
              <a:solidFill>
                <a:srgbClr val="0070C0"/>
              </a:solidFill>
            </a:endParaRPr>
          </a:p>
        </p:txBody>
      </p:sp>
      <p:sp>
        <p:nvSpPr>
          <p:cNvPr id="2" name="Slide Number Placeholder 1"/>
          <p:cNvSpPr>
            <a:spLocks noGrp="1"/>
          </p:cNvSpPr>
          <p:nvPr>
            <p:ph type="sldNum" sz="quarter" idx="12"/>
          </p:nvPr>
        </p:nvSpPr>
        <p:spPr>
          <a:xfrm>
            <a:off x="8558646" y="6374873"/>
            <a:ext cx="2743200" cy="365125"/>
          </a:xfrm>
        </p:spPr>
        <p:txBody>
          <a:bodyPr/>
          <a:lstStyle/>
          <a:p>
            <a:r>
              <a:rPr lang="en-US" sz="1400" b="1" dirty="0" smtClean="0">
                <a:solidFill>
                  <a:schemeClr val="tx1"/>
                </a:solidFill>
              </a:rPr>
              <a:t>9</a:t>
            </a:r>
            <a:endParaRPr lang="en-US" sz="1400" b="1" dirty="0">
              <a:solidFill>
                <a:schemeClr val="tx1"/>
              </a:solidFill>
            </a:endParaRPr>
          </a:p>
        </p:txBody>
      </p:sp>
    </p:spTree>
    <p:extLst>
      <p:ext uri="{BB962C8B-B14F-4D97-AF65-F5344CB8AC3E}">
        <p14:creationId xmlns:p14="http://schemas.microsoft.com/office/powerpoint/2010/main" val="9668548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9046</TotalTime>
  <Words>8921</Words>
  <Application>Microsoft Office PowerPoint</Application>
  <PresentationFormat>Widescreen</PresentationFormat>
  <Paragraphs>1840</Paragraphs>
  <Slides>55</Slides>
  <Notes>55</Notes>
  <HiddenSlides>0</HiddenSlides>
  <MMClips>0</MMClips>
  <ScaleCrop>false</ScaleCrop>
  <HeadingPairs>
    <vt:vector size="6" baseType="variant">
      <vt:variant>
        <vt:lpstr>Fonts Used</vt:lpstr>
      </vt:variant>
      <vt:variant>
        <vt:i4>24</vt:i4>
      </vt:variant>
      <vt:variant>
        <vt:lpstr>Theme</vt:lpstr>
      </vt:variant>
      <vt:variant>
        <vt:i4>1</vt:i4>
      </vt:variant>
      <vt:variant>
        <vt:lpstr>Slide Titles</vt:lpstr>
      </vt:variant>
      <vt:variant>
        <vt:i4>55</vt:i4>
      </vt:variant>
    </vt:vector>
  </HeadingPairs>
  <TitlesOfParts>
    <vt:vector size="80" baseType="lpstr">
      <vt:lpstr>Arial Unicode MS</vt:lpstr>
      <vt:lpstr>ＭＳ Ｐゴシック</vt:lpstr>
      <vt:lpstr>Arial</vt:lpstr>
      <vt:lpstr>Avenir</vt:lpstr>
      <vt:lpstr>Avenir LT Std 55 Roman</vt:lpstr>
      <vt:lpstr>Avenir-Book</vt:lpstr>
      <vt:lpstr>Bell MT</vt:lpstr>
      <vt:lpstr>Calibri</vt:lpstr>
      <vt:lpstr>Calibri Light</vt:lpstr>
      <vt:lpstr>Chalet-ParisNineteenSixty</vt:lpstr>
      <vt:lpstr>DINNextLTPro-Light</vt:lpstr>
      <vt:lpstr>Gill Sans MT</vt:lpstr>
      <vt:lpstr>High Tower Text</vt:lpstr>
      <vt:lpstr>Myriad Pro</vt:lpstr>
      <vt:lpstr>MyriadPro-BoldCond</vt:lpstr>
      <vt:lpstr>MyriadPro-Regular</vt:lpstr>
      <vt:lpstr>Open Sans</vt:lpstr>
      <vt:lpstr>Oswald</vt:lpstr>
      <vt:lpstr>SourceSansPro-Light</vt:lpstr>
      <vt:lpstr>Symbol</vt:lpstr>
      <vt:lpstr>Times New Roman</vt:lpstr>
      <vt:lpstr>Verdana</vt:lpstr>
      <vt:lpstr>Wingdings</vt:lpstr>
      <vt:lpstr>Wingdings 3</vt:lpstr>
      <vt:lpstr>Office Theme</vt:lpstr>
      <vt:lpstr> New Employee Benefit Orientation Plan Year  April 1, 2015 - March 31, 2016 </vt:lpstr>
      <vt:lpstr>Meeting Overview</vt:lpstr>
      <vt:lpstr>PowerPoint Presentation</vt:lpstr>
      <vt:lpstr>PowerPoint Presentation</vt:lpstr>
      <vt:lpstr>PowerPoint Presentation</vt:lpstr>
      <vt:lpstr>PowerPoint Presentation</vt:lpstr>
      <vt:lpstr>PowerPoint Presentation</vt:lpstr>
      <vt:lpstr>FREE ICUBA Cares™ In-Network Benefits</vt:lpstr>
      <vt:lpstr>PowerPoint Presentation</vt:lpstr>
      <vt:lpstr>2015-16 Medical Plan Comparison Chart</vt:lpstr>
      <vt:lpstr>PowerPoint Presentation</vt:lpstr>
      <vt:lpstr>Pay Only the Proper Amount of Your  Out-of-Pocket Expenses</vt:lpstr>
      <vt:lpstr>PowerPoint Presentation</vt:lpstr>
      <vt:lpstr>Member Health Statement</vt:lpstr>
      <vt:lpstr>Blue Physician Recognition Program</vt:lpstr>
      <vt:lpstr>A convenient way to verify the  cost of an office visit or procedure. </vt:lpstr>
      <vt:lpstr>Monthly Medical Plan Premiums</vt:lpstr>
      <vt:lpstr>Making a Choice Estimating Your Financial Risk</vt:lpstr>
      <vt:lpstr>Did you know? $20.365 Million Annual NSU Contribution</vt:lpstr>
      <vt:lpstr>          Pharmacy Benefits</vt:lpstr>
      <vt:lpstr> Catamaran™ Pharmacy Benefits Free Generic Drugs at NSU Pharmacy           </vt:lpstr>
      <vt:lpstr>PowerPoint Presentation</vt:lpstr>
      <vt:lpstr>PowerPoint Presentation</vt:lpstr>
      <vt:lpstr>Tobacco Cessation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RELIANCE STANDARD</vt:lpstr>
      <vt:lpstr>BASIC AND OPTIONAL TERM LIFE INSURANCE</vt:lpstr>
      <vt:lpstr>Reliance Standard Optional Term Life Insurance</vt:lpstr>
      <vt:lpstr>OPTIONAL TERM LIFE INSURANCE Rate Chart (1)</vt:lpstr>
      <vt:lpstr>OPTIONAL TERM LIFE INSURANCE Rate Chart (2)</vt:lpstr>
      <vt:lpstr>OPTIONAL TERM LIFE INSURANCE Rate Chart (3)</vt:lpstr>
      <vt:lpstr>SHORT-TERM AND LONG-TERM DISABILITY</vt:lpstr>
      <vt:lpstr>PowerPoint Presentation</vt:lpstr>
      <vt:lpstr>IDENTITY THEFT PROTECTION</vt:lpstr>
      <vt:lpstr>formerly PrePaid Legal</vt:lpstr>
      <vt:lpstr>NSU 401(k) RETIREMENT PLAN</vt:lpstr>
      <vt:lpstr>          NSU RETIREMETN PLAN (RETIREMENT MANAGER)</vt:lpstr>
      <vt:lpstr>NSU 401(k) RETIREMENT PLAN</vt:lpstr>
      <vt:lpstr>          401(k) CONTRIBUTIONS</vt:lpstr>
      <vt:lpstr>PowerPoint Presentation</vt:lpstr>
      <vt:lpstr>          ENROLLMENT REMINDER</vt:lpstr>
      <vt:lpstr>PowerPoint Presentation</vt:lpstr>
      <vt:lpstr>PowerPoint Presentation</vt:lpstr>
      <vt:lpstr>PowerPoint Presentation</vt:lpstr>
      <vt:lpstr>PowerPoint Presentation</vt:lpstr>
    </vt:vector>
  </TitlesOfParts>
  <Company>Nova Southeasern University</Company>
  <LinksUpToDate>false</LinksUpToDate>
  <SharedDoc>false</SharedDoc>
  <HyperlinkBase>http://www.nova.edu</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Employee Benefit Orientation Presentation</dc:title>
  <dc:subject>New Employee Benefit Orientation Presentation</dc:subject>
  <dc:creator>Earl Tinsley</dc:creator>
  <cp:keywords>NSU</cp:keywords>
  <cp:lastModifiedBy>Earl Tinsley</cp:lastModifiedBy>
  <cp:revision>252</cp:revision>
  <cp:lastPrinted>2015-04-06T18:46:39Z</cp:lastPrinted>
  <dcterms:created xsi:type="dcterms:W3CDTF">2014-12-08T19:35:16Z</dcterms:created>
  <dcterms:modified xsi:type="dcterms:W3CDTF">2015-04-06T19:55:54Z</dcterms:modified>
  <cp:category>NSU</cp:category>
</cp:coreProperties>
</file>