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Lst>
  <p:notesMasterIdLst>
    <p:notesMasterId r:id="rId55"/>
  </p:notesMasterIdLst>
  <p:sldIdLst>
    <p:sldId id="257" r:id="rId4"/>
    <p:sldId id="288" r:id="rId5"/>
    <p:sldId id="289" r:id="rId6"/>
    <p:sldId id="290" r:id="rId7"/>
    <p:sldId id="291" r:id="rId8"/>
    <p:sldId id="292" r:id="rId9"/>
    <p:sldId id="293" r:id="rId10"/>
    <p:sldId id="294" r:id="rId11"/>
    <p:sldId id="295" r:id="rId12"/>
    <p:sldId id="296" r:id="rId13"/>
    <p:sldId id="297" r:id="rId14"/>
    <p:sldId id="298" r:id="rId15"/>
    <p:sldId id="299" r:id="rId16"/>
    <p:sldId id="300" r:id="rId17"/>
    <p:sldId id="301" r:id="rId18"/>
    <p:sldId id="302" r:id="rId19"/>
    <p:sldId id="303" r:id="rId20"/>
    <p:sldId id="304" r:id="rId21"/>
    <p:sldId id="305" r:id="rId22"/>
    <p:sldId id="267" r:id="rId23"/>
    <p:sldId id="268" r:id="rId24"/>
    <p:sldId id="269" r:id="rId25"/>
    <p:sldId id="262" r:id="rId26"/>
    <p:sldId id="263" r:id="rId27"/>
    <p:sldId id="273" r:id="rId28"/>
    <p:sldId id="265" r:id="rId29"/>
    <p:sldId id="274" r:id="rId30"/>
    <p:sldId id="271" r:id="rId31"/>
    <p:sldId id="270" r:id="rId32"/>
    <p:sldId id="310" r:id="rId33"/>
    <p:sldId id="306" r:id="rId34"/>
    <p:sldId id="307" r:id="rId35"/>
    <p:sldId id="308" r:id="rId36"/>
    <p:sldId id="266" r:id="rId37"/>
    <p:sldId id="309" r:id="rId38"/>
    <p:sldId id="275" r:id="rId39"/>
    <p:sldId id="276" r:id="rId40"/>
    <p:sldId id="277" r:id="rId41"/>
    <p:sldId id="278" r:id="rId42"/>
    <p:sldId id="279" r:id="rId43"/>
    <p:sldId id="280" r:id="rId44"/>
    <p:sldId id="281" r:id="rId45"/>
    <p:sldId id="282" r:id="rId46"/>
    <p:sldId id="283" r:id="rId47"/>
    <p:sldId id="284" r:id="rId48"/>
    <p:sldId id="285" r:id="rId49"/>
    <p:sldId id="286" r:id="rId50"/>
    <p:sldId id="287" r:id="rId51"/>
    <p:sldId id="311" r:id="rId52"/>
    <p:sldId id="312" r:id="rId53"/>
    <p:sldId id="313"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66"/>
    <a:srgbClr val="CCFFCC"/>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5" d="100"/>
          <a:sy n="95" d="100"/>
        </p:scale>
        <p:origin x="-1458" y="-3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1" Type="http://schemas.openxmlformats.org/officeDocument/2006/relationships/image" Target="../media/image39.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DE570B-1F4E-4D3B-9326-21F3C102F23B}" type="doc">
      <dgm:prSet loTypeId="urn:microsoft.com/office/officeart/2008/layout/PictureAccentBlocks" loCatId="picture" qsTypeId="urn:microsoft.com/office/officeart/2005/8/quickstyle/simple1" qsCatId="simple" csTypeId="urn:microsoft.com/office/officeart/2005/8/colors/accent1_2" csCatId="accent1" phldr="1"/>
      <dgm:spPr/>
    </dgm:pt>
    <dgm:pt modelId="{032D2253-2308-44CD-ACEC-F1C4AEF24289}">
      <dgm:prSet phldrT="[Text]"/>
      <dgm:spPr/>
      <dgm:t>
        <a:bodyPr/>
        <a:lstStyle/>
        <a:p>
          <a:r>
            <a:rPr lang="en-US" u="sng" dirty="0" smtClean="0"/>
            <a:t>Relay</a:t>
          </a:r>
          <a:r>
            <a:rPr lang="en-US" u="none" dirty="0" smtClean="0"/>
            <a:t> </a:t>
          </a:r>
          <a:r>
            <a:rPr lang="en-US" u="sng" dirty="0" smtClean="0"/>
            <a:t>for</a:t>
          </a:r>
          <a:r>
            <a:rPr lang="en-US" u="none" dirty="0" smtClean="0"/>
            <a:t> </a:t>
          </a:r>
          <a:r>
            <a:rPr lang="en-US" u="sng" dirty="0" smtClean="0"/>
            <a:t>Life</a:t>
          </a:r>
          <a:r>
            <a:rPr lang="en-US" u="none" dirty="0" smtClean="0"/>
            <a:t>!</a:t>
          </a:r>
          <a:endParaRPr lang="en-US" u="none" dirty="0"/>
        </a:p>
      </dgm:t>
    </dgm:pt>
    <dgm:pt modelId="{78BDCA68-E163-4A5A-B9EC-F9EBE31F53DB}" type="parTrans" cxnId="{C1901063-02D0-4722-9B14-B07AF4CF2A67}">
      <dgm:prSet/>
      <dgm:spPr/>
      <dgm:t>
        <a:bodyPr/>
        <a:lstStyle/>
        <a:p>
          <a:endParaRPr lang="en-US"/>
        </a:p>
      </dgm:t>
    </dgm:pt>
    <dgm:pt modelId="{3116CFF7-52ED-4D1B-BCAA-EEF3B91CAFB5}" type="sibTrans" cxnId="{C1901063-02D0-4722-9B14-B07AF4CF2A67}">
      <dgm:prSet/>
      <dgm:spPr/>
      <dgm:t>
        <a:bodyPr/>
        <a:lstStyle/>
        <a:p>
          <a:endParaRPr lang="en-US"/>
        </a:p>
      </dgm:t>
    </dgm:pt>
    <dgm:pt modelId="{9FA99570-BD64-41C3-AE45-FADE7118BA73}" type="pres">
      <dgm:prSet presAssocID="{12DE570B-1F4E-4D3B-9326-21F3C102F23B}" presName="Name0" presStyleCnt="0">
        <dgm:presLayoutVars>
          <dgm:dir/>
        </dgm:presLayoutVars>
      </dgm:prSet>
      <dgm:spPr/>
    </dgm:pt>
    <dgm:pt modelId="{DAABA1B2-CFC2-4A6A-ABAA-5247D9C826D5}" type="pres">
      <dgm:prSet presAssocID="{032D2253-2308-44CD-ACEC-F1C4AEF24289}" presName="composite" presStyleCnt="0"/>
      <dgm:spPr/>
    </dgm:pt>
    <dgm:pt modelId="{24259D5C-4DF5-4999-9A4F-B4544FAF9C2D}" type="pres">
      <dgm:prSet presAssocID="{032D2253-2308-44CD-ACEC-F1C4AEF24289}" presName="Image" presStyleLbl="alignNode1" presStyleIdx="0" presStyleCnt="1" custLinFactNeighborX="31579" custLinFactNeighborY="7018"/>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8022F099-B7A1-4E5D-9519-8AF6EF9804C4}" type="pres">
      <dgm:prSet presAssocID="{032D2253-2308-44CD-ACEC-F1C4AEF24289}" presName="Parent" presStyleLbl="revTx" presStyleIdx="0" presStyleCnt="1" custAng="3885134" custScaleY="100000" custLinFactX="-93784" custLinFactNeighborX="-100000" custLinFactNeighborY="-330">
        <dgm:presLayoutVars>
          <dgm:bulletEnabled val="1"/>
        </dgm:presLayoutVars>
      </dgm:prSet>
      <dgm:spPr/>
      <dgm:t>
        <a:bodyPr/>
        <a:lstStyle/>
        <a:p>
          <a:endParaRPr lang="en-US"/>
        </a:p>
      </dgm:t>
    </dgm:pt>
  </dgm:ptLst>
  <dgm:cxnLst>
    <dgm:cxn modelId="{C1901063-02D0-4722-9B14-B07AF4CF2A67}" srcId="{12DE570B-1F4E-4D3B-9326-21F3C102F23B}" destId="{032D2253-2308-44CD-ACEC-F1C4AEF24289}" srcOrd="0" destOrd="0" parTransId="{78BDCA68-E163-4A5A-B9EC-F9EBE31F53DB}" sibTransId="{3116CFF7-52ED-4D1B-BCAA-EEF3B91CAFB5}"/>
    <dgm:cxn modelId="{74E9FD25-8F4C-4FE2-81C6-AF4272C789A2}" type="presOf" srcId="{032D2253-2308-44CD-ACEC-F1C4AEF24289}" destId="{8022F099-B7A1-4E5D-9519-8AF6EF9804C4}" srcOrd="0" destOrd="0" presId="urn:microsoft.com/office/officeart/2008/layout/PictureAccentBlocks"/>
    <dgm:cxn modelId="{1994B8FB-DB01-4AAB-8BE1-40220C6A78C7}" type="presOf" srcId="{12DE570B-1F4E-4D3B-9326-21F3C102F23B}" destId="{9FA99570-BD64-41C3-AE45-FADE7118BA73}" srcOrd="0" destOrd="0" presId="urn:microsoft.com/office/officeart/2008/layout/PictureAccentBlocks"/>
    <dgm:cxn modelId="{F666F607-FCBE-47CA-B2A6-9A5F7CFBFFC4}" type="presParOf" srcId="{9FA99570-BD64-41C3-AE45-FADE7118BA73}" destId="{DAABA1B2-CFC2-4A6A-ABAA-5247D9C826D5}" srcOrd="0" destOrd="0" presId="urn:microsoft.com/office/officeart/2008/layout/PictureAccentBlocks"/>
    <dgm:cxn modelId="{0526F739-CC04-4EB3-8DB2-C043356F0EAB}" type="presParOf" srcId="{DAABA1B2-CFC2-4A6A-ABAA-5247D9C826D5}" destId="{24259D5C-4DF5-4999-9A4F-B4544FAF9C2D}" srcOrd="0" destOrd="0" presId="urn:microsoft.com/office/officeart/2008/layout/PictureAccentBlocks"/>
    <dgm:cxn modelId="{52E463FD-7EDF-4EBF-A794-ADDC3E621AB8}" type="presParOf" srcId="{DAABA1B2-CFC2-4A6A-ABAA-5247D9C826D5}" destId="{8022F099-B7A1-4E5D-9519-8AF6EF9804C4}" srcOrd="1" destOrd="0" presId="urn:microsoft.com/office/officeart/2008/layout/PictureAccent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PictureAccentBlocks">
  <dgm:title val=""/>
  <dgm:desc val=""/>
  <dgm:catLst>
    <dgm:cat type="picture" pri="12000"/>
    <dgm:cat type="pictureconvert" pri="12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gt" val="5">
        <dgm:choose name="Name3">
          <dgm:if name="Name4" func="var" arg="dir" op="equ" val="norm">
            <dgm:alg type="snake">
              <dgm:param type="grDir" val="bL"/>
              <dgm:param type="bkpt" val="fixed"/>
              <dgm:param type="bkPtFixedVal" val="3"/>
              <dgm:param type="off" val="off"/>
              <dgm:param type="horzAlign" val="r"/>
              <dgm:param type="vertAlign" val="b"/>
            </dgm:alg>
          </dgm:if>
          <dgm:else name="Name5">
            <dgm:alg type="snake">
              <dgm:param type="grDir" val="bR"/>
              <dgm:param type="bkpt" val="fixed"/>
              <dgm:param type="bkPtFixedVal" val="3"/>
              <dgm:param type="off" val="off"/>
              <dgm:param type="horzAlign" val="l"/>
              <dgm:param type="vertAlign" val="b"/>
            </dgm:alg>
          </dgm:else>
        </dgm:choose>
      </dgm:if>
      <dgm:else name="Name6">
        <dgm:choose name="Name7">
          <dgm:if name="Name8" func="var" arg="dir" op="equ" val="norm">
            <dgm:alg type="snake">
              <dgm:param type="grDir" val="bL"/>
              <dgm:param type="bkpt" val="fixed"/>
              <dgm:param type="bkPtFixedVal" val="2"/>
              <dgm:param type="off" val="off"/>
              <dgm:param type="horzAlign" val="r"/>
              <dgm:param type="vertAlign" val="b"/>
            </dgm:alg>
          </dgm:if>
          <dgm:else name="Name9">
            <dgm:alg type="snake">
              <dgm:param type="grDir" val="bR"/>
              <dgm:param type="bkpt" val="fixed"/>
              <dgm:param type="bkPtFixedVal" val="2"/>
              <dgm:param type="off" val="off"/>
              <dgm:param type="horzAlign" val="l"/>
              <dgm:param type="vertAlign" val="b"/>
            </dgm:alg>
          </dgm:else>
        </dgm:choose>
      </dgm:else>
    </dgm:choose>
    <dgm:shape xmlns:r="http://schemas.openxmlformats.org/officeDocument/2006/relationships" r:blip="">
      <dgm:adjLst/>
    </dgm:shape>
    <dgm:constrLst>
      <dgm:constr type="alignOff" val="1"/>
      <dgm:constr type="primFontSz" for="des" ptType="node" op="equ" val="65"/>
      <dgm:constr type="w" for="ch" forName="composite" refType="w"/>
      <dgm:constr type="h" for="ch" forName="composite" refType="h"/>
      <dgm:constr type="sp" refType="w" refFor="ch" refForName="composite" op="equ" fact="0.113"/>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1.2"/>
        </dgm:alg>
        <dgm:shape xmlns:r="http://schemas.openxmlformats.org/officeDocument/2006/relationships" r:blip="">
          <dgm:adjLst/>
        </dgm:shape>
        <dgm:choose name="Name10">
          <dgm:if name="Name11" func="var" arg="dir" op="equ" val="norm">
            <dgm:constrLst>
              <dgm:constr type="l" for="ch" forName="Image" refType="w" refFor="ch" refForName="Image" fact="0.2"/>
              <dgm:constr type="t" for="ch" forName="Image" refType="h" fact="0"/>
              <dgm:constr type="h" for="ch" forName="Image" refType="h"/>
              <dgm:constr type="w" for="ch" forName="Image" refType="h" refFor="ch" refForName="Image" op="equ"/>
              <dgm:constr type="l" for="ch" forName="Parent" refType="w" fact="0"/>
              <dgm:constr type="t" for="ch" forName="Parent" refType="h" fact="0"/>
              <dgm:constr type="w" for="ch" forName="Parent" refType="h" refFor="ch" refForName="Image" op="equ" fact="0.2"/>
              <dgm:constr type="h" for="ch" forName="Parent" refType="h" refFor="ch" refForName="Image" op="equ"/>
            </dgm:constrLst>
          </dgm:if>
          <dgm:else name="Name12">
            <dgm:constrLst>
              <dgm:constr type="l" for="ch" forName="Image" refType="w" fact="0"/>
              <dgm:constr type="t" for="ch" forName="Image" refType="h" fact="0"/>
              <dgm:constr type="h" for="ch" forName="Image" refType="h"/>
              <dgm:constr type="w" for="ch" forName="Image" refType="h" refFor="ch" refForName="Image" op="equ"/>
              <dgm:constr type="l" for="ch" forName="Parent" refType="w" refFor="ch" refForName="Image"/>
              <dgm:constr type="t" for="ch" forName="Parent" refType="h" fact="0"/>
              <dgm:constr type="w" for="ch" forName="Parent" refType="w" refFor="ch" refForName="Image" fact="0.2"/>
              <dgm:constr type="h" for="ch" forName="Parent" refType="h" refFor="ch" refForName="Image"/>
            </dgm:constrLst>
          </dgm:else>
        </dgm:choose>
        <dgm:layoutNode name="Image" styleLbl="alignNode1">
          <dgm:alg type="sp"/>
          <dgm:shape xmlns:r="http://schemas.openxmlformats.org/officeDocument/2006/relationships" type="rect" r:blip="" blipPhldr="1">
            <dgm:adjLst/>
          </dgm:shape>
          <dgm:presOf/>
        </dgm:layoutNode>
        <dgm:layoutNode name="Parent" styleLbl="revTx">
          <dgm:varLst>
            <dgm:bulletEnabled val="1"/>
          </dgm:varLst>
          <dgm:alg type="tx">
            <dgm:param type="parTxLTRAlign" val="l"/>
            <dgm:param type="txAnchorVert" val="b"/>
            <dgm:param type="txAnchorVertCh" val="b"/>
            <dgm:param type="autoTxRot" val="grav"/>
          </dgm:alg>
          <dgm:choose name="Name13">
            <dgm:if name="Name14" func="var" arg="dir" op="equ" val="norm">
              <dgm:shape xmlns:r="http://schemas.openxmlformats.org/officeDocument/2006/relationships" rot="270" type="rect" r:blip="">
                <dgm:adjLst/>
              </dgm:shape>
            </dgm:if>
            <dgm:else name="Name15">
              <dgm:shape xmlns:r="http://schemas.openxmlformats.org/officeDocument/2006/relationships" rot="90" type="rect" r:blip="">
                <dgm:adjLst/>
              </dgm:shape>
            </dgm:else>
          </dgm:choose>
          <dgm:presOf axis="desOr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D7CC77-F015-496A-9B6D-41662867266D}" type="datetimeFigureOut">
              <a:rPr lang="en-US" smtClean="0"/>
              <a:t>10/8/2012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904871-8670-4F9F-B7ED-7703DDE14FD1}" type="slidenum">
              <a:rPr lang="en-US" smtClean="0"/>
              <a:t>‹#›</a:t>
            </a:fld>
            <a:endParaRPr lang="en-US"/>
          </a:p>
        </p:txBody>
      </p:sp>
    </p:spTree>
    <p:extLst>
      <p:ext uri="{BB962C8B-B14F-4D97-AF65-F5344CB8AC3E}">
        <p14:creationId xmlns:p14="http://schemas.microsoft.com/office/powerpoint/2010/main" val="353197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08634C7-0D4C-4740-BF7F-D5CAD452EF30}"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1113409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2BFED7A0-1B70-4532-8E26-652511EFBA72}" type="slidenum">
              <a:rPr lang="en-US" smtClean="0">
                <a:solidFill>
                  <a:prstClr val="black"/>
                </a:solidFill>
              </a:rPr>
              <a:pPr/>
              <a:t>6</a:t>
            </a:fld>
            <a:endParaRPr lang="en-US" smtClean="0">
              <a:solidFill>
                <a:prstClr val="black"/>
              </a:solidFill>
            </a:endParaRPr>
          </a:p>
        </p:txBody>
      </p:sp>
      <p:sp>
        <p:nvSpPr>
          <p:cNvPr id="113667" name="Rectangle 2"/>
          <p:cNvSpPr>
            <a:spLocks noGrp="1" noRot="1" noChangeAspect="1" noChangeArrowheads="1" noTextEdit="1"/>
          </p:cNvSpPr>
          <p:nvPr>
            <p:ph type="sldImg"/>
          </p:nvPr>
        </p:nvSpPr>
        <p:spPr>
          <a:ln cap="flat"/>
        </p:spPr>
      </p:sp>
      <p:sp>
        <p:nvSpPr>
          <p:cNvPr id="1136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3EC0E02F-EC96-42E1-922B-4E60F84BFC4F}" type="slidenum">
              <a:rPr lang="en-US" smtClean="0">
                <a:solidFill>
                  <a:prstClr val="black"/>
                </a:solidFill>
              </a:rPr>
              <a:pPr/>
              <a:t>7</a:t>
            </a:fld>
            <a:endParaRPr lang="en-US" smtClean="0">
              <a:solidFill>
                <a:prstClr val="black"/>
              </a:solidFill>
            </a:endParaRPr>
          </a:p>
        </p:txBody>
      </p:sp>
      <p:sp>
        <p:nvSpPr>
          <p:cNvPr id="114691" name="Rectangle 2"/>
          <p:cNvSpPr>
            <a:spLocks noGrp="1" noRot="1" noChangeAspect="1" noChangeArrowheads="1" noTextEdit="1"/>
          </p:cNvSpPr>
          <p:nvPr>
            <p:ph type="sldImg"/>
          </p:nvPr>
        </p:nvSpPr>
        <p:spPr>
          <a:ln cap="flat"/>
        </p:spPr>
      </p:sp>
      <p:sp>
        <p:nvSpPr>
          <p:cNvPr id="1146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C9C650E7-A0F9-4091-B5AB-7F25EDB06680}" type="slidenum">
              <a:rPr lang="en-US" smtClean="0">
                <a:solidFill>
                  <a:prstClr val="black"/>
                </a:solidFill>
              </a:rPr>
              <a:pPr/>
              <a:t>13</a:t>
            </a:fld>
            <a:endParaRPr lang="en-US" smtClean="0">
              <a:solidFill>
                <a:prstClr val="black"/>
              </a:solidFill>
            </a:endParaRPr>
          </a:p>
        </p:txBody>
      </p:sp>
      <p:sp>
        <p:nvSpPr>
          <p:cNvPr id="135171" name="Rectangle 2"/>
          <p:cNvSpPr>
            <a:spLocks noGrp="1" noRot="1" noChangeAspect="1" noChangeArrowheads="1" noTextEdit="1"/>
          </p:cNvSpPr>
          <p:nvPr>
            <p:ph type="sldImg"/>
          </p:nvPr>
        </p:nvSpPr>
        <p:spPr>
          <a:ln cap="flat"/>
        </p:spPr>
      </p:sp>
      <p:sp>
        <p:nvSpPr>
          <p:cNvPr id="1351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A0F5C00C-755A-4C9D-BA80-ADD42CB4899E}" type="slidenum">
              <a:rPr lang="en-US" smtClean="0">
                <a:solidFill>
                  <a:prstClr val="black"/>
                </a:solidFill>
              </a:rPr>
              <a:pPr/>
              <a:t>14</a:t>
            </a:fld>
            <a:endParaRPr lang="en-US" smtClean="0">
              <a:solidFill>
                <a:prstClr val="black"/>
              </a:solidFill>
            </a:endParaRPr>
          </a:p>
        </p:txBody>
      </p:sp>
      <p:sp>
        <p:nvSpPr>
          <p:cNvPr id="132099" name="Rectangle 2"/>
          <p:cNvSpPr>
            <a:spLocks noGrp="1" noRot="1" noChangeAspect="1" noChangeArrowheads="1" noTextEdit="1"/>
          </p:cNvSpPr>
          <p:nvPr>
            <p:ph type="sldImg"/>
          </p:nvPr>
        </p:nvSpPr>
        <p:spPr>
          <a:ln cap="flat"/>
        </p:spPr>
      </p:sp>
      <p:sp>
        <p:nvSpPr>
          <p:cNvPr id="1321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5CEC2DE4-7F48-4F52-A2D8-CD3101C11936}" type="slidenum">
              <a:rPr lang="en-US" smtClean="0">
                <a:solidFill>
                  <a:prstClr val="black"/>
                </a:solidFill>
              </a:rPr>
              <a:pPr/>
              <a:t>16</a:t>
            </a:fld>
            <a:endParaRPr lang="en-US" smtClean="0">
              <a:solidFill>
                <a:prstClr val="black"/>
              </a:solidFill>
            </a:endParaRPr>
          </a:p>
        </p:txBody>
      </p:sp>
      <p:sp>
        <p:nvSpPr>
          <p:cNvPr id="119811" name="Rectangle 2"/>
          <p:cNvSpPr>
            <a:spLocks noGrp="1" noRot="1" noChangeAspect="1" noChangeArrowheads="1" noTextEdit="1"/>
          </p:cNvSpPr>
          <p:nvPr>
            <p:ph type="sldImg"/>
          </p:nvPr>
        </p:nvSpPr>
        <p:spPr>
          <a:ln cap="flat"/>
        </p:spPr>
      </p:sp>
      <p:sp>
        <p:nvSpPr>
          <p:cNvPr id="1198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833CCB53-760F-42C5-9274-074A4DC60DEE}" type="slidenum">
              <a:rPr lang="en-US" smtClean="0">
                <a:solidFill>
                  <a:prstClr val="black"/>
                </a:solidFill>
              </a:rPr>
              <a:pPr/>
              <a:t>17</a:t>
            </a:fld>
            <a:endParaRPr lang="en-US" smtClean="0">
              <a:solidFill>
                <a:prstClr val="black"/>
              </a:solidFill>
            </a:endParaRPr>
          </a:p>
        </p:txBody>
      </p:sp>
      <p:sp>
        <p:nvSpPr>
          <p:cNvPr id="129027" name="Rectangle 2"/>
          <p:cNvSpPr>
            <a:spLocks noGrp="1" noRot="1" noChangeAspect="1" noChangeArrowheads="1" noTextEdit="1"/>
          </p:cNvSpPr>
          <p:nvPr>
            <p:ph type="sldImg"/>
          </p:nvPr>
        </p:nvSpPr>
        <p:spPr>
          <a:ln cap="flat"/>
        </p:spPr>
      </p:sp>
      <p:sp>
        <p:nvSpPr>
          <p:cNvPr id="1290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pPr>
              <a:spcBef>
                <a:spcPct val="0"/>
              </a:spcBef>
            </a:pPr>
            <a:endParaRPr lang="en-US" smtClean="0"/>
          </a:p>
        </p:txBody>
      </p:sp>
      <p:sp>
        <p:nvSpPr>
          <p:cNvPr id="80900" name="Slide Number Placeholder 3"/>
          <p:cNvSpPr>
            <a:spLocks noGrp="1"/>
          </p:cNvSpPr>
          <p:nvPr>
            <p:ph type="sldNum" sz="quarter" idx="5"/>
          </p:nvPr>
        </p:nvSpPr>
        <p:spPr>
          <a:noFill/>
        </p:spPr>
        <p:txBody>
          <a:bodyPr/>
          <a:lstStyle/>
          <a:p>
            <a:fld id="{54A87BB7-D2F8-4021-9209-E46F316CA089}" type="slidenum">
              <a:rPr lang="en-US" smtClean="0"/>
              <a:pPr/>
              <a:t>20</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04871-8670-4F9F-B7ED-7703DDE14FD1}" type="slidenum">
              <a:rPr lang="en-US" smtClean="0"/>
              <a:t>42</a:t>
            </a:fld>
            <a:endParaRPr lang="en-US"/>
          </a:p>
        </p:txBody>
      </p:sp>
    </p:spTree>
    <p:extLst>
      <p:ext uri="{BB962C8B-B14F-4D97-AF65-F5344CB8AC3E}">
        <p14:creationId xmlns:p14="http://schemas.microsoft.com/office/powerpoint/2010/main" val="1823082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925649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419726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87295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722993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2931413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491375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4695213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307680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906091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62584907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71264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969545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325650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077409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805287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890075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039410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4432954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499498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2431756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357984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075574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6032183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46844291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92364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4352291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6604871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424458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454712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338795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315217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750515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95210061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78441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2013089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765834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C4F2"/>
            </a:gs>
            <a:gs pos="100000">
              <a:srgbClr val="010DAF"/>
            </a:gs>
          </a:gsLst>
          <a:lin ang="5400000" scaled="1"/>
        </a:gradFill>
        <a:effectLst/>
      </p:bgPr>
    </p:bg>
    <p:spTree>
      <p:nvGrpSpPr>
        <p:cNvPr id="1" name=""/>
        <p:cNvGrpSpPr/>
        <p:nvPr/>
      </p:nvGrpSpPr>
      <p:grpSpPr>
        <a:xfrm>
          <a:off x="0" y="0"/>
          <a:ext cx="0" cy="0"/>
          <a:chOff x="0" y="0"/>
          <a:chExt cx="0" cy="0"/>
        </a:xfrm>
      </p:grpSpPr>
      <p:grpSp>
        <p:nvGrpSpPr>
          <p:cNvPr id="3074" name="Group 6"/>
          <p:cNvGrpSpPr>
            <a:grpSpLocks/>
          </p:cNvGrpSpPr>
          <p:nvPr/>
        </p:nvGrpSpPr>
        <p:grpSpPr bwMode="auto">
          <a:xfrm>
            <a:off x="0" y="173038"/>
            <a:ext cx="9144000" cy="512762"/>
            <a:chOff x="0" y="109"/>
            <a:chExt cx="5760" cy="323"/>
          </a:xfrm>
        </p:grpSpPr>
        <p:sp>
          <p:nvSpPr>
            <p:cNvPr id="1027" name="Rectangle 3"/>
            <p:cNvSpPr>
              <a:spLocks noChangeArrowheads="1"/>
            </p:cNvSpPr>
            <p:nvPr/>
          </p:nvSpPr>
          <p:spPr bwMode="auto">
            <a:xfrm>
              <a:off x="0" y="144"/>
              <a:ext cx="5760" cy="288"/>
            </a:xfrm>
            <a:prstGeom prst="rect">
              <a:avLst/>
            </a:prstGeom>
            <a:solidFill>
              <a:srgbClr val="000080"/>
            </a:solidFill>
            <a:ln w="9525">
              <a:noFill/>
              <a:miter lim="800000"/>
              <a:headEnd/>
              <a:tailEnd/>
            </a:ln>
            <a:effectLst/>
          </p:spPr>
          <p:txBody>
            <a:bodyPr wrap="none" lIns="92075" tIns="46038" rIns="92075" bIns="46038" anchor="ctr"/>
            <a:lstStyle/>
            <a:p>
              <a:pPr algn="ctr" eaLnBrk="0" fontAlgn="base" hangingPunct="0">
                <a:spcBef>
                  <a:spcPct val="0"/>
                </a:spcBef>
                <a:spcAft>
                  <a:spcPct val="0"/>
                </a:spcAft>
                <a:defRPr/>
              </a:pPr>
              <a:endParaRPr lang="en-US" sz="2400">
                <a:solidFill>
                  <a:srgbClr val="FFFFFF"/>
                </a:solidFill>
              </a:endParaRPr>
            </a:p>
          </p:txBody>
        </p:sp>
        <p:sp>
          <p:nvSpPr>
            <p:cNvPr id="1028" name="Rectangle 4"/>
            <p:cNvSpPr>
              <a:spLocks noChangeArrowheads="1"/>
            </p:cNvSpPr>
            <p:nvPr/>
          </p:nvSpPr>
          <p:spPr bwMode="auto">
            <a:xfrm>
              <a:off x="1031" y="109"/>
              <a:ext cx="3721" cy="311"/>
            </a:xfrm>
            <a:prstGeom prst="rect">
              <a:avLst/>
            </a:prstGeom>
            <a:noFill/>
            <a:ln w="9525">
              <a:noFill/>
              <a:miter lim="800000"/>
              <a:headEnd/>
              <a:tailEnd/>
            </a:ln>
            <a:effectLst/>
          </p:spPr>
          <p:txBody>
            <a:bodyPr wrap="none" lIns="92075" tIns="46038" rIns="92075" bIns="46038">
              <a:spAutoFit/>
            </a:bodyPr>
            <a:lstStyle/>
            <a:p>
              <a:pPr eaLnBrk="0" fontAlgn="base" hangingPunct="0">
                <a:lnSpc>
                  <a:spcPct val="110000"/>
                </a:lnSpc>
                <a:spcBef>
                  <a:spcPct val="0"/>
                </a:spcBef>
                <a:spcAft>
                  <a:spcPct val="0"/>
                </a:spcAft>
                <a:defRPr/>
              </a:pPr>
              <a:r>
                <a:rPr lang="en-US" sz="2400" b="1">
                  <a:solidFill>
                    <a:srgbClr val="FFFFFF"/>
                  </a:solidFill>
                  <a:latin typeface="Goudy" pitchFamily="18" charset="0"/>
                </a:rPr>
                <a:t>NOVA SOUTHEASTERN UNIVERSITY</a:t>
              </a:r>
            </a:p>
          </p:txBody>
        </p:sp>
      </p:grpSp>
      <p:pic>
        <p:nvPicPr>
          <p:cNvPr id="3075" name="Picture 7" descr="NOVA-Horizontal-white"/>
          <p:cNvPicPr>
            <a:picLocks noChangeAspect="1" noChangeArrowheads="1"/>
          </p:cNvPicPr>
          <p:nvPr/>
        </p:nvPicPr>
        <p:blipFill>
          <a:blip r:embed="rId14" cstate="print">
            <a:clrChange>
              <a:clrFrom>
                <a:srgbClr val="0C0C0C"/>
              </a:clrFrom>
              <a:clrTo>
                <a:srgbClr val="0C0C0C">
                  <a:alpha val="0"/>
                </a:srgbClr>
              </a:clrTo>
            </a:clrChange>
          </a:blip>
          <a:srcRect/>
          <a:stretch>
            <a:fillRect/>
          </a:stretch>
        </p:blipFill>
        <p:spPr bwMode="auto">
          <a:xfrm>
            <a:off x="7543800" y="6192838"/>
            <a:ext cx="1447800" cy="527050"/>
          </a:xfrm>
          <a:prstGeom prst="rect">
            <a:avLst/>
          </a:prstGeom>
          <a:noFill/>
          <a:ln w="9525">
            <a:noFill/>
            <a:miter lim="800000"/>
            <a:headEnd/>
            <a:tailEnd/>
          </a:ln>
        </p:spPr>
      </p:pic>
    </p:spTree>
    <p:extLst>
      <p:ext uri="{BB962C8B-B14F-4D97-AF65-F5344CB8AC3E}">
        <p14:creationId xmlns:p14="http://schemas.microsoft.com/office/powerpoint/2010/main" val="886374378"/>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iming>
    <p:tnLst>
      <p:par>
        <p:cTn id="1" dur="indefinite" restart="never" nodeType="tmRoot"/>
      </p:par>
    </p:tnLst>
  </p:timing>
  <p:hf sldNum="0" hdr="0" ftr="0" dt="0"/>
  <p:txStyles>
    <p:titleStyle>
      <a:lvl1pPr algn="ctr" rtl="0" eaLnBrk="0" fontAlgn="base" hangingPunct="0">
        <a:spcBef>
          <a:spcPct val="0"/>
        </a:spcBef>
        <a:spcAft>
          <a:spcPct val="0"/>
        </a:spcAft>
        <a:defRPr sz="35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500" b="1">
          <a:solidFill>
            <a:schemeClr val="tx1"/>
          </a:solidFill>
          <a:effectLst>
            <a:outerShdw blurRad="38100" dist="38100" dir="2700000" algn="tl">
              <a:srgbClr val="000000"/>
            </a:outerShdw>
          </a:effectLst>
          <a:latin typeface="Goudy" pitchFamily="18" charset="0"/>
        </a:defRPr>
      </a:lvl2pPr>
      <a:lvl3pPr algn="ctr" rtl="0" eaLnBrk="0" fontAlgn="base" hangingPunct="0">
        <a:spcBef>
          <a:spcPct val="0"/>
        </a:spcBef>
        <a:spcAft>
          <a:spcPct val="0"/>
        </a:spcAft>
        <a:defRPr sz="3500" b="1">
          <a:solidFill>
            <a:schemeClr val="tx1"/>
          </a:solidFill>
          <a:effectLst>
            <a:outerShdw blurRad="38100" dist="38100" dir="2700000" algn="tl">
              <a:srgbClr val="000000"/>
            </a:outerShdw>
          </a:effectLst>
          <a:latin typeface="Goudy" pitchFamily="18" charset="0"/>
        </a:defRPr>
      </a:lvl3pPr>
      <a:lvl4pPr algn="ctr" rtl="0" eaLnBrk="0" fontAlgn="base" hangingPunct="0">
        <a:spcBef>
          <a:spcPct val="0"/>
        </a:spcBef>
        <a:spcAft>
          <a:spcPct val="0"/>
        </a:spcAft>
        <a:defRPr sz="3500" b="1">
          <a:solidFill>
            <a:schemeClr val="tx1"/>
          </a:solidFill>
          <a:effectLst>
            <a:outerShdw blurRad="38100" dist="38100" dir="2700000" algn="tl">
              <a:srgbClr val="000000"/>
            </a:outerShdw>
          </a:effectLst>
          <a:latin typeface="Goudy" pitchFamily="18" charset="0"/>
        </a:defRPr>
      </a:lvl4pPr>
      <a:lvl5pPr algn="ctr" rtl="0" eaLnBrk="0" fontAlgn="base" hangingPunct="0">
        <a:spcBef>
          <a:spcPct val="0"/>
        </a:spcBef>
        <a:spcAft>
          <a:spcPct val="0"/>
        </a:spcAft>
        <a:defRPr sz="3500" b="1">
          <a:solidFill>
            <a:schemeClr val="tx1"/>
          </a:solidFill>
          <a:effectLst>
            <a:outerShdw blurRad="38100" dist="38100" dir="2700000" algn="tl">
              <a:srgbClr val="000000"/>
            </a:outerShdw>
          </a:effectLst>
          <a:latin typeface="Goudy" pitchFamily="18" charset="0"/>
        </a:defRPr>
      </a:lvl5pPr>
      <a:lvl6pPr marL="457200" algn="ctr" rtl="0" eaLnBrk="0" fontAlgn="base" hangingPunct="0">
        <a:spcBef>
          <a:spcPct val="0"/>
        </a:spcBef>
        <a:spcAft>
          <a:spcPct val="0"/>
        </a:spcAft>
        <a:defRPr sz="3500" b="1">
          <a:solidFill>
            <a:schemeClr val="tx1"/>
          </a:solidFill>
          <a:effectLst>
            <a:outerShdw blurRad="38100" dist="38100" dir="2700000" algn="tl">
              <a:srgbClr val="000000"/>
            </a:outerShdw>
          </a:effectLst>
          <a:latin typeface="Goudy" pitchFamily="18" charset="0"/>
        </a:defRPr>
      </a:lvl6pPr>
      <a:lvl7pPr marL="914400" algn="ctr" rtl="0" eaLnBrk="0" fontAlgn="base" hangingPunct="0">
        <a:spcBef>
          <a:spcPct val="0"/>
        </a:spcBef>
        <a:spcAft>
          <a:spcPct val="0"/>
        </a:spcAft>
        <a:defRPr sz="3500" b="1">
          <a:solidFill>
            <a:schemeClr val="tx1"/>
          </a:solidFill>
          <a:effectLst>
            <a:outerShdw blurRad="38100" dist="38100" dir="2700000" algn="tl">
              <a:srgbClr val="000000"/>
            </a:outerShdw>
          </a:effectLst>
          <a:latin typeface="Goudy" pitchFamily="18" charset="0"/>
        </a:defRPr>
      </a:lvl7pPr>
      <a:lvl8pPr marL="1371600" algn="ctr" rtl="0" eaLnBrk="0" fontAlgn="base" hangingPunct="0">
        <a:spcBef>
          <a:spcPct val="0"/>
        </a:spcBef>
        <a:spcAft>
          <a:spcPct val="0"/>
        </a:spcAft>
        <a:defRPr sz="3500" b="1">
          <a:solidFill>
            <a:schemeClr val="tx1"/>
          </a:solidFill>
          <a:effectLst>
            <a:outerShdw blurRad="38100" dist="38100" dir="2700000" algn="tl">
              <a:srgbClr val="000000"/>
            </a:outerShdw>
          </a:effectLst>
          <a:latin typeface="Goudy" pitchFamily="18" charset="0"/>
        </a:defRPr>
      </a:lvl8pPr>
      <a:lvl9pPr marL="1828800" algn="ctr" rtl="0" eaLnBrk="0" fontAlgn="base" hangingPunct="0">
        <a:spcBef>
          <a:spcPct val="0"/>
        </a:spcBef>
        <a:spcAft>
          <a:spcPct val="0"/>
        </a:spcAft>
        <a:defRPr sz="3500" b="1">
          <a:solidFill>
            <a:schemeClr val="tx1"/>
          </a:solidFill>
          <a:effectLst>
            <a:outerShdw blurRad="38100" dist="38100" dir="2700000" algn="tl">
              <a:srgbClr val="000000"/>
            </a:outerShdw>
          </a:effectLst>
          <a:latin typeface="Goudy"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C4F2"/>
            </a:gs>
            <a:gs pos="100000">
              <a:srgbClr val="010DAF"/>
            </a:gs>
          </a:gsLst>
          <a:lin ang="5400000" scaled="1"/>
        </a:gradFill>
        <a:effectLst/>
      </p:bgPr>
    </p:bg>
    <p:spTree>
      <p:nvGrpSpPr>
        <p:cNvPr id="1" name=""/>
        <p:cNvGrpSpPr/>
        <p:nvPr/>
      </p:nvGrpSpPr>
      <p:grpSpPr>
        <a:xfrm>
          <a:off x="0" y="0"/>
          <a:ext cx="0" cy="0"/>
          <a:chOff x="0" y="0"/>
          <a:chExt cx="0" cy="0"/>
        </a:xfrm>
      </p:grpSpPr>
      <p:grpSp>
        <p:nvGrpSpPr>
          <p:cNvPr id="3074" name="Group 6"/>
          <p:cNvGrpSpPr>
            <a:grpSpLocks/>
          </p:cNvGrpSpPr>
          <p:nvPr/>
        </p:nvGrpSpPr>
        <p:grpSpPr bwMode="auto">
          <a:xfrm>
            <a:off x="0" y="173038"/>
            <a:ext cx="9144000" cy="512762"/>
            <a:chOff x="0" y="109"/>
            <a:chExt cx="5760" cy="323"/>
          </a:xfrm>
        </p:grpSpPr>
        <p:sp>
          <p:nvSpPr>
            <p:cNvPr id="1027" name="Rectangle 3"/>
            <p:cNvSpPr>
              <a:spLocks noChangeArrowheads="1"/>
            </p:cNvSpPr>
            <p:nvPr/>
          </p:nvSpPr>
          <p:spPr bwMode="auto">
            <a:xfrm>
              <a:off x="0" y="144"/>
              <a:ext cx="5760" cy="288"/>
            </a:xfrm>
            <a:prstGeom prst="rect">
              <a:avLst/>
            </a:prstGeom>
            <a:solidFill>
              <a:srgbClr val="000080"/>
            </a:solidFill>
            <a:ln w="9525">
              <a:noFill/>
              <a:miter lim="800000"/>
              <a:headEnd/>
              <a:tailEnd/>
            </a:ln>
            <a:effectLst/>
          </p:spPr>
          <p:txBody>
            <a:bodyPr wrap="none" lIns="92075" tIns="46038" rIns="92075" bIns="46038" anchor="ctr"/>
            <a:lstStyle/>
            <a:p>
              <a:pPr algn="ctr" eaLnBrk="0" fontAlgn="base" hangingPunct="0">
                <a:spcBef>
                  <a:spcPct val="0"/>
                </a:spcBef>
                <a:spcAft>
                  <a:spcPct val="0"/>
                </a:spcAft>
                <a:defRPr/>
              </a:pPr>
              <a:endParaRPr lang="en-US" sz="2400">
                <a:solidFill>
                  <a:srgbClr val="FFFFFF"/>
                </a:solidFill>
              </a:endParaRPr>
            </a:p>
          </p:txBody>
        </p:sp>
        <p:sp>
          <p:nvSpPr>
            <p:cNvPr id="1028" name="Rectangle 4"/>
            <p:cNvSpPr>
              <a:spLocks noChangeArrowheads="1"/>
            </p:cNvSpPr>
            <p:nvPr/>
          </p:nvSpPr>
          <p:spPr bwMode="auto">
            <a:xfrm>
              <a:off x="1031" y="109"/>
              <a:ext cx="3721" cy="311"/>
            </a:xfrm>
            <a:prstGeom prst="rect">
              <a:avLst/>
            </a:prstGeom>
            <a:noFill/>
            <a:ln w="9525">
              <a:noFill/>
              <a:miter lim="800000"/>
              <a:headEnd/>
              <a:tailEnd/>
            </a:ln>
            <a:effectLst/>
          </p:spPr>
          <p:txBody>
            <a:bodyPr wrap="none" lIns="92075" tIns="46038" rIns="92075" bIns="46038">
              <a:spAutoFit/>
            </a:bodyPr>
            <a:lstStyle/>
            <a:p>
              <a:pPr eaLnBrk="0" fontAlgn="base" hangingPunct="0">
                <a:lnSpc>
                  <a:spcPct val="110000"/>
                </a:lnSpc>
                <a:spcBef>
                  <a:spcPct val="0"/>
                </a:spcBef>
                <a:spcAft>
                  <a:spcPct val="0"/>
                </a:spcAft>
                <a:defRPr/>
              </a:pPr>
              <a:r>
                <a:rPr lang="en-US" sz="2400" b="1">
                  <a:solidFill>
                    <a:srgbClr val="FFFFFF"/>
                  </a:solidFill>
                  <a:latin typeface="Goudy" pitchFamily="18" charset="0"/>
                </a:rPr>
                <a:t>NOVA SOUTHEASTERN UNIVERSITY</a:t>
              </a:r>
            </a:p>
          </p:txBody>
        </p:sp>
      </p:grpSp>
      <p:pic>
        <p:nvPicPr>
          <p:cNvPr id="2" name="Picture 1"/>
          <p:cNvPicPr>
            <a:picLocks noChangeAspect="1"/>
          </p:cNvPicPr>
          <p:nvPr userDrawn="1"/>
        </p:nvPicPr>
        <p:blipFill>
          <a:blip r:embed="rId14"/>
          <a:stretch>
            <a:fillRect/>
          </a:stretch>
        </p:blipFill>
        <p:spPr>
          <a:xfrm>
            <a:off x="6916378" y="6190358"/>
            <a:ext cx="2089269" cy="530880"/>
          </a:xfrm>
          <a:prstGeom prst="rect">
            <a:avLst/>
          </a:prstGeom>
        </p:spPr>
      </p:pic>
    </p:spTree>
    <p:extLst>
      <p:ext uri="{BB962C8B-B14F-4D97-AF65-F5344CB8AC3E}">
        <p14:creationId xmlns:p14="http://schemas.microsoft.com/office/powerpoint/2010/main" val="459254336"/>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p:timing>
    <p:tnLst>
      <p:par>
        <p:cTn id="1" dur="indefinite" restart="never" nodeType="tmRoot"/>
      </p:par>
    </p:tnLst>
  </p:timing>
  <p:hf sldNum="0" hdr="0" ftr="0" dt="0"/>
  <p:txStyles>
    <p:titleStyle>
      <a:lvl1pPr algn="ctr" rtl="0" eaLnBrk="0" fontAlgn="base" hangingPunct="0">
        <a:spcBef>
          <a:spcPct val="0"/>
        </a:spcBef>
        <a:spcAft>
          <a:spcPct val="0"/>
        </a:spcAft>
        <a:defRPr sz="35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500" b="1">
          <a:solidFill>
            <a:schemeClr val="tx1"/>
          </a:solidFill>
          <a:effectLst>
            <a:outerShdw blurRad="38100" dist="38100" dir="2700000" algn="tl">
              <a:srgbClr val="000000"/>
            </a:outerShdw>
          </a:effectLst>
          <a:latin typeface="Goudy" pitchFamily="18" charset="0"/>
        </a:defRPr>
      </a:lvl2pPr>
      <a:lvl3pPr algn="ctr" rtl="0" eaLnBrk="0" fontAlgn="base" hangingPunct="0">
        <a:spcBef>
          <a:spcPct val="0"/>
        </a:spcBef>
        <a:spcAft>
          <a:spcPct val="0"/>
        </a:spcAft>
        <a:defRPr sz="3500" b="1">
          <a:solidFill>
            <a:schemeClr val="tx1"/>
          </a:solidFill>
          <a:effectLst>
            <a:outerShdw blurRad="38100" dist="38100" dir="2700000" algn="tl">
              <a:srgbClr val="000000"/>
            </a:outerShdw>
          </a:effectLst>
          <a:latin typeface="Goudy" pitchFamily="18" charset="0"/>
        </a:defRPr>
      </a:lvl3pPr>
      <a:lvl4pPr algn="ctr" rtl="0" eaLnBrk="0" fontAlgn="base" hangingPunct="0">
        <a:spcBef>
          <a:spcPct val="0"/>
        </a:spcBef>
        <a:spcAft>
          <a:spcPct val="0"/>
        </a:spcAft>
        <a:defRPr sz="3500" b="1">
          <a:solidFill>
            <a:schemeClr val="tx1"/>
          </a:solidFill>
          <a:effectLst>
            <a:outerShdw blurRad="38100" dist="38100" dir="2700000" algn="tl">
              <a:srgbClr val="000000"/>
            </a:outerShdw>
          </a:effectLst>
          <a:latin typeface="Goudy" pitchFamily="18" charset="0"/>
        </a:defRPr>
      </a:lvl4pPr>
      <a:lvl5pPr algn="ctr" rtl="0" eaLnBrk="0" fontAlgn="base" hangingPunct="0">
        <a:spcBef>
          <a:spcPct val="0"/>
        </a:spcBef>
        <a:spcAft>
          <a:spcPct val="0"/>
        </a:spcAft>
        <a:defRPr sz="3500" b="1">
          <a:solidFill>
            <a:schemeClr val="tx1"/>
          </a:solidFill>
          <a:effectLst>
            <a:outerShdw blurRad="38100" dist="38100" dir="2700000" algn="tl">
              <a:srgbClr val="000000"/>
            </a:outerShdw>
          </a:effectLst>
          <a:latin typeface="Goudy" pitchFamily="18" charset="0"/>
        </a:defRPr>
      </a:lvl5pPr>
      <a:lvl6pPr marL="457200" algn="ctr" rtl="0" eaLnBrk="0" fontAlgn="base" hangingPunct="0">
        <a:spcBef>
          <a:spcPct val="0"/>
        </a:spcBef>
        <a:spcAft>
          <a:spcPct val="0"/>
        </a:spcAft>
        <a:defRPr sz="3500" b="1">
          <a:solidFill>
            <a:schemeClr val="tx1"/>
          </a:solidFill>
          <a:effectLst>
            <a:outerShdw blurRad="38100" dist="38100" dir="2700000" algn="tl">
              <a:srgbClr val="000000"/>
            </a:outerShdw>
          </a:effectLst>
          <a:latin typeface="Goudy" pitchFamily="18" charset="0"/>
        </a:defRPr>
      </a:lvl6pPr>
      <a:lvl7pPr marL="914400" algn="ctr" rtl="0" eaLnBrk="0" fontAlgn="base" hangingPunct="0">
        <a:spcBef>
          <a:spcPct val="0"/>
        </a:spcBef>
        <a:spcAft>
          <a:spcPct val="0"/>
        </a:spcAft>
        <a:defRPr sz="3500" b="1">
          <a:solidFill>
            <a:schemeClr val="tx1"/>
          </a:solidFill>
          <a:effectLst>
            <a:outerShdw blurRad="38100" dist="38100" dir="2700000" algn="tl">
              <a:srgbClr val="000000"/>
            </a:outerShdw>
          </a:effectLst>
          <a:latin typeface="Goudy" pitchFamily="18" charset="0"/>
        </a:defRPr>
      </a:lvl7pPr>
      <a:lvl8pPr marL="1371600" algn="ctr" rtl="0" eaLnBrk="0" fontAlgn="base" hangingPunct="0">
        <a:spcBef>
          <a:spcPct val="0"/>
        </a:spcBef>
        <a:spcAft>
          <a:spcPct val="0"/>
        </a:spcAft>
        <a:defRPr sz="3500" b="1">
          <a:solidFill>
            <a:schemeClr val="tx1"/>
          </a:solidFill>
          <a:effectLst>
            <a:outerShdw blurRad="38100" dist="38100" dir="2700000" algn="tl">
              <a:srgbClr val="000000"/>
            </a:outerShdw>
          </a:effectLst>
          <a:latin typeface="Goudy" pitchFamily="18" charset="0"/>
        </a:defRPr>
      </a:lvl8pPr>
      <a:lvl9pPr marL="1828800" algn="ctr" rtl="0" eaLnBrk="0" fontAlgn="base" hangingPunct="0">
        <a:spcBef>
          <a:spcPct val="0"/>
        </a:spcBef>
        <a:spcAft>
          <a:spcPct val="0"/>
        </a:spcAft>
        <a:defRPr sz="3500" b="1">
          <a:solidFill>
            <a:schemeClr val="tx1"/>
          </a:solidFill>
          <a:effectLst>
            <a:outerShdw blurRad="38100" dist="38100" dir="2700000" algn="tl">
              <a:srgbClr val="000000"/>
            </a:outerShdw>
          </a:effectLst>
          <a:latin typeface="Goudy"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C4F2"/>
            </a:gs>
            <a:gs pos="100000">
              <a:srgbClr val="010DAF"/>
            </a:gs>
          </a:gsLst>
          <a:lin ang="5400000" scaled="1"/>
        </a:gradFill>
        <a:effectLst/>
      </p:bgPr>
    </p:bg>
    <p:spTree>
      <p:nvGrpSpPr>
        <p:cNvPr id="1" name=""/>
        <p:cNvGrpSpPr/>
        <p:nvPr/>
      </p:nvGrpSpPr>
      <p:grpSpPr>
        <a:xfrm>
          <a:off x="0" y="0"/>
          <a:ext cx="0" cy="0"/>
          <a:chOff x="0" y="0"/>
          <a:chExt cx="0" cy="0"/>
        </a:xfrm>
      </p:grpSpPr>
      <p:grpSp>
        <p:nvGrpSpPr>
          <p:cNvPr id="3074" name="Group 6"/>
          <p:cNvGrpSpPr>
            <a:grpSpLocks/>
          </p:cNvGrpSpPr>
          <p:nvPr/>
        </p:nvGrpSpPr>
        <p:grpSpPr bwMode="auto">
          <a:xfrm>
            <a:off x="0" y="173038"/>
            <a:ext cx="9144000" cy="512762"/>
            <a:chOff x="0" y="109"/>
            <a:chExt cx="5760" cy="323"/>
          </a:xfrm>
        </p:grpSpPr>
        <p:sp>
          <p:nvSpPr>
            <p:cNvPr id="1027" name="Rectangle 3"/>
            <p:cNvSpPr>
              <a:spLocks noChangeArrowheads="1"/>
            </p:cNvSpPr>
            <p:nvPr/>
          </p:nvSpPr>
          <p:spPr bwMode="auto">
            <a:xfrm>
              <a:off x="0" y="144"/>
              <a:ext cx="5760" cy="288"/>
            </a:xfrm>
            <a:prstGeom prst="rect">
              <a:avLst/>
            </a:prstGeom>
            <a:solidFill>
              <a:srgbClr val="000080"/>
            </a:solidFill>
            <a:ln w="9525">
              <a:noFill/>
              <a:miter lim="800000"/>
              <a:headEnd/>
              <a:tailEnd/>
            </a:ln>
            <a:effectLst/>
          </p:spPr>
          <p:txBody>
            <a:bodyPr wrap="none" lIns="92075" tIns="46038" rIns="92075" bIns="46038" anchor="ctr"/>
            <a:lstStyle/>
            <a:p>
              <a:pPr algn="ctr" eaLnBrk="0" fontAlgn="base" hangingPunct="0">
                <a:spcBef>
                  <a:spcPct val="0"/>
                </a:spcBef>
                <a:spcAft>
                  <a:spcPct val="0"/>
                </a:spcAft>
                <a:defRPr/>
              </a:pPr>
              <a:endParaRPr lang="en-US" sz="2400">
                <a:solidFill>
                  <a:srgbClr val="FFFFFF"/>
                </a:solidFill>
              </a:endParaRPr>
            </a:p>
          </p:txBody>
        </p:sp>
        <p:sp>
          <p:nvSpPr>
            <p:cNvPr id="1028" name="Rectangle 4"/>
            <p:cNvSpPr>
              <a:spLocks noChangeArrowheads="1"/>
            </p:cNvSpPr>
            <p:nvPr/>
          </p:nvSpPr>
          <p:spPr bwMode="auto">
            <a:xfrm>
              <a:off x="1031" y="109"/>
              <a:ext cx="3721" cy="311"/>
            </a:xfrm>
            <a:prstGeom prst="rect">
              <a:avLst/>
            </a:prstGeom>
            <a:noFill/>
            <a:ln w="9525">
              <a:noFill/>
              <a:miter lim="800000"/>
              <a:headEnd/>
              <a:tailEnd/>
            </a:ln>
            <a:effectLst/>
          </p:spPr>
          <p:txBody>
            <a:bodyPr wrap="none" lIns="92075" tIns="46038" rIns="92075" bIns="46038">
              <a:spAutoFit/>
            </a:bodyPr>
            <a:lstStyle/>
            <a:p>
              <a:pPr eaLnBrk="0" fontAlgn="base" hangingPunct="0">
                <a:lnSpc>
                  <a:spcPct val="110000"/>
                </a:lnSpc>
                <a:spcBef>
                  <a:spcPct val="0"/>
                </a:spcBef>
                <a:spcAft>
                  <a:spcPct val="0"/>
                </a:spcAft>
                <a:defRPr/>
              </a:pPr>
              <a:r>
                <a:rPr lang="en-US" sz="2400" b="1">
                  <a:solidFill>
                    <a:srgbClr val="FFFFFF"/>
                  </a:solidFill>
                  <a:latin typeface="Goudy" pitchFamily="18" charset="0"/>
                </a:rPr>
                <a:t>NOVA SOUTHEASTERN UNIVERSITY</a:t>
              </a:r>
            </a:p>
          </p:txBody>
        </p:sp>
      </p:grpSp>
      <p:pic>
        <p:nvPicPr>
          <p:cNvPr id="3075" name="Picture 7" descr="NOVA-Horizontal-white"/>
          <p:cNvPicPr>
            <a:picLocks noChangeAspect="1" noChangeArrowheads="1"/>
          </p:cNvPicPr>
          <p:nvPr/>
        </p:nvPicPr>
        <p:blipFill>
          <a:blip r:embed="rId14" cstate="print">
            <a:clrChange>
              <a:clrFrom>
                <a:srgbClr val="0C0C0C"/>
              </a:clrFrom>
              <a:clrTo>
                <a:srgbClr val="0C0C0C">
                  <a:alpha val="0"/>
                </a:srgbClr>
              </a:clrTo>
            </a:clrChange>
          </a:blip>
          <a:srcRect/>
          <a:stretch>
            <a:fillRect/>
          </a:stretch>
        </p:blipFill>
        <p:spPr bwMode="auto">
          <a:xfrm>
            <a:off x="7543800" y="6192838"/>
            <a:ext cx="1447800" cy="527050"/>
          </a:xfrm>
          <a:prstGeom prst="rect">
            <a:avLst/>
          </a:prstGeom>
          <a:noFill/>
          <a:ln w="9525">
            <a:noFill/>
            <a:miter lim="800000"/>
            <a:headEnd/>
            <a:tailEnd/>
          </a:ln>
        </p:spPr>
      </p:pic>
    </p:spTree>
    <p:extLst>
      <p:ext uri="{BB962C8B-B14F-4D97-AF65-F5344CB8AC3E}">
        <p14:creationId xmlns:p14="http://schemas.microsoft.com/office/powerpoint/2010/main" val="2408805502"/>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ransition/>
  <p:timing>
    <p:tnLst>
      <p:par>
        <p:cTn id="1" dur="indefinite" restart="never" nodeType="tmRoot"/>
      </p:par>
    </p:tnLst>
  </p:timing>
  <p:hf sldNum="0" hdr="0" ftr="0" dt="0"/>
  <p:txStyles>
    <p:titleStyle>
      <a:lvl1pPr algn="ctr" rtl="0" eaLnBrk="0" fontAlgn="base" hangingPunct="0">
        <a:spcBef>
          <a:spcPct val="0"/>
        </a:spcBef>
        <a:spcAft>
          <a:spcPct val="0"/>
        </a:spcAft>
        <a:defRPr sz="35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500" b="1">
          <a:solidFill>
            <a:schemeClr val="tx1"/>
          </a:solidFill>
          <a:effectLst>
            <a:outerShdw blurRad="38100" dist="38100" dir="2700000" algn="tl">
              <a:srgbClr val="000000"/>
            </a:outerShdw>
          </a:effectLst>
          <a:latin typeface="Goudy" pitchFamily="18" charset="0"/>
        </a:defRPr>
      </a:lvl2pPr>
      <a:lvl3pPr algn="ctr" rtl="0" eaLnBrk="0" fontAlgn="base" hangingPunct="0">
        <a:spcBef>
          <a:spcPct val="0"/>
        </a:spcBef>
        <a:spcAft>
          <a:spcPct val="0"/>
        </a:spcAft>
        <a:defRPr sz="3500" b="1">
          <a:solidFill>
            <a:schemeClr val="tx1"/>
          </a:solidFill>
          <a:effectLst>
            <a:outerShdw blurRad="38100" dist="38100" dir="2700000" algn="tl">
              <a:srgbClr val="000000"/>
            </a:outerShdw>
          </a:effectLst>
          <a:latin typeface="Goudy" pitchFamily="18" charset="0"/>
        </a:defRPr>
      </a:lvl3pPr>
      <a:lvl4pPr algn="ctr" rtl="0" eaLnBrk="0" fontAlgn="base" hangingPunct="0">
        <a:spcBef>
          <a:spcPct val="0"/>
        </a:spcBef>
        <a:spcAft>
          <a:spcPct val="0"/>
        </a:spcAft>
        <a:defRPr sz="3500" b="1">
          <a:solidFill>
            <a:schemeClr val="tx1"/>
          </a:solidFill>
          <a:effectLst>
            <a:outerShdw blurRad="38100" dist="38100" dir="2700000" algn="tl">
              <a:srgbClr val="000000"/>
            </a:outerShdw>
          </a:effectLst>
          <a:latin typeface="Goudy" pitchFamily="18" charset="0"/>
        </a:defRPr>
      </a:lvl4pPr>
      <a:lvl5pPr algn="ctr" rtl="0" eaLnBrk="0" fontAlgn="base" hangingPunct="0">
        <a:spcBef>
          <a:spcPct val="0"/>
        </a:spcBef>
        <a:spcAft>
          <a:spcPct val="0"/>
        </a:spcAft>
        <a:defRPr sz="3500" b="1">
          <a:solidFill>
            <a:schemeClr val="tx1"/>
          </a:solidFill>
          <a:effectLst>
            <a:outerShdw blurRad="38100" dist="38100" dir="2700000" algn="tl">
              <a:srgbClr val="000000"/>
            </a:outerShdw>
          </a:effectLst>
          <a:latin typeface="Goudy" pitchFamily="18" charset="0"/>
        </a:defRPr>
      </a:lvl5pPr>
      <a:lvl6pPr marL="457200" algn="ctr" rtl="0" eaLnBrk="0" fontAlgn="base" hangingPunct="0">
        <a:spcBef>
          <a:spcPct val="0"/>
        </a:spcBef>
        <a:spcAft>
          <a:spcPct val="0"/>
        </a:spcAft>
        <a:defRPr sz="3500" b="1">
          <a:solidFill>
            <a:schemeClr val="tx1"/>
          </a:solidFill>
          <a:effectLst>
            <a:outerShdw blurRad="38100" dist="38100" dir="2700000" algn="tl">
              <a:srgbClr val="000000"/>
            </a:outerShdw>
          </a:effectLst>
          <a:latin typeface="Goudy" pitchFamily="18" charset="0"/>
        </a:defRPr>
      </a:lvl6pPr>
      <a:lvl7pPr marL="914400" algn="ctr" rtl="0" eaLnBrk="0" fontAlgn="base" hangingPunct="0">
        <a:spcBef>
          <a:spcPct val="0"/>
        </a:spcBef>
        <a:spcAft>
          <a:spcPct val="0"/>
        </a:spcAft>
        <a:defRPr sz="3500" b="1">
          <a:solidFill>
            <a:schemeClr val="tx1"/>
          </a:solidFill>
          <a:effectLst>
            <a:outerShdw blurRad="38100" dist="38100" dir="2700000" algn="tl">
              <a:srgbClr val="000000"/>
            </a:outerShdw>
          </a:effectLst>
          <a:latin typeface="Goudy" pitchFamily="18" charset="0"/>
        </a:defRPr>
      </a:lvl7pPr>
      <a:lvl8pPr marL="1371600" algn="ctr" rtl="0" eaLnBrk="0" fontAlgn="base" hangingPunct="0">
        <a:spcBef>
          <a:spcPct val="0"/>
        </a:spcBef>
        <a:spcAft>
          <a:spcPct val="0"/>
        </a:spcAft>
        <a:defRPr sz="3500" b="1">
          <a:solidFill>
            <a:schemeClr val="tx1"/>
          </a:solidFill>
          <a:effectLst>
            <a:outerShdw blurRad="38100" dist="38100" dir="2700000" algn="tl">
              <a:srgbClr val="000000"/>
            </a:outerShdw>
          </a:effectLst>
          <a:latin typeface="Goudy" pitchFamily="18" charset="0"/>
        </a:defRPr>
      </a:lvl8pPr>
      <a:lvl9pPr marL="1828800" algn="ctr" rtl="0" eaLnBrk="0" fontAlgn="base" hangingPunct="0">
        <a:spcBef>
          <a:spcPct val="0"/>
        </a:spcBef>
        <a:spcAft>
          <a:spcPct val="0"/>
        </a:spcAft>
        <a:defRPr sz="3500" b="1">
          <a:solidFill>
            <a:schemeClr val="tx1"/>
          </a:solidFill>
          <a:effectLst>
            <a:outerShdw blurRad="38100" dist="38100" dir="2700000" algn="tl">
              <a:srgbClr val="000000"/>
            </a:outerShdw>
          </a:effectLst>
          <a:latin typeface="Goudy"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1.xml"/><Relationship Id="rId5" Type="http://schemas.openxmlformats.org/officeDocument/2006/relationships/image" Target="../media/image21.pn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slideLayout" Target="../slideLayouts/slideLayout6.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8291" y="4018328"/>
            <a:ext cx="7851775" cy="2077672"/>
          </a:xfrm>
        </p:spPr>
        <p:txBody>
          <a:bodyPr>
            <a:noAutofit/>
          </a:bodyPr>
          <a:lstStyle/>
          <a:p>
            <a:pPr fontAlgn="auto">
              <a:spcAft>
                <a:spcPts val="0"/>
              </a:spcAft>
              <a:defRPr/>
            </a:pPr>
            <a:r>
              <a:rPr lang="en-US" sz="3200" dirty="0">
                <a:effectLst/>
                <a:latin typeface="Calibri"/>
                <a:ea typeface="Calibri"/>
                <a:cs typeface="Times New Roman"/>
              </a:rPr>
              <a:t>Community Engagement at Nova Southeastern </a:t>
            </a:r>
            <a:r>
              <a:rPr lang="en-US" sz="3200" dirty="0" smtClean="0">
                <a:effectLst/>
                <a:latin typeface="Calibri"/>
                <a:ea typeface="Calibri"/>
                <a:cs typeface="Times New Roman"/>
              </a:rPr>
              <a:t>University</a:t>
            </a:r>
            <a:r>
              <a:rPr lang="en-US" sz="3200" dirty="0">
                <a:effectLst/>
                <a:latin typeface="Calibri"/>
                <a:ea typeface="Calibri"/>
                <a:cs typeface="Times New Roman"/>
              </a:rPr>
              <a:t>: A Case </a:t>
            </a:r>
            <a:r>
              <a:rPr lang="en-US" sz="3200" dirty="0" smtClean="0">
                <a:effectLst/>
                <a:latin typeface="Calibri"/>
                <a:ea typeface="Calibri"/>
                <a:cs typeface="Times New Roman"/>
              </a:rPr>
              <a:t>Study</a:t>
            </a:r>
            <a:br>
              <a:rPr lang="en-US" sz="3200" dirty="0" smtClean="0">
                <a:effectLst/>
                <a:latin typeface="Calibri"/>
                <a:ea typeface="Calibri"/>
                <a:cs typeface="Times New Roman"/>
              </a:rPr>
            </a:br>
            <a:r>
              <a:rPr lang="en-US" sz="2400" b="0" i="1" dirty="0" smtClean="0">
                <a:effectLst/>
                <a:latin typeface="Calibri"/>
                <a:ea typeface="Calibri"/>
                <a:cs typeface="Times New Roman"/>
              </a:rPr>
              <a:t>Barbara Packer-Muti, EdD</a:t>
            </a:r>
            <a:br>
              <a:rPr lang="en-US" sz="2400" b="0" i="1" dirty="0" smtClean="0">
                <a:effectLst/>
                <a:latin typeface="Calibri"/>
                <a:ea typeface="Calibri"/>
                <a:cs typeface="Times New Roman"/>
              </a:rPr>
            </a:br>
            <a:r>
              <a:rPr lang="en-US" sz="1800" b="0" i="1" dirty="0" smtClean="0">
                <a:effectLst/>
                <a:latin typeface="Calibri"/>
                <a:ea typeface="Calibri"/>
                <a:cs typeface="Times New Roman"/>
              </a:rPr>
              <a:t>Executive Director, Institutional &amp; Community Engagement</a:t>
            </a:r>
            <a:endParaRPr lang="en-US" sz="1800" dirty="0">
              <a:latin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8704" y="472527"/>
            <a:ext cx="4384389" cy="3059687"/>
          </a:xfrm>
          <a:prstGeom prst="rect">
            <a:avLst/>
          </a:prstGeom>
        </p:spPr>
      </p:pic>
    </p:spTree>
    <p:extLst>
      <p:ext uri="{BB962C8B-B14F-4D97-AF65-F5344CB8AC3E}">
        <p14:creationId xmlns:p14="http://schemas.microsoft.com/office/powerpoint/2010/main" val="4027575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0" name="Picture 9" descr="pics-HP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211669"/>
            <a:ext cx="9144000" cy="646331"/>
          </a:xfrm>
          <a:prstGeom prst="rect">
            <a:avLst/>
          </a:prstGeom>
          <a:solidFill>
            <a:srgbClr val="010DAF"/>
          </a:solidFill>
        </p:spPr>
        <p:txBody>
          <a:bodyPr wrap="square" rtlCol="0">
            <a:spAutoFit/>
          </a:bodyPr>
          <a:lstStyle/>
          <a:p>
            <a:pPr marL="342900" indent="-342900" algn="ctr" eaLnBrk="0" fontAlgn="base" hangingPunct="0">
              <a:lnSpc>
                <a:spcPct val="90000"/>
              </a:lnSpc>
              <a:spcBef>
                <a:spcPct val="20000"/>
              </a:spcBef>
              <a:spcAft>
                <a:spcPct val="0"/>
              </a:spcAft>
              <a:defRPr/>
            </a:pPr>
            <a:r>
              <a:rPr lang="en-US" b="1" dirty="0">
                <a:solidFill>
                  <a:srgbClr val="FFFFFF"/>
                </a:solidFill>
                <a:latin typeface="Arial" charset="0"/>
              </a:rPr>
              <a:t>Main Campus</a:t>
            </a:r>
          </a:p>
          <a:p>
            <a:pPr marL="342900" indent="-342900" algn="ctr" eaLnBrk="0" fontAlgn="base" hangingPunct="0">
              <a:lnSpc>
                <a:spcPct val="90000"/>
              </a:lnSpc>
              <a:spcBef>
                <a:spcPct val="20000"/>
              </a:spcBef>
              <a:spcAft>
                <a:spcPct val="0"/>
              </a:spcAft>
              <a:defRPr/>
            </a:pPr>
            <a:r>
              <a:rPr lang="en-US" b="1" dirty="0" smtClean="0">
                <a:solidFill>
                  <a:srgbClr val="FFFFFF"/>
                </a:solidFill>
                <a:latin typeface="Arial" charset="0"/>
              </a:rPr>
              <a:t>Terry Building</a:t>
            </a:r>
            <a:endParaRPr lang="en-US" b="1" dirty="0">
              <a:solidFill>
                <a:srgbClr val="FFFFFF"/>
              </a:solidFill>
              <a:latin typeface="Arial" charset="0"/>
            </a:endParaRPr>
          </a:p>
        </p:txBody>
      </p:sp>
      <p:sp>
        <p:nvSpPr>
          <p:cNvPr id="2" name="Rectangle 1"/>
          <p:cNvSpPr/>
          <p:nvPr/>
        </p:nvSpPr>
        <p:spPr bwMode="auto">
          <a:xfrm>
            <a:off x="0" y="1"/>
            <a:ext cx="9144000" cy="740980"/>
          </a:xfrm>
          <a:prstGeom prst="rect">
            <a:avLst/>
          </a:prstGeom>
          <a:solidFill>
            <a:srgbClr val="010DAF"/>
          </a:solidFill>
          <a:ln w="9525"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eaLnBrk="0" fontAlgn="base" hangingPunct="0">
              <a:lnSpc>
                <a:spcPct val="110000"/>
              </a:lnSpc>
              <a:spcBef>
                <a:spcPct val="0"/>
              </a:spcBef>
              <a:spcAft>
                <a:spcPct val="0"/>
              </a:spcAft>
            </a:pPr>
            <a:r>
              <a:rPr lang="en-US" sz="2000" b="1" cap="all" dirty="0" smtClean="0">
                <a:solidFill>
                  <a:srgbClr val="FFFFFF"/>
                </a:solidFill>
                <a:latin typeface="Arial" charset="0"/>
              </a:rPr>
              <a:t>Nova Southeastern University</a:t>
            </a:r>
          </a:p>
        </p:txBody>
      </p:sp>
    </p:spTree>
    <p:extLst>
      <p:ext uri="{BB962C8B-B14F-4D97-AF65-F5344CB8AC3E}">
        <p14:creationId xmlns:p14="http://schemas.microsoft.com/office/powerpoint/2010/main" val="333144808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NSU-B-33.jpg"/>
          <p:cNvPicPr>
            <a:picLocks noGrp="1" noChangeAspect="1"/>
          </p:cNvPicPr>
          <p:nvPr>
            <p:ph idx="1"/>
          </p:nvPr>
        </p:nvPicPr>
        <p:blipFill>
          <a:blip r:embed="rId2" cstate="print"/>
          <a:stretch>
            <a:fillRect/>
          </a:stretch>
        </p:blipFill>
        <p:spPr>
          <a:xfrm>
            <a:off x="72570" y="2467428"/>
            <a:ext cx="4412343" cy="2963580"/>
          </a:xfrm>
        </p:spPr>
      </p:pic>
      <p:pic>
        <p:nvPicPr>
          <p:cNvPr id="6" name="Picture 5" descr="NSU-B-34.jpg"/>
          <p:cNvPicPr>
            <a:picLocks noChangeAspect="1"/>
          </p:cNvPicPr>
          <p:nvPr/>
        </p:nvPicPr>
        <p:blipFill>
          <a:blip r:embed="rId3" cstate="print"/>
          <a:stretch>
            <a:fillRect/>
          </a:stretch>
        </p:blipFill>
        <p:spPr>
          <a:xfrm>
            <a:off x="4601029" y="2467429"/>
            <a:ext cx="4365001" cy="2931783"/>
          </a:xfrm>
          <a:prstGeom prst="rect">
            <a:avLst/>
          </a:prstGeom>
        </p:spPr>
      </p:pic>
      <p:sp>
        <p:nvSpPr>
          <p:cNvPr id="7" name="TextBox 6"/>
          <p:cNvSpPr txBox="1"/>
          <p:nvPr/>
        </p:nvSpPr>
        <p:spPr>
          <a:xfrm>
            <a:off x="0" y="6192135"/>
            <a:ext cx="9144000" cy="646331"/>
          </a:xfrm>
          <a:prstGeom prst="rect">
            <a:avLst/>
          </a:prstGeom>
          <a:solidFill>
            <a:srgbClr val="010DAF"/>
          </a:solidFill>
        </p:spPr>
        <p:txBody>
          <a:bodyPr wrap="square" rtlCol="0">
            <a:spAutoFit/>
          </a:bodyPr>
          <a:lstStyle/>
          <a:p>
            <a:pPr marL="342900" indent="-342900" algn="ctr" eaLnBrk="0" fontAlgn="base" hangingPunct="0">
              <a:lnSpc>
                <a:spcPct val="90000"/>
              </a:lnSpc>
              <a:spcBef>
                <a:spcPct val="20000"/>
              </a:spcBef>
              <a:spcAft>
                <a:spcPct val="0"/>
              </a:spcAft>
              <a:defRPr/>
            </a:pPr>
            <a:r>
              <a:rPr lang="en-US" b="1" dirty="0" smtClean="0">
                <a:solidFill>
                  <a:srgbClr val="FFFFFF"/>
                </a:solidFill>
                <a:latin typeface="Arial" charset="0"/>
              </a:rPr>
              <a:t>North Miami Beach Campus</a:t>
            </a:r>
            <a:endParaRPr lang="en-US" b="1" dirty="0">
              <a:solidFill>
                <a:srgbClr val="FFFFFF"/>
              </a:solidFill>
              <a:latin typeface="Arial" charset="0"/>
            </a:endParaRPr>
          </a:p>
          <a:p>
            <a:pPr marL="342900" indent="-342900" algn="ctr" eaLnBrk="0" fontAlgn="base" hangingPunct="0">
              <a:lnSpc>
                <a:spcPct val="90000"/>
              </a:lnSpc>
              <a:spcBef>
                <a:spcPct val="20000"/>
              </a:spcBef>
              <a:spcAft>
                <a:spcPct val="0"/>
              </a:spcAft>
              <a:defRPr/>
            </a:pPr>
            <a:r>
              <a:rPr lang="en-US" b="1" dirty="0" smtClean="0">
                <a:solidFill>
                  <a:srgbClr val="FFFFFF"/>
                </a:solidFill>
                <a:latin typeface="Arial" charset="0"/>
              </a:rPr>
              <a:t>Abraham S. Fischler School of Education</a:t>
            </a:r>
            <a:endParaRPr lang="en-US" b="1" dirty="0">
              <a:solidFill>
                <a:srgbClr val="FFFFFF"/>
              </a:solidFill>
              <a:latin typeface="Arial" charset="0"/>
            </a:endParaRPr>
          </a:p>
        </p:txBody>
      </p:sp>
      <p:sp>
        <p:nvSpPr>
          <p:cNvPr id="8" name="TextBox 7"/>
          <p:cNvSpPr txBox="1"/>
          <p:nvPr/>
        </p:nvSpPr>
        <p:spPr>
          <a:xfrm>
            <a:off x="0" y="258652"/>
            <a:ext cx="9144000" cy="523220"/>
          </a:xfrm>
          <a:prstGeom prst="rect">
            <a:avLst/>
          </a:prstGeom>
          <a:solidFill>
            <a:srgbClr val="010DAF"/>
          </a:solidFill>
        </p:spPr>
        <p:txBody>
          <a:bodyPr wrap="square" rtlCol="0">
            <a:spAutoFit/>
          </a:bodyPr>
          <a:lstStyle/>
          <a:p>
            <a:pPr algn="ctr" fontAlgn="base">
              <a:spcBef>
                <a:spcPct val="0"/>
              </a:spcBef>
              <a:spcAft>
                <a:spcPct val="0"/>
              </a:spcAft>
            </a:pPr>
            <a:r>
              <a:rPr lang="en-US" sz="2800" b="1" dirty="0">
                <a:solidFill>
                  <a:srgbClr val="FFFFFF"/>
                </a:solidFill>
                <a:latin typeface="Arial" charset="0"/>
              </a:rPr>
              <a:t>Nova Southeastern University</a:t>
            </a:r>
          </a:p>
        </p:txBody>
      </p:sp>
    </p:spTree>
    <p:extLst>
      <p:ext uri="{BB962C8B-B14F-4D97-AF65-F5344CB8AC3E}">
        <p14:creationId xmlns:p14="http://schemas.microsoft.com/office/powerpoint/2010/main" val="140048375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322" name="Picture 7" descr="pics-C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5987183"/>
            <a:ext cx="9144000" cy="1255728"/>
          </a:xfrm>
          <a:prstGeom prst="rect">
            <a:avLst/>
          </a:prstGeom>
          <a:solidFill>
            <a:srgbClr val="010DAF"/>
          </a:solidFill>
        </p:spPr>
        <p:txBody>
          <a:bodyPr wrap="square" rtlCol="0">
            <a:spAutoFit/>
          </a:bodyPr>
          <a:lstStyle/>
          <a:p>
            <a:pPr marL="342900" indent="-342900" algn="ctr" eaLnBrk="0" fontAlgn="base" hangingPunct="0">
              <a:lnSpc>
                <a:spcPct val="90000"/>
              </a:lnSpc>
              <a:spcBef>
                <a:spcPct val="20000"/>
              </a:spcBef>
              <a:spcAft>
                <a:spcPct val="0"/>
              </a:spcAft>
              <a:defRPr/>
            </a:pPr>
            <a:r>
              <a:rPr lang="en-US" b="1" dirty="0" smtClean="0">
                <a:solidFill>
                  <a:srgbClr val="FFFFFF"/>
                </a:solidFill>
                <a:latin typeface="Arial" charset="0"/>
              </a:rPr>
              <a:t>Main Campus</a:t>
            </a:r>
          </a:p>
          <a:p>
            <a:pPr marL="342900" indent="-342900" algn="ctr" eaLnBrk="0" fontAlgn="base" hangingPunct="0">
              <a:lnSpc>
                <a:spcPct val="90000"/>
              </a:lnSpc>
              <a:spcBef>
                <a:spcPct val="20000"/>
              </a:spcBef>
              <a:spcAft>
                <a:spcPct val="0"/>
              </a:spcAft>
              <a:defRPr/>
            </a:pPr>
            <a:r>
              <a:rPr lang="en-US" b="1" dirty="0" smtClean="0">
                <a:solidFill>
                  <a:srgbClr val="FFFFFF"/>
                </a:solidFill>
                <a:latin typeface="Arial" charset="0"/>
              </a:rPr>
              <a:t>Maxwell Maltz Building</a:t>
            </a:r>
            <a:endParaRPr lang="en-US" b="1" dirty="0">
              <a:solidFill>
                <a:srgbClr val="FFFFFF"/>
              </a:solidFill>
              <a:latin typeface="Arial" charset="0"/>
            </a:endParaRPr>
          </a:p>
          <a:p>
            <a:pPr marL="342900" indent="-342900" algn="ctr" eaLnBrk="0" fontAlgn="base" hangingPunct="0">
              <a:lnSpc>
                <a:spcPct val="90000"/>
              </a:lnSpc>
              <a:spcBef>
                <a:spcPct val="20000"/>
              </a:spcBef>
              <a:spcAft>
                <a:spcPct val="0"/>
              </a:spcAft>
              <a:defRPr/>
            </a:pPr>
            <a:r>
              <a:rPr lang="en-US" b="1" dirty="0" smtClean="0">
                <a:solidFill>
                  <a:srgbClr val="FFFFFF"/>
                </a:solidFill>
                <a:latin typeface="Arial" charset="0"/>
              </a:rPr>
              <a:t>Center for Psychological Studies and </a:t>
            </a:r>
          </a:p>
          <a:p>
            <a:pPr marL="342900" indent="-342900" algn="ctr" eaLnBrk="0" fontAlgn="base" hangingPunct="0">
              <a:lnSpc>
                <a:spcPct val="90000"/>
              </a:lnSpc>
              <a:spcBef>
                <a:spcPct val="20000"/>
              </a:spcBef>
              <a:spcAft>
                <a:spcPct val="0"/>
              </a:spcAft>
              <a:defRPr/>
            </a:pPr>
            <a:r>
              <a:rPr lang="en-US" b="1" dirty="0" smtClean="0">
                <a:solidFill>
                  <a:srgbClr val="FFFFFF"/>
                </a:solidFill>
                <a:latin typeface="Arial" charset="0"/>
              </a:rPr>
              <a:t> Graduate School of Humanities and Social Sciences</a:t>
            </a:r>
            <a:endParaRPr lang="en-US" b="1" dirty="0">
              <a:solidFill>
                <a:srgbClr val="FFFFFF"/>
              </a:solidFill>
              <a:latin typeface="Arial" charset="0"/>
            </a:endParaRPr>
          </a:p>
        </p:txBody>
      </p:sp>
      <p:sp>
        <p:nvSpPr>
          <p:cNvPr id="4" name="TextBox 3"/>
          <p:cNvSpPr txBox="1"/>
          <p:nvPr/>
        </p:nvSpPr>
        <p:spPr>
          <a:xfrm>
            <a:off x="0" y="258652"/>
            <a:ext cx="9144000" cy="523220"/>
          </a:xfrm>
          <a:prstGeom prst="rect">
            <a:avLst/>
          </a:prstGeom>
          <a:solidFill>
            <a:srgbClr val="010DAF"/>
          </a:solidFill>
        </p:spPr>
        <p:txBody>
          <a:bodyPr wrap="square" rtlCol="0">
            <a:spAutoFit/>
          </a:bodyPr>
          <a:lstStyle/>
          <a:p>
            <a:pPr algn="ctr" fontAlgn="base">
              <a:spcBef>
                <a:spcPct val="0"/>
              </a:spcBef>
              <a:spcAft>
                <a:spcPct val="0"/>
              </a:spcAft>
            </a:pPr>
            <a:r>
              <a:rPr lang="en-US" sz="2800" b="1" dirty="0">
                <a:solidFill>
                  <a:srgbClr val="FFFFFF"/>
                </a:solidFill>
                <a:latin typeface="Arial" charset="0"/>
              </a:rPr>
              <a:t>Nova Southeastern University</a:t>
            </a:r>
          </a:p>
        </p:txBody>
      </p:sp>
    </p:spTree>
    <p:extLst>
      <p:ext uri="{BB962C8B-B14F-4D97-AF65-F5344CB8AC3E}">
        <p14:creationId xmlns:p14="http://schemas.microsoft.com/office/powerpoint/2010/main" val="83781671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2" name="Picture 2" descr="DSC_0186"/>
          <p:cNvPicPr>
            <a:picLocks noChangeAspect="1" noChangeArrowheads="1"/>
          </p:cNvPicPr>
          <p:nvPr/>
        </p:nvPicPr>
        <p:blipFill>
          <a:blip r:embed="rId3" cstate="print"/>
          <a:srcRect l="5069" r="8562"/>
          <a:stretch>
            <a:fillRect/>
          </a:stretch>
        </p:blipFill>
        <p:spPr bwMode="auto">
          <a:xfrm>
            <a:off x="0" y="0"/>
            <a:ext cx="9144000" cy="6851650"/>
          </a:xfrm>
          <a:prstGeom prst="rect">
            <a:avLst/>
          </a:prstGeom>
          <a:noFill/>
          <a:ln w="9525">
            <a:noFill/>
            <a:miter lim="800000"/>
            <a:headEnd/>
            <a:tailEnd/>
          </a:ln>
        </p:spPr>
      </p:pic>
      <p:sp>
        <p:nvSpPr>
          <p:cNvPr id="3" name="Rectangle 2"/>
          <p:cNvSpPr>
            <a:spLocks noChangeArrowheads="1"/>
          </p:cNvSpPr>
          <p:nvPr/>
        </p:nvSpPr>
        <p:spPr bwMode="auto">
          <a:xfrm>
            <a:off x="0" y="5864773"/>
            <a:ext cx="9144000" cy="993228"/>
          </a:xfrm>
          <a:prstGeom prst="rect">
            <a:avLst/>
          </a:prstGeom>
          <a:solidFill>
            <a:srgbClr val="010DAF"/>
          </a:solidFill>
          <a:ln w="9525">
            <a:noFill/>
            <a:miter lim="800000"/>
            <a:headEnd/>
            <a:tailEnd/>
          </a:ln>
          <a:effectLst/>
        </p:spPr>
        <p:txBody>
          <a:bodyPr lIns="92075" tIns="46038" rIns="92075" bIns="46038"/>
          <a:lstStyle/>
          <a:p>
            <a:pPr marL="342900" indent="-342900" algn="ctr" eaLnBrk="0" fontAlgn="base" hangingPunct="0">
              <a:lnSpc>
                <a:spcPct val="90000"/>
              </a:lnSpc>
              <a:spcBef>
                <a:spcPct val="20000"/>
              </a:spcBef>
              <a:spcAft>
                <a:spcPct val="0"/>
              </a:spcAft>
              <a:defRPr/>
            </a:pPr>
            <a:r>
              <a:rPr lang="en-US" sz="2800" b="1" dirty="0" smtClean="0">
                <a:solidFill>
                  <a:srgbClr val="FFFFFF"/>
                </a:solidFill>
                <a:effectLst>
                  <a:outerShdw blurRad="38100" dist="38100" dir="2700000" algn="tl">
                    <a:srgbClr val="000000"/>
                  </a:outerShdw>
                </a:effectLst>
                <a:latin typeface="Arial" charset="0"/>
              </a:rPr>
              <a:t>Main Campus</a:t>
            </a:r>
          </a:p>
          <a:p>
            <a:pPr marL="342900" indent="-342900" algn="ctr" eaLnBrk="0" fontAlgn="base" hangingPunct="0">
              <a:lnSpc>
                <a:spcPct val="90000"/>
              </a:lnSpc>
              <a:spcBef>
                <a:spcPct val="20000"/>
              </a:spcBef>
              <a:spcAft>
                <a:spcPct val="0"/>
              </a:spcAft>
              <a:defRPr/>
            </a:pPr>
            <a:r>
              <a:rPr lang="en-US" sz="2800" b="1" dirty="0" smtClean="0">
                <a:solidFill>
                  <a:srgbClr val="FFFFFF"/>
                </a:solidFill>
                <a:effectLst>
                  <a:outerShdw blurRad="38100" dist="38100" dir="2700000" algn="tl">
                    <a:srgbClr val="000000"/>
                  </a:outerShdw>
                </a:effectLst>
                <a:latin typeface="Arial" charset="0"/>
              </a:rPr>
              <a:t>The University School, </a:t>
            </a:r>
            <a:r>
              <a:rPr lang="en-US" sz="2800" b="1" dirty="0" smtClean="0">
                <a:solidFill>
                  <a:srgbClr val="FFFFFF"/>
                </a:solidFill>
                <a:latin typeface="Arial" charset="0"/>
              </a:rPr>
              <a:t>Lower </a:t>
            </a:r>
            <a:r>
              <a:rPr lang="en-US" sz="2800" b="1" dirty="0">
                <a:solidFill>
                  <a:srgbClr val="FFFFFF"/>
                </a:solidFill>
                <a:latin typeface="Arial" charset="0"/>
              </a:rPr>
              <a:t>School</a:t>
            </a:r>
          </a:p>
          <a:p>
            <a:pPr marL="342900" indent="-342900" algn="ctr" eaLnBrk="0" fontAlgn="base" hangingPunct="0">
              <a:lnSpc>
                <a:spcPct val="90000"/>
              </a:lnSpc>
              <a:spcBef>
                <a:spcPct val="20000"/>
              </a:spcBef>
              <a:spcAft>
                <a:spcPct val="0"/>
              </a:spcAft>
              <a:defRPr/>
            </a:pPr>
            <a:endParaRPr lang="en-US" b="1" dirty="0">
              <a:solidFill>
                <a:srgbClr val="FFFFFF"/>
              </a:solidFill>
              <a:latin typeface="Arial" charset="0"/>
            </a:endParaRPr>
          </a:p>
          <a:p>
            <a:pPr marL="342900" indent="-342900" algn="ctr" eaLnBrk="0" fontAlgn="base" hangingPunct="0">
              <a:lnSpc>
                <a:spcPct val="90000"/>
              </a:lnSpc>
              <a:spcBef>
                <a:spcPct val="20000"/>
              </a:spcBef>
              <a:spcAft>
                <a:spcPct val="0"/>
              </a:spcAft>
              <a:defRPr/>
            </a:pPr>
            <a:endParaRPr lang="en-US" b="1" dirty="0">
              <a:solidFill>
                <a:srgbClr val="FFFFFF"/>
              </a:solidFill>
              <a:latin typeface="Arial" charset="0"/>
            </a:endParaRPr>
          </a:p>
        </p:txBody>
      </p:sp>
      <p:sp>
        <p:nvSpPr>
          <p:cNvPr id="4" name="TextBox 3"/>
          <p:cNvSpPr txBox="1"/>
          <p:nvPr/>
        </p:nvSpPr>
        <p:spPr>
          <a:xfrm>
            <a:off x="0" y="258652"/>
            <a:ext cx="9144000" cy="523220"/>
          </a:xfrm>
          <a:prstGeom prst="rect">
            <a:avLst/>
          </a:prstGeom>
          <a:solidFill>
            <a:srgbClr val="010DAF"/>
          </a:solidFill>
        </p:spPr>
        <p:txBody>
          <a:bodyPr wrap="square" rtlCol="0">
            <a:spAutoFit/>
          </a:bodyPr>
          <a:lstStyle/>
          <a:p>
            <a:pPr algn="ctr" fontAlgn="base">
              <a:spcBef>
                <a:spcPct val="0"/>
              </a:spcBef>
              <a:spcAft>
                <a:spcPct val="0"/>
              </a:spcAft>
            </a:pPr>
            <a:r>
              <a:rPr lang="en-US" sz="2800" b="1" dirty="0">
                <a:solidFill>
                  <a:srgbClr val="FFFFFF"/>
                </a:solidFill>
                <a:latin typeface="Arial" charset="0"/>
              </a:rPr>
              <a:t>Nova Southeastern University</a:t>
            </a:r>
          </a:p>
        </p:txBody>
      </p:sp>
    </p:spTree>
    <p:extLst>
      <p:ext uri="{BB962C8B-B14F-4D97-AF65-F5344CB8AC3E}">
        <p14:creationId xmlns:p14="http://schemas.microsoft.com/office/powerpoint/2010/main" val="251532943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UschoolArts.jpg"/>
          <p:cNvPicPr>
            <a:picLocks noChangeAspect="1"/>
          </p:cNvPicPr>
          <p:nvPr/>
        </p:nvPicPr>
        <p:blipFill>
          <a:blip r:embed="rId3" cstate="print"/>
          <a:stretch>
            <a:fillRect/>
          </a:stretch>
        </p:blipFill>
        <p:spPr>
          <a:xfrm>
            <a:off x="1371600" y="1294789"/>
            <a:ext cx="6400800" cy="4268419"/>
          </a:xfrm>
          <a:prstGeom prst="rect">
            <a:avLst/>
          </a:prstGeom>
        </p:spPr>
      </p:pic>
      <p:sp>
        <p:nvSpPr>
          <p:cNvPr id="340997" name="Rectangle 5"/>
          <p:cNvSpPr>
            <a:spLocks noChangeArrowheads="1"/>
          </p:cNvSpPr>
          <p:nvPr/>
        </p:nvSpPr>
        <p:spPr bwMode="auto">
          <a:xfrm>
            <a:off x="0" y="5722882"/>
            <a:ext cx="9144000" cy="1135117"/>
          </a:xfrm>
          <a:prstGeom prst="rect">
            <a:avLst/>
          </a:prstGeom>
          <a:solidFill>
            <a:srgbClr val="010DAF"/>
          </a:solidFill>
          <a:ln w="9525">
            <a:noFill/>
            <a:miter lim="800000"/>
            <a:headEnd/>
            <a:tailEnd/>
          </a:ln>
          <a:effectLst/>
        </p:spPr>
        <p:txBody>
          <a:bodyPr lIns="92075" tIns="46038" rIns="92075" bIns="46038"/>
          <a:lstStyle/>
          <a:p>
            <a:pPr marL="342900" indent="-342900" algn="ctr" eaLnBrk="0" fontAlgn="base" hangingPunct="0">
              <a:lnSpc>
                <a:spcPct val="90000"/>
              </a:lnSpc>
              <a:spcBef>
                <a:spcPct val="20000"/>
              </a:spcBef>
              <a:spcAft>
                <a:spcPct val="0"/>
              </a:spcAft>
              <a:defRPr/>
            </a:pPr>
            <a:r>
              <a:rPr lang="en-US" sz="2000" b="1" dirty="0" smtClean="0">
                <a:solidFill>
                  <a:srgbClr val="FFFFFF"/>
                </a:solidFill>
                <a:effectLst>
                  <a:outerShdw blurRad="38100" dist="38100" dir="2700000" algn="tl">
                    <a:srgbClr val="000000"/>
                  </a:outerShdw>
                </a:effectLst>
                <a:latin typeface="Arial" charset="0"/>
              </a:rPr>
              <a:t>Main Campus</a:t>
            </a:r>
          </a:p>
          <a:p>
            <a:pPr marL="342900" indent="-342900" algn="ctr" eaLnBrk="0" fontAlgn="base" hangingPunct="0">
              <a:lnSpc>
                <a:spcPct val="90000"/>
              </a:lnSpc>
              <a:spcBef>
                <a:spcPct val="20000"/>
              </a:spcBef>
              <a:spcAft>
                <a:spcPct val="0"/>
              </a:spcAft>
              <a:defRPr/>
            </a:pPr>
            <a:r>
              <a:rPr lang="en-US" sz="2000" b="1" dirty="0" smtClean="0">
                <a:solidFill>
                  <a:srgbClr val="FFFFFF"/>
                </a:solidFill>
                <a:effectLst>
                  <a:outerShdw blurRad="38100" dist="38100" dir="2700000" algn="tl">
                    <a:srgbClr val="000000"/>
                  </a:outerShdw>
                </a:effectLst>
                <a:latin typeface="Arial" charset="0"/>
              </a:rPr>
              <a:t>The University School</a:t>
            </a:r>
          </a:p>
          <a:p>
            <a:pPr marL="342900" indent="-342900" algn="ctr" eaLnBrk="0" fontAlgn="base" hangingPunct="0">
              <a:lnSpc>
                <a:spcPct val="90000"/>
              </a:lnSpc>
              <a:spcBef>
                <a:spcPct val="20000"/>
              </a:spcBef>
              <a:spcAft>
                <a:spcPct val="0"/>
              </a:spcAft>
              <a:defRPr/>
            </a:pPr>
            <a:r>
              <a:rPr lang="en-US" sz="2000" b="1" dirty="0" smtClean="0">
                <a:solidFill>
                  <a:srgbClr val="FFFFFF"/>
                </a:solidFill>
                <a:latin typeface="Arial" charset="0"/>
              </a:rPr>
              <a:t>Epstein </a:t>
            </a:r>
            <a:r>
              <a:rPr lang="en-US" sz="2000" b="1" dirty="0">
                <a:solidFill>
                  <a:srgbClr val="FFFFFF"/>
                </a:solidFill>
                <a:latin typeface="Arial" charset="0"/>
              </a:rPr>
              <a:t>Center for the Arts</a:t>
            </a:r>
          </a:p>
          <a:p>
            <a:pPr marL="342900" indent="-342900" algn="ctr" eaLnBrk="0" fontAlgn="base" hangingPunct="0">
              <a:lnSpc>
                <a:spcPct val="90000"/>
              </a:lnSpc>
              <a:spcBef>
                <a:spcPct val="20000"/>
              </a:spcBef>
              <a:spcAft>
                <a:spcPct val="0"/>
              </a:spcAft>
              <a:defRPr/>
            </a:pPr>
            <a:endParaRPr lang="en-US" b="1" dirty="0">
              <a:solidFill>
                <a:srgbClr val="FFFFFF"/>
              </a:solidFill>
              <a:latin typeface="Arial" charset="0"/>
            </a:endParaRPr>
          </a:p>
          <a:p>
            <a:pPr marL="342900" indent="-342900" algn="ctr" eaLnBrk="0" fontAlgn="base" hangingPunct="0">
              <a:lnSpc>
                <a:spcPct val="90000"/>
              </a:lnSpc>
              <a:spcBef>
                <a:spcPct val="20000"/>
              </a:spcBef>
              <a:spcAft>
                <a:spcPct val="0"/>
              </a:spcAft>
              <a:defRPr/>
            </a:pPr>
            <a:endParaRPr lang="en-US" b="1" dirty="0">
              <a:solidFill>
                <a:srgbClr val="FFFFFF"/>
              </a:solidFill>
              <a:latin typeface="Arial" charset="0"/>
            </a:endParaRPr>
          </a:p>
        </p:txBody>
      </p:sp>
      <p:sp>
        <p:nvSpPr>
          <p:cNvPr id="5" name="TextBox 4"/>
          <p:cNvSpPr txBox="1"/>
          <p:nvPr/>
        </p:nvSpPr>
        <p:spPr>
          <a:xfrm>
            <a:off x="0" y="258652"/>
            <a:ext cx="9144000" cy="523220"/>
          </a:xfrm>
          <a:prstGeom prst="rect">
            <a:avLst/>
          </a:prstGeom>
          <a:solidFill>
            <a:srgbClr val="010DAF"/>
          </a:solidFill>
        </p:spPr>
        <p:txBody>
          <a:bodyPr wrap="square" rtlCol="0">
            <a:spAutoFit/>
          </a:bodyPr>
          <a:lstStyle/>
          <a:p>
            <a:pPr algn="ctr" fontAlgn="base">
              <a:spcBef>
                <a:spcPct val="0"/>
              </a:spcBef>
              <a:spcAft>
                <a:spcPct val="0"/>
              </a:spcAft>
            </a:pPr>
            <a:r>
              <a:rPr lang="en-US" sz="2800" b="1" dirty="0">
                <a:solidFill>
                  <a:srgbClr val="FFFFFF"/>
                </a:solidFill>
                <a:latin typeface="Arial" charset="0"/>
              </a:rPr>
              <a:t>Nova Southeastern University</a:t>
            </a:r>
          </a:p>
        </p:txBody>
      </p:sp>
    </p:spTree>
    <p:extLst>
      <p:ext uri="{BB962C8B-B14F-4D97-AF65-F5344CB8AC3E}">
        <p14:creationId xmlns:p14="http://schemas.microsoft.com/office/powerpoint/2010/main" val="154417793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NSU-LRITC-01.jpg"/>
          <p:cNvPicPr>
            <a:picLocks noChangeAspect="1"/>
          </p:cNvPicPr>
          <p:nvPr/>
        </p:nvPicPr>
        <p:blipFill>
          <a:blip r:embed="rId2" cstate="print"/>
          <a:stretch>
            <a:fillRect/>
          </a:stretch>
        </p:blipFill>
        <p:spPr>
          <a:xfrm>
            <a:off x="0" y="228600"/>
            <a:ext cx="9144000" cy="5660136"/>
          </a:xfrm>
          <a:prstGeom prst="rect">
            <a:avLst/>
          </a:prstGeom>
        </p:spPr>
      </p:pic>
      <p:sp>
        <p:nvSpPr>
          <p:cNvPr id="3" name="Rectangle 2"/>
          <p:cNvSpPr>
            <a:spLocks noChangeArrowheads="1"/>
          </p:cNvSpPr>
          <p:nvPr/>
        </p:nvSpPr>
        <p:spPr bwMode="auto">
          <a:xfrm>
            <a:off x="0" y="5888736"/>
            <a:ext cx="9144000" cy="856593"/>
          </a:xfrm>
          <a:prstGeom prst="rect">
            <a:avLst/>
          </a:prstGeom>
          <a:solidFill>
            <a:srgbClr val="010DAF"/>
          </a:solidFill>
          <a:ln w="9525">
            <a:noFill/>
            <a:miter lim="800000"/>
            <a:headEnd/>
            <a:tailEnd/>
          </a:ln>
          <a:effectLst/>
        </p:spPr>
        <p:txBody>
          <a:bodyPr lIns="92075" tIns="46038" rIns="92075" bIns="46038"/>
          <a:lstStyle/>
          <a:p>
            <a:pPr marL="342900" indent="-342900" algn="ctr" eaLnBrk="0" fontAlgn="base" hangingPunct="0">
              <a:lnSpc>
                <a:spcPct val="90000"/>
              </a:lnSpc>
              <a:spcBef>
                <a:spcPct val="20000"/>
              </a:spcBef>
              <a:spcAft>
                <a:spcPct val="0"/>
              </a:spcAft>
              <a:defRPr/>
            </a:pPr>
            <a:r>
              <a:rPr lang="en-US" sz="2800" b="1" dirty="0" smtClean="0">
                <a:solidFill>
                  <a:srgbClr val="FFFFFF"/>
                </a:solidFill>
                <a:effectLst>
                  <a:outerShdw blurRad="38100" dist="38100" dir="2700000" algn="tl">
                    <a:srgbClr val="000000"/>
                  </a:outerShdw>
                </a:effectLst>
                <a:latin typeface="Arial" charset="0"/>
              </a:rPr>
              <a:t>Main Campus</a:t>
            </a:r>
          </a:p>
          <a:p>
            <a:pPr marL="342900" indent="-342900" algn="ctr" eaLnBrk="0" fontAlgn="base" hangingPunct="0">
              <a:lnSpc>
                <a:spcPct val="90000"/>
              </a:lnSpc>
              <a:spcBef>
                <a:spcPct val="20000"/>
              </a:spcBef>
              <a:spcAft>
                <a:spcPct val="0"/>
              </a:spcAft>
              <a:defRPr/>
            </a:pPr>
            <a:r>
              <a:rPr lang="en-US" sz="2800" b="1" dirty="0" smtClean="0">
                <a:solidFill>
                  <a:srgbClr val="FFFFFF"/>
                </a:solidFill>
                <a:effectLst>
                  <a:outerShdw blurRad="38100" dist="38100" dir="2700000" algn="tl">
                    <a:srgbClr val="000000"/>
                  </a:outerShdw>
                </a:effectLst>
                <a:latin typeface="Arial" charset="0"/>
              </a:rPr>
              <a:t>Alvin Sherman Library</a:t>
            </a:r>
            <a:endParaRPr lang="en-US" b="1" dirty="0">
              <a:solidFill>
                <a:srgbClr val="FFFFFF"/>
              </a:solidFill>
              <a:latin typeface="Arial" charset="0"/>
            </a:endParaRPr>
          </a:p>
          <a:p>
            <a:pPr marL="342900" indent="-342900" algn="ctr" eaLnBrk="0" fontAlgn="base" hangingPunct="0">
              <a:lnSpc>
                <a:spcPct val="90000"/>
              </a:lnSpc>
              <a:spcBef>
                <a:spcPct val="20000"/>
              </a:spcBef>
              <a:spcAft>
                <a:spcPct val="0"/>
              </a:spcAft>
              <a:defRPr/>
            </a:pPr>
            <a:endParaRPr lang="en-US" b="1" dirty="0">
              <a:solidFill>
                <a:srgbClr val="FFFFFF"/>
              </a:solidFill>
              <a:latin typeface="Arial" charset="0"/>
            </a:endParaRPr>
          </a:p>
        </p:txBody>
      </p:sp>
      <p:sp>
        <p:nvSpPr>
          <p:cNvPr id="4" name="TextBox 3"/>
          <p:cNvSpPr txBox="1"/>
          <p:nvPr/>
        </p:nvSpPr>
        <p:spPr>
          <a:xfrm>
            <a:off x="0" y="258652"/>
            <a:ext cx="9144000" cy="523220"/>
          </a:xfrm>
          <a:prstGeom prst="rect">
            <a:avLst/>
          </a:prstGeom>
          <a:solidFill>
            <a:srgbClr val="010DAF"/>
          </a:solidFill>
        </p:spPr>
        <p:txBody>
          <a:bodyPr wrap="square" rtlCol="0">
            <a:spAutoFit/>
          </a:bodyPr>
          <a:lstStyle/>
          <a:p>
            <a:pPr algn="ctr" fontAlgn="base">
              <a:spcBef>
                <a:spcPct val="0"/>
              </a:spcBef>
              <a:spcAft>
                <a:spcPct val="0"/>
              </a:spcAft>
            </a:pPr>
            <a:r>
              <a:rPr lang="en-US" sz="2800" b="1" dirty="0">
                <a:solidFill>
                  <a:srgbClr val="FFFFFF"/>
                </a:solidFill>
                <a:latin typeface="Arial" charset="0"/>
              </a:rPr>
              <a:t>Nova Southeastern University</a:t>
            </a:r>
          </a:p>
        </p:txBody>
      </p:sp>
    </p:spTree>
    <p:extLst>
      <p:ext uri="{BB962C8B-B14F-4D97-AF65-F5344CB8AC3E}">
        <p14:creationId xmlns:p14="http://schemas.microsoft.com/office/powerpoint/2010/main" val="95741255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5634" name="Rectangle 2"/>
          <p:cNvSpPr>
            <a:spLocks noChangeArrowheads="1"/>
          </p:cNvSpPr>
          <p:nvPr/>
        </p:nvSpPr>
        <p:spPr bwMode="auto">
          <a:xfrm>
            <a:off x="28575" y="5381625"/>
            <a:ext cx="9144000" cy="1171575"/>
          </a:xfrm>
          <a:prstGeom prst="rect">
            <a:avLst/>
          </a:prstGeom>
          <a:noFill/>
          <a:ln w="9525">
            <a:noFill/>
            <a:miter lim="800000"/>
            <a:headEnd/>
            <a:tailEnd/>
          </a:ln>
          <a:effectLst/>
        </p:spPr>
        <p:txBody>
          <a:bodyPr lIns="92075" tIns="46038" rIns="92075" bIns="46038"/>
          <a:lstStyle/>
          <a:p>
            <a:pPr marL="342900" indent="-342900" algn="ctr" eaLnBrk="0" fontAlgn="base" hangingPunct="0">
              <a:lnSpc>
                <a:spcPct val="70000"/>
              </a:lnSpc>
              <a:spcBef>
                <a:spcPct val="20000"/>
              </a:spcBef>
              <a:spcAft>
                <a:spcPct val="0"/>
              </a:spcAft>
              <a:defRPr/>
            </a:pPr>
            <a:endParaRPr lang="en-US" sz="3200" b="1">
              <a:solidFill>
                <a:srgbClr val="FFFFFF"/>
              </a:solidFill>
              <a:effectLst>
                <a:outerShdw blurRad="38100" dist="38100" dir="2700000" algn="tl">
                  <a:srgbClr val="000000"/>
                </a:outerShdw>
              </a:effectLst>
            </a:endParaRPr>
          </a:p>
          <a:p>
            <a:pPr marL="342900" indent="-342900" algn="ctr" eaLnBrk="0" fontAlgn="base" hangingPunct="0">
              <a:lnSpc>
                <a:spcPct val="90000"/>
              </a:lnSpc>
              <a:spcBef>
                <a:spcPct val="20000"/>
              </a:spcBef>
              <a:spcAft>
                <a:spcPct val="0"/>
              </a:spcAft>
              <a:defRPr/>
            </a:pPr>
            <a:r>
              <a:rPr lang="en-US" sz="2400" b="1">
                <a:solidFill>
                  <a:srgbClr val="FFFFFF"/>
                </a:solidFill>
                <a:latin typeface="Arial" charset="0"/>
              </a:rPr>
              <a:t>Don Taft University Center</a:t>
            </a:r>
          </a:p>
          <a:p>
            <a:pPr marL="342900" indent="-342900" algn="ctr" eaLnBrk="0" fontAlgn="base" hangingPunct="0">
              <a:lnSpc>
                <a:spcPct val="90000"/>
              </a:lnSpc>
              <a:spcBef>
                <a:spcPct val="20000"/>
              </a:spcBef>
              <a:spcAft>
                <a:spcPct val="0"/>
              </a:spcAft>
              <a:defRPr/>
            </a:pPr>
            <a:endParaRPr lang="en-US" b="1">
              <a:solidFill>
                <a:srgbClr val="FFFFFF"/>
              </a:solidFill>
              <a:latin typeface="Arial" charset="0"/>
            </a:endParaRPr>
          </a:p>
          <a:p>
            <a:pPr marL="342900" indent="-342900" algn="ctr" eaLnBrk="0" fontAlgn="base" hangingPunct="0">
              <a:lnSpc>
                <a:spcPct val="90000"/>
              </a:lnSpc>
              <a:spcBef>
                <a:spcPct val="20000"/>
              </a:spcBef>
              <a:spcAft>
                <a:spcPct val="0"/>
              </a:spcAft>
              <a:defRPr/>
            </a:pPr>
            <a:endParaRPr lang="en-US" b="1">
              <a:solidFill>
                <a:srgbClr val="FFFFFF"/>
              </a:solidFill>
              <a:latin typeface="Arial" charset="0"/>
            </a:endParaRPr>
          </a:p>
        </p:txBody>
      </p:sp>
      <p:pic>
        <p:nvPicPr>
          <p:cNvPr id="51203" name="Picture 3" descr="Nova-3143 Blended.jpg"/>
          <p:cNvPicPr>
            <a:picLocks noChangeAspect="1"/>
          </p:cNvPicPr>
          <p:nvPr/>
        </p:nvPicPr>
        <p:blipFill>
          <a:blip r:embed="rId3" cstate="print"/>
          <a:srcRect t="-639" r="4778"/>
          <a:stretch>
            <a:fillRect/>
          </a:stretch>
        </p:blipFill>
        <p:spPr bwMode="auto">
          <a:xfrm>
            <a:off x="0" y="-101600"/>
            <a:ext cx="9144000" cy="6959600"/>
          </a:xfrm>
          <a:prstGeom prst="rect">
            <a:avLst/>
          </a:prstGeom>
          <a:noFill/>
          <a:ln w="9525">
            <a:noFill/>
            <a:miter lim="800000"/>
            <a:headEnd/>
            <a:tailEnd/>
          </a:ln>
        </p:spPr>
      </p:pic>
      <p:sp>
        <p:nvSpPr>
          <p:cNvPr id="4" name="Rectangle 3"/>
          <p:cNvSpPr>
            <a:spLocks noChangeArrowheads="1"/>
          </p:cNvSpPr>
          <p:nvPr/>
        </p:nvSpPr>
        <p:spPr bwMode="auto">
          <a:xfrm>
            <a:off x="28575" y="5927834"/>
            <a:ext cx="9144000" cy="930166"/>
          </a:xfrm>
          <a:prstGeom prst="rect">
            <a:avLst/>
          </a:prstGeom>
          <a:solidFill>
            <a:srgbClr val="010DAF"/>
          </a:solidFill>
          <a:ln w="9525">
            <a:noFill/>
            <a:miter lim="800000"/>
            <a:headEnd/>
            <a:tailEnd/>
          </a:ln>
          <a:effectLst/>
        </p:spPr>
        <p:txBody>
          <a:bodyPr lIns="92075" tIns="46038" rIns="92075" bIns="46038"/>
          <a:lstStyle/>
          <a:p>
            <a:pPr marL="342900" indent="-342900" algn="ctr" eaLnBrk="0" fontAlgn="base" hangingPunct="0">
              <a:lnSpc>
                <a:spcPct val="90000"/>
              </a:lnSpc>
              <a:spcBef>
                <a:spcPct val="20000"/>
              </a:spcBef>
              <a:spcAft>
                <a:spcPct val="0"/>
              </a:spcAft>
              <a:defRPr/>
            </a:pPr>
            <a:r>
              <a:rPr lang="en-US" sz="2800" b="1" dirty="0" smtClean="0">
                <a:solidFill>
                  <a:srgbClr val="FFFFFF"/>
                </a:solidFill>
                <a:effectLst>
                  <a:outerShdw blurRad="38100" dist="38100" dir="2700000" algn="tl">
                    <a:srgbClr val="000000"/>
                  </a:outerShdw>
                </a:effectLst>
                <a:latin typeface="Arial" charset="0"/>
              </a:rPr>
              <a:t>Shark Fountain</a:t>
            </a:r>
            <a:endParaRPr lang="en-US" sz="2800" b="1" dirty="0">
              <a:solidFill>
                <a:srgbClr val="FFFFFF"/>
              </a:solidFill>
              <a:effectLst>
                <a:outerShdw blurRad="38100" dist="38100" dir="2700000" algn="tl">
                  <a:srgbClr val="000000"/>
                </a:outerShdw>
              </a:effectLst>
              <a:latin typeface="Arial" charset="0"/>
            </a:endParaRPr>
          </a:p>
          <a:p>
            <a:pPr marL="342900" indent="-342900" algn="ctr" eaLnBrk="0" fontAlgn="base" hangingPunct="0">
              <a:lnSpc>
                <a:spcPct val="90000"/>
              </a:lnSpc>
              <a:spcBef>
                <a:spcPct val="20000"/>
              </a:spcBef>
              <a:spcAft>
                <a:spcPct val="0"/>
              </a:spcAft>
              <a:defRPr/>
            </a:pPr>
            <a:r>
              <a:rPr lang="en-US" sz="2800" b="1" dirty="0" smtClean="0">
                <a:solidFill>
                  <a:srgbClr val="FFFFFF"/>
                </a:solidFill>
                <a:effectLst>
                  <a:outerShdw blurRad="38100" dist="38100" dir="2700000" algn="tl">
                    <a:srgbClr val="000000"/>
                  </a:outerShdw>
                </a:effectLst>
                <a:latin typeface="Arial" charset="0"/>
              </a:rPr>
              <a:t>Don </a:t>
            </a:r>
            <a:r>
              <a:rPr lang="en-US" sz="2800" b="1" dirty="0">
                <a:solidFill>
                  <a:srgbClr val="FFFFFF"/>
                </a:solidFill>
                <a:effectLst>
                  <a:outerShdw blurRad="38100" dist="38100" dir="2700000" algn="tl">
                    <a:srgbClr val="000000"/>
                  </a:outerShdw>
                </a:effectLst>
                <a:latin typeface="Arial" charset="0"/>
              </a:rPr>
              <a:t>Taft University </a:t>
            </a:r>
            <a:r>
              <a:rPr lang="en-US" sz="2800" b="1" dirty="0" smtClean="0">
                <a:solidFill>
                  <a:srgbClr val="FFFFFF"/>
                </a:solidFill>
                <a:effectLst>
                  <a:outerShdw blurRad="38100" dist="38100" dir="2700000" algn="tl">
                    <a:srgbClr val="000000"/>
                  </a:outerShdw>
                </a:effectLst>
                <a:latin typeface="Arial" charset="0"/>
              </a:rPr>
              <a:t>Center</a:t>
            </a:r>
            <a:endParaRPr lang="en-US" sz="2800" b="1" dirty="0">
              <a:solidFill>
                <a:srgbClr val="FFFFFF"/>
              </a:solidFill>
              <a:effectLst>
                <a:outerShdw blurRad="38100" dist="38100" dir="2700000" algn="tl">
                  <a:srgbClr val="000000"/>
                </a:outerShdw>
              </a:effectLst>
              <a:latin typeface="Arial" charset="0"/>
            </a:endParaRPr>
          </a:p>
          <a:p>
            <a:pPr marL="342900" indent="-342900" algn="ctr" eaLnBrk="0" fontAlgn="base" hangingPunct="0">
              <a:lnSpc>
                <a:spcPct val="90000"/>
              </a:lnSpc>
              <a:spcBef>
                <a:spcPct val="20000"/>
              </a:spcBef>
              <a:spcAft>
                <a:spcPct val="0"/>
              </a:spcAft>
              <a:defRPr/>
            </a:pPr>
            <a:endParaRPr lang="en-US" sz="2800" b="1" dirty="0">
              <a:solidFill>
                <a:srgbClr val="FFFFFF"/>
              </a:solidFill>
              <a:effectLst>
                <a:outerShdw blurRad="38100" dist="38100" dir="2700000" algn="tl">
                  <a:srgbClr val="000000"/>
                </a:outerShdw>
              </a:effectLst>
              <a:latin typeface="Arial" charset="0"/>
            </a:endParaRPr>
          </a:p>
          <a:p>
            <a:pPr marL="342900" indent="-342900" algn="ctr" eaLnBrk="0" fontAlgn="base" hangingPunct="0">
              <a:lnSpc>
                <a:spcPct val="90000"/>
              </a:lnSpc>
              <a:spcBef>
                <a:spcPct val="20000"/>
              </a:spcBef>
              <a:spcAft>
                <a:spcPct val="0"/>
              </a:spcAft>
              <a:defRPr/>
            </a:pPr>
            <a:endParaRPr lang="en-US" b="1" dirty="0">
              <a:solidFill>
                <a:srgbClr val="FFFFFF"/>
              </a:solidFill>
              <a:latin typeface="Arial" charset="0"/>
            </a:endParaRPr>
          </a:p>
        </p:txBody>
      </p:sp>
      <p:sp>
        <p:nvSpPr>
          <p:cNvPr id="5" name="Rectangle 4"/>
          <p:cNvSpPr>
            <a:spLocks noChangeArrowheads="1"/>
          </p:cNvSpPr>
          <p:nvPr/>
        </p:nvSpPr>
        <p:spPr bwMode="auto">
          <a:xfrm>
            <a:off x="0" y="5927834"/>
            <a:ext cx="9144000" cy="930166"/>
          </a:xfrm>
          <a:prstGeom prst="rect">
            <a:avLst/>
          </a:prstGeom>
          <a:solidFill>
            <a:srgbClr val="010DAF"/>
          </a:solidFill>
          <a:ln w="9525">
            <a:noFill/>
            <a:miter lim="800000"/>
            <a:headEnd/>
            <a:tailEnd/>
          </a:ln>
          <a:effectLst/>
        </p:spPr>
        <p:txBody>
          <a:bodyPr lIns="92075" tIns="46038" rIns="92075" bIns="46038"/>
          <a:lstStyle/>
          <a:p>
            <a:pPr marL="342900" indent="-342900" algn="ctr" eaLnBrk="0" fontAlgn="base" hangingPunct="0">
              <a:lnSpc>
                <a:spcPct val="90000"/>
              </a:lnSpc>
              <a:spcBef>
                <a:spcPct val="20000"/>
              </a:spcBef>
              <a:spcAft>
                <a:spcPct val="0"/>
              </a:spcAft>
            </a:pPr>
            <a:r>
              <a:rPr lang="en-US" sz="2800" b="1" dirty="0">
                <a:solidFill>
                  <a:srgbClr val="FFFFFF"/>
                </a:solidFill>
                <a:effectLst>
                  <a:outerShdw blurRad="38100" dist="38100" dir="2700000" algn="tl">
                    <a:srgbClr val="000000"/>
                  </a:outerShdw>
                </a:effectLst>
                <a:latin typeface="Arial" charset="0"/>
              </a:rPr>
              <a:t>Shark </a:t>
            </a:r>
            <a:r>
              <a:rPr lang="en-US" sz="2800" b="1" dirty="0" smtClean="0">
                <a:solidFill>
                  <a:srgbClr val="FFFFFF"/>
                </a:solidFill>
                <a:effectLst>
                  <a:outerShdw blurRad="38100" dist="38100" dir="2700000" algn="tl">
                    <a:srgbClr val="000000"/>
                  </a:outerShdw>
                </a:effectLst>
                <a:latin typeface="Arial" charset="0"/>
              </a:rPr>
              <a:t>Fountain</a:t>
            </a:r>
            <a:r>
              <a:rPr lang="en-US" sz="2800" dirty="0">
                <a:solidFill>
                  <a:srgbClr val="FFFFFF"/>
                </a:solidFill>
                <a:latin typeface="Arial" charset="0"/>
              </a:rPr>
              <a:t>– by sculptor Kent Ullberg</a:t>
            </a:r>
          </a:p>
          <a:p>
            <a:pPr marL="342900" indent="-342900" algn="ctr" eaLnBrk="0" fontAlgn="base" hangingPunct="0">
              <a:lnSpc>
                <a:spcPct val="90000"/>
              </a:lnSpc>
              <a:spcBef>
                <a:spcPct val="20000"/>
              </a:spcBef>
              <a:spcAft>
                <a:spcPct val="0"/>
              </a:spcAft>
            </a:pPr>
            <a:r>
              <a:rPr lang="en-US" sz="2800" b="1" dirty="0" smtClean="0">
                <a:solidFill>
                  <a:srgbClr val="FFFFFF"/>
                </a:solidFill>
                <a:effectLst>
                  <a:outerShdw blurRad="38100" dist="38100" dir="2700000" algn="tl">
                    <a:srgbClr val="000000"/>
                  </a:outerShdw>
                </a:effectLst>
                <a:latin typeface="Arial" charset="0"/>
              </a:rPr>
              <a:t>Don </a:t>
            </a:r>
            <a:r>
              <a:rPr lang="en-US" sz="2800" b="1" dirty="0">
                <a:solidFill>
                  <a:srgbClr val="FFFFFF"/>
                </a:solidFill>
                <a:effectLst>
                  <a:outerShdw blurRad="38100" dist="38100" dir="2700000" algn="tl">
                    <a:srgbClr val="000000"/>
                  </a:outerShdw>
                </a:effectLst>
                <a:latin typeface="Arial" charset="0"/>
              </a:rPr>
              <a:t>Taft University Center</a:t>
            </a:r>
          </a:p>
          <a:p>
            <a:pPr marL="342900" indent="-342900" algn="ctr" eaLnBrk="0" fontAlgn="base" hangingPunct="0">
              <a:lnSpc>
                <a:spcPct val="90000"/>
              </a:lnSpc>
              <a:spcBef>
                <a:spcPct val="20000"/>
              </a:spcBef>
              <a:spcAft>
                <a:spcPct val="0"/>
              </a:spcAft>
            </a:pPr>
            <a:endParaRPr lang="en-US" sz="2800" b="1" dirty="0">
              <a:solidFill>
                <a:srgbClr val="FFFFFF"/>
              </a:solidFill>
              <a:effectLst>
                <a:outerShdw blurRad="38100" dist="38100" dir="2700000" algn="tl">
                  <a:srgbClr val="000000"/>
                </a:outerShdw>
              </a:effectLst>
              <a:latin typeface="Arial" charset="0"/>
            </a:endParaRPr>
          </a:p>
          <a:p>
            <a:pPr marL="342900" indent="-342900" algn="ctr" eaLnBrk="0" fontAlgn="base" hangingPunct="0">
              <a:lnSpc>
                <a:spcPct val="90000"/>
              </a:lnSpc>
              <a:spcBef>
                <a:spcPct val="20000"/>
              </a:spcBef>
              <a:spcAft>
                <a:spcPct val="0"/>
              </a:spcAft>
            </a:pPr>
            <a:endParaRPr lang="en-US" sz="2800" b="1" dirty="0">
              <a:solidFill>
                <a:srgbClr val="FFFFFF"/>
              </a:solidFill>
              <a:effectLst>
                <a:outerShdw blurRad="38100" dist="38100" dir="2700000" algn="tl">
                  <a:srgbClr val="000000"/>
                </a:outerShdw>
              </a:effectLst>
              <a:latin typeface="Arial" charset="0"/>
            </a:endParaRPr>
          </a:p>
        </p:txBody>
      </p:sp>
      <p:sp>
        <p:nvSpPr>
          <p:cNvPr id="6" name="TextBox 5"/>
          <p:cNvSpPr txBox="1"/>
          <p:nvPr/>
        </p:nvSpPr>
        <p:spPr>
          <a:xfrm>
            <a:off x="0" y="258652"/>
            <a:ext cx="9144000" cy="523220"/>
          </a:xfrm>
          <a:prstGeom prst="rect">
            <a:avLst/>
          </a:prstGeom>
          <a:solidFill>
            <a:srgbClr val="010DAF"/>
          </a:solidFill>
        </p:spPr>
        <p:txBody>
          <a:bodyPr wrap="square" rtlCol="0">
            <a:spAutoFit/>
          </a:bodyPr>
          <a:lstStyle/>
          <a:p>
            <a:pPr algn="ctr" fontAlgn="base">
              <a:spcBef>
                <a:spcPct val="0"/>
              </a:spcBef>
              <a:spcAft>
                <a:spcPct val="0"/>
              </a:spcAft>
            </a:pPr>
            <a:r>
              <a:rPr lang="en-US" sz="2800" b="1" dirty="0">
                <a:solidFill>
                  <a:srgbClr val="FFFFFF"/>
                </a:solidFill>
                <a:latin typeface="Arial" charset="0"/>
              </a:rPr>
              <a:t>Nova Southeastern University</a:t>
            </a:r>
          </a:p>
        </p:txBody>
      </p:sp>
    </p:spTree>
    <p:extLst>
      <p:ext uri="{BB962C8B-B14F-4D97-AF65-F5344CB8AC3E}">
        <p14:creationId xmlns:p14="http://schemas.microsoft.com/office/powerpoint/2010/main" val="13079598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82" name="Rectangle 2"/>
          <p:cNvSpPr>
            <a:spLocks noChangeArrowheads="1"/>
          </p:cNvSpPr>
          <p:nvPr/>
        </p:nvSpPr>
        <p:spPr bwMode="auto">
          <a:xfrm>
            <a:off x="28575" y="5686425"/>
            <a:ext cx="9144000" cy="1171575"/>
          </a:xfrm>
          <a:prstGeom prst="rect">
            <a:avLst/>
          </a:prstGeom>
          <a:solidFill>
            <a:srgbClr val="010DAF"/>
          </a:solidFill>
          <a:ln w="9525">
            <a:noFill/>
            <a:miter lim="800000"/>
            <a:headEnd/>
            <a:tailEnd/>
          </a:ln>
          <a:effectLst/>
        </p:spPr>
        <p:txBody>
          <a:bodyPr lIns="92075" tIns="46038" rIns="92075" bIns="46038"/>
          <a:lstStyle/>
          <a:p>
            <a:pPr marL="342900" indent="-342900" algn="ctr" eaLnBrk="0" fontAlgn="base" hangingPunct="0">
              <a:lnSpc>
                <a:spcPct val="90000"/>
              </a:lnSpc>
              <a:spcBef>
                <a:spcPct val="20000"/>
              </a:spcBef>
              <a:spcAft>
                <a:spcPct val="0"/>
              </a:spcAft>
              <a:defRPr/>
            </a:pPr>
            <a:r>
              <a:rPr lang="en-US" sz="2800" b="1" dirty="0" smtClean="0">
                <a:solidFill>
                  <a:srgbClr val="FFFFFF"/>
                </a:solidFill>
                <a:effectLst>
                  <a:outerShdw blurRad="38100" dist="38100" dir="2700000" algn="tl">
                    <a:srgbClr val="000000"/>
                  </a:outerShdw>
                </a:effectLst>
                <a:latin typeface="Arial" charset="0"/>
              </a:rPr>
              <a:t>Main Campus</a:t>
            </a:r>
          </a:p>
          <a:p>
            <a:pPr marL="342900" indent="-342900" algn="ctr" eaLnBrk="0" fontAlgn="base" hangingPunct="0">
              <a:lnSpc>
                <a:spcPct val="90000"/>
              </a:lnSpc>
              <a:spcBef>
                <a:spcPct val="20000"/>
              </a:spcBef>
              <a:spcAft>
                <a:spcPct val="0"/>
              </a:spcAft>
              <a:defRPr/>
            </a:pPr>
            <a:r>
              <a:rPr lang="en-US" sz="2800" b="1" dirty="0">
                <a:solidFill>
                  <a:srgbClr val="FFFFFF"/>
                </a:solidFill>
                <a:effectLst>
                  <a:outerShdw blurRad="38100" dist="38100" dir="2700000" algn="tl">
                    <a:srgbClr val="000000"/>
                  </a:outerShdw>
                </a:effectLst>
                <a:latin typeface="Arial" charset="0"/>
              </a:rPr>
              <a:t>The Commons Residence Hall</a:t>
            </a:r>
          </a:p>
          <a:p>
            <a:pPr marL="342900" indent="-342900" algn="ctr" eaLnBrk="0" fontAlgn="base" hangingPunct="0">
              <a:lnSpc>
                <a:spcPct val="90000"/>
              </a:lnSpc>
              <a:spcBef>
                <a:spcPct val="20000"/>
              </a:spcBef>
              <a:spcAft>
                <a:spcPct val="0"/>
              </a:spcAft>
              <a:defRPr/>
            </a:pPr>
            <a:endParaRPr lang="en-US" b="1" dirty="0">
              <a:solidFill>
                <a:srgbClr val="FFFFFF"/>
              </a:solidFill>
              <a:latin typeface="Arial" charset="0"/>
            </a:endParaRPr>
          </a:p>
          <a:p>
            <a:pPr marL="342900" indent="-342900" algn="ctr" eaLnBrk="0" fontAlgn="base" hangingPunct="0">
              <a:lnSpc>
                <a:spcPct val="90000"/>
              </a:lnSpc>
              <a:spcBef>
                <a:spcPct val="20000"/>
              </a:spcBef>
              <a:spcAft>
                <a:spcPct val="0"/>
              </a:spcAft>
              <a:defRPr/>
            </a:pPr>
            <a:endParaRPr lang="en-US" b="1" dirty="0">
              <a:solidFill>
                <a:srgbClr val="FFFFFF"/>
              </a:solidFill>
              <a:latin typeface="Arial" charset="0"/>
            </a:endParaRPr>
          </a:p>
        </p:txBody>
      </p:sp>
      <p:pic>
        <p:nvPicPr>
          <p:cNvPr id="4" name="Picture 3" descr="Commons 1.tif"/>
          <p:cNvPicPr>
            <a:picLocks noChangeAspect="1"/>
          </p:cNvPicPr>
          <p:nvPr/>
        </p:nvPicPr>
        <p:blipFill>
          <a:blip r:embed="rId3" cstate="print"/>
          <a:stretch>
            <a:fillRect/>
          </a:stretch>
        </p:blipFill>
        <p:spPr>
          <a:xfrm>
            <a:off x="1015998" y="966407"/>
            <a:ext cx="6981372" cy="4654248"/>
          </a:xfrm>
          <a:prstGeom prst="rect">
            <a:avLst/>
          </a:prstGeom>
        </p:spPr>
      </p:pic>
      <p:sp>
        <p:nvSpPr>
          <p:cNvPr id="6" name="TextBox 5"/>
          <p:cNvSpPr txBox="1"/>
          <p:nvPr/>
        </p:nvSpPr>
        <p:spPr>
          <a:xfrm>
            <a:off x="0" y="258652"/>
            <a:ext cx="9144000" cy="523220"/>
          </a:xfrm>
          <a:prstGeom prst="rect">
            <a:avLst/>
          </a:prstGeom>
          <a:solidFill>
            <a:srgbClr val="010DAF"/>
          </a:solidFill>
        </p:spPr>
        <p:txBody>
          <a:bodyPr wrap="square" rtlCol="0">
            <a:spAutoFit/>
          </a:bodyPr>
          <a:lstStyle/>
          <a:p>
            <a:pPr algn="ctr" fontAlgn="base">
              <a:spcBef>
                <a:spcPct val="0"/>
              </a:spcBef>
              <a:spcAft>
                <a:spcPct val="0"/>
              </a:spcAft>
            </a:pPr>
            <a:r>
              <a:rPr lang="en-US" sz="2800" b="1" dirty="0">
                <a:solidFill>
                  <a:srgbClr val="FFFFFF"/>
                </a:solidFill>
                <a:latin typeface="Arial" charset="0"/>
              </a:rPr>
              <a:t>Nova Southeastern University</a:t>
            </a:r>
          </a:p>
        </p:txBody>
      </p:sp>
    </p:spTree>
    <p:extLst>
      <p:ext uri="{BB962C8B-B14F-4D97-AF65-F5344CB8AC3E}">
        <p14:creationId xmlns:p14="http://schemas.microsoft.com/office/powerpoint/2010/main" val="129902129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457200" y="838200"/>
            <a:ext cx="8229600" cy="762000"/>
          </a:xfrm>
          <a:ln>
            <a:miter lim="800000"/>
            <a:headEnd/>
            <a:tailEnd/>
          </a:ln>
        </p:spPr>
        <p:txBody>
          <a:bodyPr vert="horz" wrap="square" lIns="91440" tIns="45720" rIns="91440" bIns="45720" numCol="1" anchor="t" anchorCtr="0" compatLnSpc="1">
            <a:prstTxWarp prst="textNoShape">
              <a:avLst/>
            </a:prstTxWarp>
          </a:bodyPr>
          <a:lstStyle/>
          <a:p>
            <a:pPr>
              <a:defRPr/>
            </a:pPr>
            <a:r>
              <a:rPr lang="en-US" sz="2800" dirty="0" smtClean="0">
                <a:latin typeface="Arial Unicode MS" pitchFamily="34" charset="-128"/>
              </a:rPr>
              <a:t>Student Educational Centers</a:t>
            </a:r>
          </a:p>
        </p:txBody>
      </p:sp>
      <p:sp>
        <p:nvSpPr>
          <p:cNvPr id="7" name="Content Placeholder 6"/>
          <p:cNvSpPr>
            <a:spLocks noGrp="1"/>
          </p:cNvSpPr>
          <p:nvPr>
            <p:ph idx="1"/>
          </p:nvPr>
        </p:nvSpPr>
        <p:spPr/>
        <p:txBody>
          <a:bodyPr/>
          <a:lstStyle/>
          <a:p>
            <a:r>
              <a:rPr lang="en-US" dirty="0" smtClean="0"/>
              <a:t>Nassau, Bahamas</a:t>
            </a:r>
          </a:p>
          <a:p>
            <a:r>
              <a:rPr lang="en-US" dirty="0" smtClean="0"/>
              <a:t>Fort Myers, Florida</a:t>
            </a:r>
          </a:p>
          <a:p>
            <a:r>
              <a:rPr lang="en-US" dirty="0" smtClean="0"/>
              <a:t>Jacksonville, Florida</a:t>
            </a:r>
          </a:p>
          <a:p>
            <a:r>
              <a:rPr lang="en-US" dirty="0" smtClean="0"/>
              <a:t>Miami, Florida</a:t>
            </a:r>
          </a:p>
          <a:p>
            <a:r>
              <a:rPr lang="en-US" dirty="0" smtClean="0"/>
              <a:t>Miramar, Florida</a:t>
            </a:r>
          </a:p>
          <a:p>
            <a:r>
              <a:rPr lang="en-US" dirty="0" smtClean="0"/>
              <a:t>Orlando, Florida</a:t>
            </a:r>
          </a:p>
          <a:p>
            <a:r>
              <a:rPr lang="en-US" dirty="0" smtClean="0"/>
              <a:t>Palm Beach, Florida</a:t>
            </a:r>
          </a:p>
          <a:p>
            <a:r>
              <a:rPr lang="en-US" dirty="0" smtClean="0"/>
              <a:t>Tampa, Florida</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6073" y="6085490"/>
            <a:ext cx="2465424" cy="633966"/>
          </a:xfrm>
          <a:prstGeom prst="rect">
            <a:avLst/>
          </a:prstGeom>
        </p:spPr>
      </p:pic>
      <p:sp>
        <p:nvSpPr>
          <p:cNvPr id="6" name="TextBox 5"/>
          <p:cNvSpPr txBox="1"/>
          <p:nvPr/>
        </p:nvSpPr>
        <p:spPr>
          <a:xfrm>
            <a:off x="0" y="258652"/>
            <a:ext cx="9144000" cy="523220"/>
          </a:xfrm>
          <a:prstGeom prst="rect">
            <a:avLst/>
          </a:prstGeom>
          <a:solidFill>
            <a:srgbClr val="010DAF"/>
          </a:solidFill>
        </p:spPr>
        <p:txBody>
          <a:bodyPr wrap="square" rtlCol="0">
            <a:spAutoFit/>
          </a:bodyPr>
          <a:lstStyle/>
          <a:p>
            <a:pPr algn="ctr" fontAlgn="base">
              <a:spcBef>
                <a:spcPct val="0"/>
              </a:spcBef>
              <a:spcAft>
                <a:spcPct val="0"/>
              </a:spcAft>
            </a:pPr>
            <a:r>
              <a:rPr lang="en-US" sz="2800" b="1" dirty="0">
                <a:solidFill>
                  <a:srgbClr val="FFFFFF"/>
                </a:solidFill>
                <a:latin typeface="Arial" charset="0"/>
              </a:rPr>
              <a:t>Nova Southeastern University</a:t>
            </a:r>
          </a:p>
        </p:txBody>
      </p:sp>
    </p:spTree>
    <p:extLst>
      <p:ext uri="{BB962C8B-B14F-4D97-AF65-F5344CB8AC3E}">
        <p14:creationId xmlns:p14="http://schemas.microsoft.com/office/powerpoint/2010/main" val="401241443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838200"/>
            <a:ext cx="8229600" cy="762000"/>
          </a:xfrm>
          <a:prstGeom prst="rect">
            <a:avLst/>
          </a:prstGeom>
          <a:ln>
            <a:miter lim="800000"/>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defRPr/>
            </a:pPr>
            <a:r>
              <a:rPr lang="en-US" sz="2800" b="1" kern="0" dirty="0" smtClean="0">
                <a:solidFill>
                  <a:srgbClr val="FFFFFF"/>
                </a:solidFill>
                <a:effectLst>
                  <a:outerShdw blurRad="38100" dist="38100" dir="2700000" algn="tl">
                    <a:srgbClr val="000000"/>
                  </a:outerShdw>
                </a:effectLst>
                <a:latin typeface="Arial Unicode MS" pitchFamily="34" charset="-128"/>
              </a:rPr>
              <a:t>Orlando</a:t>
            </a:r>
          </a:p>
        </p:txBody>
      </p:sp>
      <p:pic>
        <p:nvPicPr>
          <p:cNvPr id="4" name="Picture 3" descr="ORL-SEC-009.jpg"/>
          <p:cNvPicPr>
            <a:picLocks noChangeAspect="1"/>
          </p:cNvPicPr>
          <p:nvPr/>
        </p:nvPicPr>
        <p:blipFill>
          <a:blip r:embed="rId2" cstate="print"/>
          <a:stretch>
            <a:fillRect/>
          </a:stretch>
        </p:blipFill>
        <p:spPr>
          <a:xfrm>
            <a:off x="5016012" y="1724024"/>
            <a:ext cx="3342206" cy="3952875"/>
          </a:xfrm>
          <a:prstGeom prst="rect">
            <a:avLst/>
          </a:prstGeom>
        </p:spPr>
      </p:pic>
      <p:pic>
        <p:nvPicPr>
          <p:cNvPr id="5" name="Picture 4" descr="ORL-SEC-010.jpg"/>
          <p:cNvPicPr>
            <a:picLocks noChangeAspect="1"/>
          </p:cNvPicPr>
          <p:nvPr/>
        </p:nvPicPr>
        <p:blipFill>
          <a:blip r:embed="rId3" cstate="print"/>
          <a:stretch>
            <a:fillRect/>
          </a:stretch>
        </p:blipFill>
        <p:spPr>
          <a:xfrm>
            <a:off x="171451" y="1752600"/>
            <a:ext cx="3401104" cy="2269562"/>
          </a:xfrm>
          <a:prstGeom prst="rect">
            <a:avLst/>
          </a:prstGeom>
        </p:spPr>
      </p:pic>
      <p:pic>
        <p:nvPicPr>
          <p:cNvPr id="3" name="Picture 2" descr="ORL-SEC-002.jpg"/>
          <p:cNvPicPr>
            <a:picLocks noChangeAspect="1"/>
          </p:cNvPicPr>
          <p:nvPr/>
        </p:nvPicPr>
        <p:blipFill>
          <a:blip r:embed="rId4" cstate="print"/>
          <a:stretch>
            <a:fillRect/>
          </a:stretch>
        </p:blipFill>
        <p:spPr>
          <a:xfrm>
            <a:off x="952500" y="3371850"/>
            <a:ext cx="3840876" cy="20033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6073" y="6085490"/>
            <a:ext cx="2465424" cy="633966"/>
          </a:xfrm>
          <a:prstGeom prst="rect">
            <a:avLst/>
          </a:prstGeom>
        </p:spPr>
      </p:pic>
      <p:sp>
        <p:nvSpPr>
          <p:cNvPr id="8" name="TextBox 7"/>
          <p:cNvSpPr txBox="1"/>
          <p:nvPr/>
        </p:nvSpPr>
        <p:spPr>
          <a:xfrm>
            <a:off x="0" y="258652"/>
            <a:ext cx="9144000" cy="523220"/>
          </a:xfrm>
          <a:prstGeom prst="rect">
            <a:avLst/>
          </a:prstGeom>
          <a:solidFill>
            <a:srgbClr val="010DAF"/>
          </a:solidFill>
        </p:spPr>
        <p:txBody>
          <a:bodyPr wrap="square" rtlCol="0">
            <a:spAutoFit/>
          </a:bodyPr>
          <a:lstStyle/>
          <a:p>
            <a:pPr algn="ctr" fontAlgn="base">
              <a:spcBef>
                <a:spcPct val="0"/>
              </a:spcBef>
              <a:spcAft>
                <a:spcPct val="0"/>
              </a:spcAft>
            </a:pPr>
            <a:r>
              <a:rPr lang="en-US" sz="2800" b="1" dirty="0">
                <a:solidFill>
                  <a:srgbClr val="FFFFFF"/>
                </a:solidFill>
                <a:latin typeface="Arial" charset="0"/>
              </a:rPr>
              <a:t>Nova Southeastern University</a:t>
            </a:r>
          </a:p>
        </p:txBody>
      </p:sp>
    </p:spTree>
    <p:extLst>
      <p:ext uri="{BB962C8B-B14F-4D97-AF65-F5344CB8AC3E}">
        <p14:creationId xmlns:p14="http://schemas.microsoft.com/office/powerpoint/2010/main" val="243988020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362604" y="1813035"/>
            <a:ext cx="8576444" cy="2640723"/>
          </a:xfrm>
          <a:prstGeom prst="rect">
            <a:avLst/>
          </a:prstGeom>
        </p:spPr>
        <p:txBody>
          <a:bodyPr wrap="square">
            <a:spAutoFit/>
          </a:bodyPr>
          <a:lstStyle/>
          <a:p>
            <a:pPr fontAlgn="base">
              <a:lnSpc>
                <a:spcPct val="115000"/>
              </a:lnSpc>
              <a:spcBef>
                <a:spcPct val="0"/>
              </a:spcBef>
              <a:spcAft>
                <a:spcPct val="0"/>
              </a:spcAft>
              <a:buFont typeface="Wingdings" pitchFamily="2" charset="2"/>
              <a:buNone/>
            </a:pPr>
            <a:r>
              <a:rPr lang="en-US" sz="3600" i="1" dirty="0">
                <a:solidFill>
                  <a:srgbClr val="FFFFFF"/>
                </a:solidFill>
                <a:latin typeface="Arial" charset="0"/>
                <a:ea typeface="ＭＳ Ｐゴシック" charset="-128"/>
              </a:rPr>
              <a:t>With more than 28,000 students,</a:t>
            </a:r>
            <a:br>
              <a:rPr lang="en-US" sz="3600" i="1" dirty="0">
                <a:solidFill>
                  <a:srgbClr val="FFFFFF"/>
                </a:solidFill>
                <a:latin typeface="Arial" charset="0"/>
                <a:ea typeface="ＭＳ Ｐゴシック" charset="-128"/>
              </a:rPr>
            </a:br>
            <a:r>
              <a:rPr lang="en-US" sz="3600" i="1" dirty="0">
                <a:solidFill>
                  <a:srgbClr val="FFFFFF"/>
                </a:solidFill>
                <a:latin typeface="Arial" charset="0"/>
                <a:ea typeface="ＭＳ Ｐゴシック" charset="-128"/>
              </a:rPr>
              <a:t>NSU ranks 8th in enrollment</a:t>
            </a:r>
            <a:br>
              <a:rPr lang="en-US" sz="3600" i="1" dirty="0">
                <a:solidFill>
                  <a:srgbClr val="FFFFFF"/>
                </a:solidFill>
                <a:latin typeface="Arial" charset="0"/>
                <a:ea typeface="ＭＳ Ｐゴシック" charset="-128"/>
              </a:rPr>
            </a:br>
            <a:r>
              <a:rPr lang="en-US" sz="3600" i="1" dirty="0">
                <a:solidFill>
                  <a:srgbClr val="FFFFFF"/>
                </a:solidFill>
                <a:latin typeface="Arial" charset="0"/>
                <a:ea typeface="ＭＳ Ｐゴシック" charset="-128"/>
              </a:rPr>
              <a:t>among </a:t>
            </a:r>
            <a:r>
              <a:rPr lang="en-US" altLang="ja-JP" sz="3600" i="1" dirty="0">
                <a:solidFill>
                  <a:srgbClr val="FFFFFF"/>
                </a:solidFill>
                <a:latin typeface="Arial" charset="0"/>
                <a:ea typeface="ＭＳ Ｐゴシック" charset="-128"/>
              </a:rPr>
              <a:t>1,500 private, </a:t>
            </a:r>
            <a:r>
              <a:rPr lang="en-US" altLang="ja-JP" sz="3600" i="1" dirty="0" smtClean="0">
                <a:solidFill>
                  <a:srgbClr val="FFFFFF"/>
                </a:solidFill>
                <a:latin typeface="Arial" charset="0"/>
                <a:ea typeface="ＭＳ Ｐゴシック" charset="-128"/>
              </a:rPr>
              <a:t>non-profit </a:t>
            </a:r>
            <a:r>
              <a:rPr lang="en-US" altLang="ja-JP" sz="3600" i="1" dirty="0">
                <a:solidFill>
                  <a:srgbClr val="FFFFFF"/>
                </a:solidFill>
                <a:latin typeface="Arial" charset="0"/>
                <a:ea typeface="ＭＳ Ｐゴシック" charset="-128"/>
              </a:rPr>
              <a:t>colleges and universities across the nation .</a:t>
            </a:r>
            <a:endParaRPr lang="en-US" sz="3600" i="1" dirty="0">
              <a:solidFill>
                <a:srgbClr val="FFFFFF"/>
              </a:solidFill>
              <a:latin typeface="Arial" charset="0"/>
              <a:ea typeface="ＭＳ Ｐゴシック" charset="-12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6855" y="5766834"/>
            <a:ext cx="3704642" cy="952622"/>
          </a:xfrm>
          <a:prstGeom prst="rect">
            <a:avLst/>
          </a:prstGeom>
        </p:spPr>
      </p:pic>
      <p:sp>
        <p:nvSpPr>
          <p:cNvPr id="6" name="TextBox 5"/>
          <p:cNvSpPr txBox="1"/>
          <p:nvPr/>
        </p:nvSpPr>
        <p:spPr>
          <a:xfrm>
            <a:off x="0" y="258652"/>
            <a:ext cx="9144000" cy="523220"/>
          </a:xfrm>
          <a:prstGeom prst="rect">
            <a:avLst/>
          </a:prstGeom>
          <a:solidFill>
            <a:srgbClr val="010DAF"/>
          </a:solidFill>
        </p:spPr>
        <p:txBody>
          <a:bodyPr wrap="square" rtlCol="0">
            <a:spAutoFit/>
          </a:bodyPr>
          <a:lstStyle/>
          <a:p>
            <a:pPr algn="ctr" fontAlgn="base">
              <a:spcBef>
                <a:spcPct val="0"/>
              </a:spcBef>
              <a:spcAft>
                <a:spcPct val="0"/>
              </a:spcAft>
            </a:pPr>
            <a:r>
              <a:rPr lang="en-US" sz="2800" b="1" dirty="0">
                <a:solidFill>
                  <a:srgbClr val="FFFFFF"/>
                </a:solidFill>
                <a:latin typeface="Arial" charset="0"/>
              </a:rPr>
              <a:t>Nova Southeastern University</a:t>
            </a:r>
          </a:p>
        </p:txBody>
      </p:sp>
    </p:spTree>
    <p:extLst>
      <p:ext uri="{BB962C8B-B14F-4D97-AF65-F5344CB8AC3E}">
        <p14:creationId xmlns:p14="http://schemas.microsoft.com/office/powerpoint/2010/main" val="389366728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457200" y="864693"/>
            <a:ext cx="8229600" cy="1047997"/>
          </a:xfrm>
        </p:spPr>
        <p:txBody>
          <a:bodyPr/>
          <a:lstStyle/>
          <a:p>
            <a:pPr>
              <a:defRPr/>
            </a:pPr>
            <a:r>
              <a:rPr lang="en-US" sz="3200" dirty="0" smtClean="0">
                <a:latin typeface="Times New Roman" pitchFamily="18" charset="0"/>
              </a:rPr>
              <a:t>Vision Statement Adopted by Board</a:t>
            </a:r>
            <a:r>
              <a:rPr lang="en-US" dirty="0" smtClean="0">
                <a:latin typeface="Times New Roman" pitchFamily="18" charset="0"/>
              </a:rPr>
              <a:t/>
            </a:r>
            <a:br>
              <a:rPr lang="en-US" dirty="0" smtClean="0">
                <a:latin typeface="Times New Roman" pitchFamily="18" charset="0"/>
              </a:rPr>
            </a:br>
            <a:r>
              <a:rPr lang="en-US" sz="2800" dirty="0" smtClean="0">
                <a:latin typeface="Times New Roman" pitchFamily="18" charset="0"/>
              </a:rPr>
              <a:t>                                                         </a:t>
            </a:r>
            <a:r>
              <a:rPr lang="en-US" sz="2000" b="0" dirty="0" smtClean="0">
                <a:effectLst/>
                <a:latin typeface="Times New Roman" pitchFamily="18" charset="0"/>
              </a:rPr>
              <a:t>– March 28, 2011</a:t>
            </a:r>
          </a:p>
        </p:txBody>
      </p:sp>
      <p:sp>
        <p:nvSpPr>
          <p:cNvPr id="17410" name="Content Placeholder 2"/>
          <p:cNvSpPr>
            <a:spLocks noGrp="1"/>
          </p:cNvSpPr>
          <p:nvPr>
            <p:ph idx="1"/>
          </p:nvPr>
        </p:nvSpPr>
        <p:spPr>
          <a:xfrm>
            <a:off x="394283" y="1988191"/>
            <a:ext cx="8196044" cy="3778643"/>
          </a:xfrm>
        </p:spPr>
        <p:txBody>
          <a:bodyPr/>
          <a:lstStyle/>
          <a:p>
            <a:pPr indent="9525" algn="just">
              <a:buFontTx/>
              <a:buNone/>
              <a:defRPr/>
            </a:pPr>
            <a:endParaRPr lang="en-US" sz="2400" dirty="0" smtClean="0"/>
          </a:p>
          <a:p>
            <a:pPr indent="9525" algn="just">
              <a:buFontTx/>
              <a:buNone/>
              <a:defRPr/>
            </a:pPr>
            <a:r>
              <a:rPr lang="en-US" sz="2400" dirty="0" smtClean="0"/>
              <a:t>By 2020, through excellence and innovations in teaching, research, service and learning, Nova Southeastern University will be recognized by accrediting agencies, the academic community, and the general public, as a premier private not-for-profit university of quality and distinction that engages all students and produces alumni who serve with integrity in their lives, fields of study, and resulting careers.</a:t>
            </a:r>
          </a:p>
          <a:p>
            <a:pPr>
              <a:buFontTx/>
              <a:buNone/>
              <a:defRPr/>
            </a:pPr>
            <a:endParaRPr lang="en-US" dirty="0"/>
          </a:p>
        </p:txBody>
      </p:sp>
      <p:sp>
        <p:nvSpPr>
          <p:cNvPr id="7" name="TextBox 6"/>
          <p:cNvSpPr txBox="1"/>
          <p:nvPr/>
        </p:nvSpPr>
        <p:spPr>
          <a:xfrm>
            <a:off x="0" y="258652"/>
            <a:ext cx="9144000" cy="523220"/>
          </a:xfrm>
          <a:prstGeom prst="rect">
            <a:avLst/>
          </a:prstGeom>
          <a:solidFill>
            <a:srgbClr val="010DAF"/>
          </a:solidFill>
        </p:spPr>
        <p:txBody>
          <a:bodyPr wrap="square" rtlCol="0">
            <a:spAutoFit/>
          </a:bodyPr>
          <a:lstStyle/>
          <a:p>
            <a:pPr algn="ctr" fontAlgn="base">
              <a:spcBef>
                <a:spcPct val="0"/>
              </a:spcBef>
              <a:spcAft>
                <a:spcPct val="0"/>
              </a:spcAft>
            </a:pPr>
            <a:r>
              <a:rPr lang="en-US" sz="2800" b="1" dirty="0">
                <a:solidFill>
                  <a:srgbClr val="FFFFFF"/>
                </a:solidFill>
                <a:latin typeface="Arial" charset="0"/>
              </a:rPr>
              <a:t>Nova Southeastern University</a:t>
            </a:r>
          </a:p>
        </p:txBody>
      </p:sp>
    </p:spTree>
    <p:extLst>
      <p:ext uri="{BB962C8B-B14F-4D97-AF65-F5344CB8AC3E}">
        <p14:creationId xmlns:p14="http://schemas.microsoft.com/office/powerpoint/2010/main" val="35827919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957942"/>
          </a:xfrm>
        </p:spPr>
        <p:txBody>
          <a:bodyPr/>
          <a:lstStyle/>
          <a:p>
            <a:pPr algn="r">
              <a:defRPr/>
            </a:pPr>
            <a:r>
              <a:rPr lang="en-US" sz="3200" dirty="0" smtClean="0">
                <a:effectLst/>
              </a:rPr>
              <a:t>Mission Statement Adopted by Board</a:t>
            </a:r>
            <a:br>
              <a:rPr lang="en-US" sz="3200" dirty="0" smtClean="0">
                <a:effectLst/>
              </a:rPr>
            </a:br>
            <a:r>
              <a:rPr lang="en-US" dirty="0" smtClean="0">
                <a:solidFill>
                  <a:srgbClr val="FFFF00"/>
                </a:solidFill>
              </a:rPr>
              <a:t> </a:t>
            </a:r>
            <a:r>
              <a:rPr lang="en-US" sz="4400" dirty="0" smtClean="0">
                <a:latin typeface="Times New Roman" pitchFamily="18" charset="0"/>
              </a:rPr>
              <a:t> </a:t>
            </a:r>
            <a:r>
              <a:rPr lang="en-US" sz="2000" b="0" dirty="0">
                <a:effectLst/>
                <a:latin typeface="Times New Roman" pitchFamily="18" charset="0"/>
              </a:rPr>
              <a:t>– March 28, 2011</a:t>
            </a:r>
            <a:endParaRPr lang="en-US" sz="2000" dirty="0"/>
          </a:p>
        </p:txBody>
      </p:sp>
      <p:sp>
        <p:nvSpPr>
          <p:cNvPr id="8195" name="Content Placeholder 2"/>
          <p:cNvSpPr>
            <a:spLocks noGrp="1"/>
          </p:cNvSpPr>
          <p:nvPr>
            <p:ph idx="1"/>
          </p:nvPr>
        </p:nvSpPr>
        <p:spPr bwMode="auto">
          <a:xfrm>
            <a:off x="457200" y="2060798"/>
            <a:ext cx="8229600" cy="4283075"/>
          </a:xfrm>
          <a:noFill/>
          <a:ln>
            <a:miter lim="800000"/>
            <a:headEnd/>
            <a:tailEnd/>
          </a:ln>
        </p:spPr>
        <p:txBody>
          <a:bodyPr vert="horz" wrap="square" lIns="91440" tIns="45720" rIns="91440" bIns="45720" numCol="1" anchor="t" anchorCtr="0" compatLnSpc="1">
            <a:prstTxWarp prst="textNoShape">
              <a:avLst/>
            </a:prstTxWarp>
          </a:bodyPr>
          <a:lstStyle/>
          <a:p>
            <a:pPr algn="just">
              <a:buFontTx/>
              <a:buNone/>
            </a:pPr>
            <a:r>
              <a:rPr lang="en-US" b="1" i="1" dirty="0" smtClean="0">
                <a:solidFill>
                  <a:srgbClr val="FFFF00"/>
                </a:solidFill>
              </a:rPr>
              <a:t>	</a:t>
            </a:r>
            <a:r>
              <a:rPr lang="en-US" sz="2400" dirty="0" smtClean="0"/>
              <a:t>The Mission of Nova Southeastern University, a private, not-for-profit institution, is to offer a diverse array of innovative academic programs that complement on-campus educational opportunities and resources with accessible distance learning programs to foster academic excellence, intellectual inquiry, leadership, research, and commitment to community through engagement of students and faculty members in a dynamic, life-long learning environment</a:t>
            </a:r>
            <a:r>
              <a:rPr lang="en-US" dirty="0" smtClean="0"/>
              <a:t>.</a:t>
            </a:r>
          </a:p>
          <a:p>
            <a:pPr algn="just">
              <a:buFontTx/>
              <a:buNone/>
            </a:pPr>
            <a:endParaRPr lang="en-US" dirty="0" smtClean="0"/>
          </a:p>
        </p:txBody>
      </p:sp>
    </p:spTree>
    <p:extLst>
      <p:ext uri="{BB962C8B-B14F-4D97-AF65-F5344CB8AC3E}">
        <p14:creationId xmlns:p14="http://schemas.microsoft.com/office/powerpoint/2010/main" val="28001305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28172" y="856567"/>
            <a:ext cx="8229600" cy="812573"/>
          </a:xfrm>
          <a:prstGeom prst="rect">
            <a:avLst/>
          </a:prstGeom>
        </p:spPr>
        <p:txBody>
          <a:bodyPr/>
          <a:lstStyle/>
          <a:p>
            <a:pPr algn="ctr" eaLnBrk="0" hangingPunct="0">
              <a:defRPr/>
            </a:pPr>
            <a:r>
              <a:rPr lang="en-US" sz="3200" dirty="0"/>
              <a:t>Core Values Adopted by Board</a:t>
            </a:r>
          </a:p>
          <a:p>
            <a:pPr algn="r" eaLnBrk="0" hangingPunct="0">
              <a:defRPr/>
            </a:pPr>
            <a:r>
              <a:rPr lang="en-US" dirty="0"/>
              <a:t>– March </a:t>
            </a:r>
            <a:r>
              <a:rPr lang="en-US" dirty="0">
                <a:latin typeface="Times New Roman" pitchFamily="18" charset="0"/>
              </a:rPr>
              <a:t>28, 2011</a:t>
            </a:r>
            <a:endParaRPr lang="en-US" b="1" kern="0" dirty="0">
              <a:solidFill>
                <a:srgbClr val="FFFF00"/>
              </a:solidFill>
              <a:effectLst>
                <a:outerShdw blurRad="38100" dist="38100" dir="2700000" algn="tl">
                  <a:srgbClr val="000000"/>
                </a:outerShdw>
              </a:effectLst>
            </a:endParaRPr>
          </a:p>
          <a:p>
            <a:pPr algn="ctr" eaLnBrk="0" hangingPunct="0">
              <a:defRPr/>
            </a:pPr>
            <a:endParaRPr lang="en-US" sz="3200" dirty="0" smtClean="0"/>
          </a:p>
          <a:p>
            <a:pPr algn="ctr" eaLnBrk="0" hangingPunct="0">
              <a:defRPr/>
            </a:pPr>
            <a:r>
              <a:rPr lang="en-US" sz="3600" dirty="0"/>
              <a:t/>
            </a:r>
            <a:br>
              <a:rPr lang="en-US" sz="3600" dirty="0"/>
            </a:br>
            <a:r>
              <a:rPr lang="en-US" sz="3600" dirty="0">
                <a:solidFill>
                  <a:srgbClr val="FFFF00"/>
                </a:solidFill>
              </a:rPr>
              <a:t> </a:t>
            </a:r>
            <a:r>
              <a:rPr lang="en-US" sz="4800" dirty="0">
                <a:latin typeface="Times New Roman" pitchFamily="18" charset="0"/>
              </a:rPr>
              <a:t> </a:t>
            </a:r>
            <a:endParaRPr lang="en-US" sz="3500" b="1" kern="0" dirty="0">
              <a:solidFill>
                <a:srgbClr val="FFFF00"/>
              </a:solidFill>
              <a:effectLst>
                <a:outerShdw blurRad="38100" dist="38100" dir="2700000" algn="tl">
                  <a:srgbClr val="000000"/>
                </a:outerShdw>
              </a:effectLst>
            </a:endParaRPr>
          </a:p>
        </p:txBody>
      </p:sp>
      <p:sp>
        <p:nvSpPr>
          <p:cNvPr id="3" name="TextBox 2"/>
          <p:cNvSpPr txBox="1"/>
          <p:nvPr/>
        </p:nvSpPr>
        <p:spPr>
          <a:xfrm>
            <a:off x="428172" y="1742666"/>
            <a:ext cx="7572828" cy="4201150"/>
          </a:xfrm>
          <a:prstGeom prst="rect">
            <a:avLst/>
          </a:prstGeom>
          <a:noFill/>
        </p:spPr>
        <p:txBody>
          <a:bodyPr wrap="square" rtlCol="0">
            <a:spAutoFit/>
          </a:bodyPr>
          <a:lstStyle/>
          <a:p>
            <a:pPr algn="ctr" fontAlgn="base">
              <a:lnSpc>
                <a:spcPct val="150000"/>
              </a:lnSpc>
              <a:spcBef>
                <a:spcPct val="0"/>
              </a:spcBef>
              <a:spcAft>
                <a:spcPct val="0"/>
              </a:spcAft>
            </a:pPr>
            <a:r>
              <a:rPr lang="en-US" sz="2400" dirty="0">
                <a:solidFill>
                  <a:srgbClr val="FFFFFF"/>
                </a:solidFill>
                <a:latin typeface="Arial" charset="0"/>
              </a:rPr>
              <a:t> </a:t>
            </a:r>
            <a:r>
              <a:rPr lang="en-US" sz="2200" dirty="0">
                <a:solidFill>
                  <a:srgbClr val="FFFFFF"/>
                </a:solidFill>
                <a:latin typeface="Arial" charset="0"/>
              </a:rPr>
              <a:t>Academic Excellence</a:t>
            </a:r>
          </a:p>
          <a:p>
            <a:pPr algn="ctr" fontAlgn="base">
              <a:lnSpc>
                <a:spcPct val="150000"/>
              </a:lnSpc>
              <a:spcBef>
                <a:spcPct val="0"/>
              </a:spcBef>
              <a:spcAft>
                <a:spcPct val="0"/>
              </a:spcAft>
            </a:pPr>
            <a:r>
              <a:rPr lang="en-US" sz="2200" dirty="0">
                <a:solidFill>
                  <a:srgbClr val="FFFFFF"/>
                </a:solidFill>
                <a:latin typeface="Arial" charset="0"/>
              </a:rPr>
              <a:t> Student Centered</a:t>
            </a:r>
          </a:p>
          <a:p>
            <a:pPr algn="ctr" fontAlgn="base">
              <a:lnSpc>
                <a:spcPct val="150000"/>
              </a:lnSpc>
              <a:spcBef>
                <a:spcPct val="0"/>
              </a:spcBef>
              <a:spcAft>
                <a:spcPct val="0"/>
              </a:spcAft>
            </a:pPr>
            <a:r>
              <a:rPr lang="en-US" sz="2200" dirty="0">
                <a:solidFill>
                  <a:srgbClr val="FFFFFF"/>
                </a:solidFill>
                <a:latin typeface="Arial" charset="0"/>
              </a:rPr>
              <a:t> Integrity</a:t>
            </a:r>
          </a:p>
          <a:p>
            <a:pPr algn="ctr" fontAlgn="base">
              <a:lnSpc>
                <a:spcPct val="150000"/>
              </a:lnSpc>
              <a:spcBef>
                <a:spcPct val="0"/>
              </a:spcBef>
              <a:spcAft>
                <a:spcPct val="0"/>
              </a:spcAft>
            </a:pPr>
            <a:r>
              <a:rPr lang="en-US" sz="2200" dirty="0">
                <a:solidFill>
                  <a:srgbClr val="FFFFFF"/>
                </a:solidFill>
                <a:latin typeface="Arial" charset="0"/>
              </a:rPr>
              <a:t> Innovation</a:t>
            </a:r>
          </a:p>
          <a:p>
            <a:pPr algn="ctr" fontAlgn="base">
              <a:lnSpc>
                <a:spcPct val="150000"/>
              </a:lnSpc>
              <a:spcBef>
                <a:spcPct val="0"/>
              </a:spcBef>
              <a:spcAft>
                <a:spcPct val="0"/>
              </a:spcAft>
            </a:pPr>
            <a:r>
              <a:rPr lang="en-US" sz="2200" dirty="0">
                <a:solidFill>
                  <a:srgbClr val="FFFFFF"/>
                </a:solidFill>
                <a:latin typeface="Arial" charset="0"/>
              </a:rPr>
              <a:t> Opportunity</a:t>
            </a:r>
          </a:p>
          <a:p>
            <a:pPr algn="ctr" fontAlgn="base">
              <a:lnSpc>
                <a:spcPct val="150000"/>
              </a:lnSpc>
              <a:spcBef>
                <a:spcPct val="0"/>
              </a:spcBef>
              <a:spcAft>
                <a:spcPct val="0"/>
              </a:spcAft>
            </a:pPr>
            <a:r>
              <a:rPr lang="en-US" sz="2200" dirty="0">
                <a:solidFill>
                  <a:srgbClr val="FFFFFF"/>
                </a:solidFill>
                <a:latin typeface="Arial" charset="0"/>
              </a:rPr>
              <a:t> Scholarship/Research</a:t>
            </a:r>
          </a:p>
          <a:p>
            <a:pPr algn="ctr" fontAlgn="base">
              <a:lnSpc>
                <a:spcPct val="150000"/>
              </a:lnSpc>
              <a:spcBef>
                <a:spcPct val="0"/>
              </a:spcBef>
              <a:spcAft>
                <a:spcPct val="0"/>
              </a:spcAft>
            </a:pPr>
            <a:r>
              <a:rPr lang="en-US" sz="2200" dirty="0">
                <a:solidFill>
                  <a:srgbClr val="FFFFFF"/>
                </a:solidFill>
                <a:latin typeface="Arial" charset="0"/>
              </a:rPr>
              <a:t> Diversity</a:t>
            </a:r>
          </a:p>
          <a:p>
            <a:pPr algn="ctr" fontAlgn="base">
              <a:lnSpc>
                <a:spcPct val="150000"/>
              </a:lnSpc>
              <a:spcBef>
                <a:spcPct val="0"/>
              </a:spcBef>
              <a:spcAft>
                <a:spcPct val="0"/>
              </a:spcAft>
            </a:pPr>
            <a:r>
              <a:rPr lang="en-US" sz="2200" dirty="0">
                <a:solidFill>
                  <a:srgbClr val="FFFFFF"/>
                </a:solidFill>
                <a:latin typeface="Arial" charset="0"/>
              </a:rPr>
              <a:t> Community</a:t>
            </a:r>
          </a:p>
        </p:txBody>
      </p:sp>
    </p:spTree>
    <p:extLst>
      <p:ext uri="{BB962C8B-B14F-4D97-AF65-F5344CB8AC3E}">
        <p14:creationId xmlns:p14="http://schemas.microsoft.com/office/powerpoint/2010/main" val="231378082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31838"/>
          </a:xfrm>
        </p:spPr>
        <p:txBody>
          <a:bodyPr/>
          <a:lstStyle/>
          <a:p>
            <a:r>
              <a:rPr lang="en-US" dirty="0" smtClean="0"/>
              <a:t>Our Carnegie Disappointment in 2008</a:t>
            </a:r>
            <a:endParaRPr lang="en-US" dirty="0"/>
          </a:p>
        </p:txBody>
      </p:sp>
      <p:sp>
        <p:nvSpPr>
          <p:cNvPr id="3" name="Content Placeholder 2"/>
          <p:cNvSpPr>
            <a:spLocks noGrp="1"/>
          </p:cNvSpPr>
          <p:nvPr>
            <p:ph idx="1"/>
          </p:nvPr>
        </p:nvSpPr>
        <p:spPr/>
        <p:txBody>
          <a:bodyPr/>
          <a:lstStyle/>
          <a:p>
            <a:r>
              <a:rPr lang="en-US" dirty="0" smtClean="0"/>
              <a:t>GREAT community outreach/partnerships/curricular activities BUT</a:t>
            </a:r>
          </a:p>
          <a:p>
            <a:pPr marL="0" indent="0">
              <a:buNone/>
            </a:pPr>
            <a:endParaRPr lang="en-US" dirty="0" smtClean="0"/>
          </a:p>
          <a:p>
            <a:pPr lvl="1"/>
            <a:r>
              <a:rPr lang="en-US" dirty="0" smtClean="0"/>
              <a:t>No Centralized Office</a:t>
            </a:r>
          </a:p>
          <a:p>
            <a:pPr lvl="1"/>
            <a:r>
              <a:rPr lang="en-US" dirty="0" smtClean="0"/>
              <a:t>No Centralized Repository</a:t>
            </a:r>
          </a:p>
          <a:p>
            <a:pPr lvl="1"/>
            <a:r>
              <a:rPr lang="en-US" dirty="0" smtClean="0"/>
              <a:t>No Consistent, Centralized Assessment</a:t>
            </a:r>
          </a:p>
          <a:p>
            <a:pPr lvl="1"/>
            <a:r>
              <a:rPr lang="en-US" dirty="0" smtClean="0"/>
              <a:t>No University-wide Recognition</a:t>
            </a:r>
            <a:endParaRPr lang="en-US" dirty="0"/>
          </a:p>
        </p:txBody>
      </p:sp>
    </p:spTree>
    <p:extLst>
      <p:ext uri="{BB962C8B-B14F-4D97-AF65-F5344CB8AC3E}">
        <p14:creationId xmlns:p14="http://schemas.microsoft.com/office/powerpoint/2010/main" val="362695798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Success in 2010!</a:t>
            </a:r>
            <a:endParaRPr lang="en-US" dirty="0"/>
          </a:p>
        </p:txBody>
      </p:sp>
      <p:sp>
        <p:nvSpPr>
          <p:cNvPr id="3" name="Content Placeholder 2"/>
          <p:cNvSpPr>
            <a:spLocks noGrp="1"/>
          </p:cNvSpPr>
          <p:nvPr>
            <p:ph idx="1"/>
          </p:nvPr>
        </p:nvSpPr>
        <p:spPr/>
        <p:txBody>
          <a:bodyPr/>
          <a:lstStyle/>
          <a:p>
            <a:r>
              <a:rPr lang="en-US" dirty="0" smtClean="0"/>
              <a:t>Re-organized</a:t>
            </a:r>
          </a:p>
          <a:p>
            <a:r>
              <a:rPr lang="en-US" dirty="0" smtClean="0"/>
              <a:t>Centralized</a:t>
            </a:r>
          </a:p>
          <a:p>
            <a:r>
              <a:rPr lang="en-US" dirty="0" smtClean="0"/>
              <a:t>Revitalized Community Culture</a:t>
            </a:r>
          </a:p>
          <a:p>
            <a:r>
              <a:rPr lang="en-US" dirty="0" smtClean="0"/>
              <a:t>Learned from 2008</a:t>
            </a:r>
          </a:p>
          <a:p>
            <a:endParaRPr lang="en-US" dirty="0"/>
          </a:p>
          <a:p>
            <a:r>
              <a:rPr lang="en-US" dirty="0" smtClean="0"/>
              <a:t>BECAME ONE OF THE 311 Recognized Institutions with the Elective Carnegie Classification as Community Engaged!!!</a:t>
            </a:r>
            <a:endParaRPr lang="en-US" dirty="0"/>
          </a:p>
        </p:txBody>
      </p:sp>
    </p:spTree>
    <p:extLst>
      <p:ext uri="{BB962C8B-B14F-4D97-AF65-F5344CB8AC3E}">
        <p14:creationId xmlns:p14="http://schemas.microsoft.com/office/powerpoint/2010/main" val="201966197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 name="milestoneshape"/>
          <p:cNvSpPr/>
          <p:nvPr/>
        </p:nvSpPr>
        <p:spPr bwMode="auto">
          <a:xfrm rot="16200000">
            <a:off x="953621" y="1801223"/>
            <a:ext cx="190500" cy="190500"/>
          </a:xfrm>
          <a:prstGeom prst="flowChartMerge">
            <a:avLst/>
          </a:prstGeom>
          <a:solidFill>
            <a:schemeClr val="accent3"/>
          </a:solidFill>
          <a:ln w="9525" cap="flat" cmpd="sng" algn="ctr">
            <a:noFill/>
            <a:prstDash val="solid"/>
            <a:round/>
            <a:headEnd type="none" w="sm" len="sm"/>
            <a:tailEnd type="none" w="sm" len="sm"/>
          </a:ln>
          <a:effectLst>
            <a:outerShdw blurRad="63500">
              <a:scrgbClr r="0" g="0" b="0">
                <a:alpha val="50000"/>
              </a:scrgbClr>
            </a:outerShdw>
          </a:effectLst>
          <a:scene3d>
            <a:camera prst="orthographicFront"/>
            <a:lightRig rig="threePt" dir="t"/>
          </a:scene3d>
          <a:sp3d>
            <a:bevelT h="127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10000"/>
              </a:lnSpc>
              <a:spcBef>
                <a:spcPct val="0"/>
              </a:spcBef>
              <a:spcAft>
                <a:spcPct val="0"/>
              </a:spcAft>
              <a:buClrTx/>
              <a:buSzTx/>
              <a:buFont typeface="Wingdings" pitchFamily="2" charset="2"/>
              <a:buChar char="§"/>
              <a:tabLst/>
            </a:pPr>
            <a:endParaRPr kumimoji="0" lang="en-US" sz="2000" b="0" i="0" u="none" strike="noStrike" cap="none" normalizeH="0" baseline="0" smtClean="0">
              <a:ln>
                <a:noFill/>
              </a:ln>
              <a:solidFill>
                <a:schemeClr val="tx1"/>
              </a:solidFill>
              <a:effectLst/>
              <a:latin typeface="Arial" charset="0"/>
            </a:endParaRPr>
          </a:p>
        </p:txBody>
      </p:sp>
      <p:cxnSp>
        <p:nvCxnSpPr>
          <p:cNvPr id="931" name="milestoneshape"/>
          <p:cNvCxnSpPr/>
          <p:nvPr/>
        </p:nvCxnSpPr>
        <p:spPr bwMode="auto">
          <a:xfrm>
            <a:off x="953621" y="1801223"/>
            <a:ext cx="0" cy="2499360"/>
          </a:xfrm>
          <a:prstGeom prst="line">
            <a:avLst/>
          </a:prstGeom>
          <a:noFill/>
          <a:ln w="15875" cap="flat" cmpd="sng" algn="ctr">
            <a:solidFill>
              <a:schemeClr val="tx1"/>
            </a:solidFill>
            <a:prstDash val="solid"/>
            <a:round/>
            <a:headEnd type="none" w="sm" len="sm"/>
            <a:tailEnd type="none" w="sm" len="sm"/>
          </a:ln>
          <a:effectLst/>
        </p:spPr>
      </p:cxnSp>
      <p:sp>
        <p:nvSpPr>
          <p:cNvPr id="925" name="milestoneshape"/>
          <p:cNvSpPr/>
          <p:nvPr/>
        </p:nvSpPr>
        <p:spPr bwMode="auto">
          <a:xfrm rot="16200000">
            <a:off x="1073858" y="2903583"/>
            <a:ext cx="190500" cy="190500"/>
          </a:xfrm>
          <a:prstGeom prst="flowChartMerge">
            <a:avLst/>
          </a:prstGeom>
          <a:solidFill>
            <a:schemeClr val="bg1"/>
          </a:solidFill>
          <a:ln w="9525" cap="flat" cmpd="sng" algn="ctr">
            <a:noFill/>
            <a:prstDash val="solid"/>
            <a:round/>
            <a:headEnd type="none" w="sm" len="sm"/>
            <a:tailEnd type="none" w="sm" len="sm"/>
          </a:ln>
          <a:effectLst>
            <a:outerShdw blurRad="63500">
              <a:scrgbClr r="0" g="0" b="0">
                <a:alpha val="50000"/>
              </a:scrgbClr>
            </a:outerShdw>
          </a:effectLst>
          <a:scene3d>
            <a:camera prst="orthographicFront"/>
            <a:lightRig rig="threePt" dir="t"/>
          </a:scene3d>
          <a:sp3d>
            <a:bevelT h="127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10000"/>
              </a:lnSpc>
              <a:spcBef>
                <a:spcPct val="0"/>
              </a:spcBef>
              <a:spcAft>
                <a:spcPct val="0"/>
              </a:spcAft>
              <a:buClrTx/>
              <a:buSzTx/>
              <a:buFont typeface="Wingdings" pitchFamily="2" charset="2"/>
              <a:buChar char="§"/>
              <a:tabLst/>
            </a:pPr>
            <a:endParaRPr kumimoji="0" lang="en-US" sz="2000" b="0" i="0" u="none" strike="noStrike" cap="none" normalizeH="0" baseline="0" smtClean="0">
              <a:ln>
                <a:noFill/>
              </a:ln>
              <a:solidFill>
                <a:schemeClr val="tx1"/>
              </a:solidFill>
              <a:effectLst/>
              <a:latin typeface="Arial" charset="0"/>
            </a:endParaRPr>
          </a:p>
        </p:txBody>
      </p:sp>
      <p:cxnSp>
        <p:nvCxnSpPr>
          <p:cNvPr id="926" name="milestoneshape"/>
          <p:cNvCxnSpPr/>
          <p:nvPr/>
        </p:nvCxnSpPr>
        <p:spPr bwMode="auto">
          <a:xfrm>
            <a:off x="1073858" y="2903583"/>
            <a:ext cx="0" cy="1397000"/>
          </a:xfrm>
          <a:prstGeom prst="line">
            <a:avLst/>
          </a:prstGeom>
          <a:noFill/>
          <a:ln w="15875" cap="flat" cmpd="sng" algn="ctr">
            <a:solidFill>
              <a:schemeClr val="tx1"/>
            </a:solidFill>
            <a:prstDash val="solid"/>
            <a:round/>
            <a:headEnd type="none" w="sm" len="sm"/>
            <a:tailEnd type="none" w="sm" len="sm"/>
          </a:ln>
          <a:effectLst/>
        </p:spPr>
      </p:cxnSp>
      <p:sp>
        <p:nvSpPr>
          <p:cNvPr id="920" name="milestoneshape"/>
          <p:cNvSpPr/>
          <p:nvPr/>
        </p:nvSpPr>
        <p:spPr bwMode="auto">
          <a:xfrm rot="16200000">
            <a:off x="2475083" y="2426063"/>
            <a:ext cx="190500" cy="190500"/>
          </a:xfrm>
          <a:prstGeom prst="flowChartMerge">
            <a:avLst/>
          </a:prstGeom>
          <a:solidFill>
            <a:schemeClr val="accent3"/>
          </a:solidFill>
          <a:ln w="9525" cap="flat" cmpd="sng" algn="ctr">
            <a:noFill/>
            <a:prstDash val="solid"/>
            <a:round/>
            <a:headEnd type="none" w="sm" len="sm"/>
            <a:tailEnd type="none" w="sm" len="sm"/>
          </a:ln>
          <a:effectLst>
            <a:outerShdw blurRad="63500">
              <a:scrgbClr r="0" g="0" b="0">
                <a:alpha val="50000"/>
              </a:scrgbClr>
            </a:outerShdw>
          </a:effectLst>
          <a:scene3d>
            <a:camera prst="orthographicFront"/>
            <a:lightRig rig="threePt" dir="t"/>
          </a:scene3d>
          <a:sp3d>
            <a:bevelT h="127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10000"/>
              </a:lnSpc>
              <a:spcBef>
                <a:spcPct val="0"/>
              </a:spcBef>
              <a:spcAft>
                <a:spcPct val="0"/>
              </a:spcAft>
              <a:buClrTx/>
              <a:buSzTx/>
              <a:buFont typeface="Wingdings" pitchFamily="2" charset="2"/>
              <a:buChar char="§"/>
              <a:tabLst/>
            </a:pPr>
            <a:endParaRPr kumimoji="0" lang="en-US" sz="2000" b="0" i="0" u="none" strike="noStrike" cap="none" normalizeH="0" baseline="0" smtClean="0">
              <a:ln>
                <a:noFill/>
              </a:ln>
              <a:solidFill>
                <a:schemeClr val="tx1"/>
              </a:solidFill>
              <a:effectLst/>
              <a:latin typeface="Arial" charset="0"/>
            </a:endParaRPr>
          </a:p>
        </p:txBody>
      </p:sp>
      <p:cxnSp>
        <p:nvCxnSpPr>
          <p:cNvPr id="921" name="milestoneshape"/>
          <p:cNvCxnSpPr/>
          <p:nvPr/>
        </p:nvCxnSpPr>
        <p:spPr bwMode="auto">
          <a:xfrm>
            <a:off x="2475083" y="2426063"/>
            <a:ext cx="0" cy="1874520"/>
          </a:xfrm>
          <a:prstGeom prst="line">
            <a:avLst/>
          </a:prstGeom>
          <a:noFill/>
          <a:ln w="15875" cap="flat" cmpd="sng" algn="ctr">
            <a:solidFill>
              <a:schemeClr val="tx1"/>
            </a:solidFill>
            <a:prstDash val="solid"/>
            <a:round/>
            <a:headEnd type="none" w="sm" len="sm"/>
            <a:tailEnd type="none" w="sm" len="sm"/>
          </a:ln>
          <a:effectLst/>
        </p:spPr>
      </p:cxnSp>
      <p:sp>
        <p:nvSpPr>
          <p:cNvPr id="915" name="milestoneshape"/>
          <p:cNvSpPr/>
          <p:nvPr/>
        </p:nvSpPr>
        <p:spPr bwMode="auto">
          <a:xfrm rot="16200000">
            <a:off x="2498205" y="3284583"/>
            <a:ext cx="190500" cy="190500"/>
          </a:xfrm>
          <a:prstGeom prst="flowChartMerge">
            <a:avLst/>
          </a:prstGeom>
          <a:solidFill>
            <a:schemeClr val="bg1"/>
          </a:solidFill>
          <a:ln w="9525" cap="flat" cmpd="sng" algn="ctr">
            <a:noFill/>
            <a:prstDash val="solid"/>
            <a:round/>
            <a:headEnd type="none" w="sm" len="sm"/>
            <a:tailEnd type="none" w="sm" len="sm"/>
          </a:ln>
          <a:effectLst>
            <a:outerShdw blurRad="63500">
              <a:scrgbClr r="0" g="0" b="0">
                <a:alpha val="50000"/>
              </a:scrgbClr>
            </a:outerShdw>
          </a:effectLst>
          <a:scene3d>
            <a:camera prst="orthographicFront"/>
            <a:lightRig rig="threePt" dir="t"/>
          </a:scene3d>
          <a:sp3d>
            <a:bevelT h="127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10000"/>
              </a:lnSpc>
              <a:spcBef>
                <a:spcPct val="0"/>
              </a:spcBef>
              <a:spcAft>
                <a:spcPct val="0"/>
              </a:spcAft>
              <a:buClrTx/>
              <a:buSzTx/>
              <a:buFont typeface="Wingdings" pitchFamily="2" charset="2"/>
              <a:buChar char="§"/>
              <a:tabLst/>
            </a:pPr>
            <a:endParaRPr kumimoji="0" lang="en-US" sz="2000" b="0" i="0" u="none" strike="noStrike" cap="none" normalizeH="0" baseline="0" smtClean="0">
              <a:ln>
                <a:noFill/>
              </a:ln>
              <a:solidFill>
                <a:schemeClr val="tx1"/>
              </a:solidFill>
              <a:effectLst/>
              <a:latin typeface="Arial" charset="0"/>
            </a:endParaRPr>
          </a:p>
        </p:txBody>
      </p:sp>
      <p:cxnSp>
        <p:nvCxnSpPr>
          <p:cNvPr id="916" name="milestoneshape"/>
          <p:cNvCxnSpPr/>
          <p:nvPr/>
        </p:nvCxnSpPr>
        <p:spPr bwMode="auto">
          <a:xfrm>
            <a:off x="2498205" y="3284583"/>
            <a:ext cx="0" cy="1016000"/>
          </a:xfrm>
          <a:prstGeom prst="line">
            <a:avLst/>
          </a:prstGeom>
          <a:noFill/>
          <a:ln w="15875" cap="flat" cmpd="sng" algn="ctr">
            <a:solidFill>
              <a:schemeClr val="tx1"/>
            </a:solidFill>
            <a:prstDash val="solid"/>
            <a:round/>
            <a:headEnd type="none" w="sm" len="sm"/>
            <a:tailEnd type="none" w="sm" len="sm"/>
          </a:ln>
          <a:effectLst/>
        </p:spPr>
      </p:cxnSp>
      <p:sp>
        <p:nvSpPr>
          <p:cNvPr id="910" name="milestoneshape"/>
          <p:cNvSpPr/>
          <p:nvPr/>
        </p:nvSpPr>
        <p:spPr bwMode="auto">
          <a:xfrm rot="16200000">
            <a:off x="2618442" y="3792583"/>
            <a:ext cx="190500" cy="190500"/>
          </a:xfrm>
          <a:prstGeom prst="flowChartMerge">
            <a:avLst/>
          </a:prstGeom>
          <a:solidFill>
            <a:schemeClr val="accent3"/>
          </a:solidFill>
          <a:ln w="9525" cap="flat" cmpd="sng" algn="ctr">
            <a:noFill/>
            <a:prstDash val="solid"/>
            <a:round/>
            <a:headEnd type="none" w="sm" len="sm"/>
            <a:tailEnd type="none" w="sm" len="sm"/>
          </a:ln>
          <a:effectLst>
            <a:outerShdw blurRad="63500">
              <a:scrgbClr r="0" g="0" b="0">
                <a:alpha val="50000"/>
              </a:scrgbClr>
            </a:outerShdw>
          </a:effectLst>
          <a:scene3d>
            <a:camera prst="orthographicFront"/>
            <a:lightRig rig="threePt" dir="t"/>
          </a:scene3d>
          <a:sp3d>
            <a:bevelT h="127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10000"/>
              </a:lnSpc>
              <a:spcBef>
                <a:spcPct val="0"/>
              </a:spcBef>
              <a:spcAft>
                <a:spcPct val="0"/>
              </a:spcAft>
              <a:buClrTx/>
              <a:buSzTx/>
              <a:buFont typeface="Wingdings" pitchFamily="2" charset="2"/>
              <a:buChar char="§"/>
              <a:tabLst/>
            </a:pPr>
            <a:endParaRPr kumimoji="0" lang="en-US" sz="2000" b="0" i="0" u="none" strike="noStrike" cap="none" normalizeH="0" baseline="0" smtClean="0">
              <a:ln>
                <a:noFill/>
              </a:ln>
              <a:solidFill>
                <a:schemeClr val="tx1"/>
              </a:solidFill>
              <a:effectLst/>
              <a:latin typeface="Arial" charset="0"/>
            </a:endParaRPr>
          </a:p>
        </p:txBody>
      </p:sp>
      <p:cxnSp>
        <p:nvCxnSpPr>
          <p:cNvPr id="911" name="milestoneshape"/>
          <p:cNvCxnSpPr/>
          <p:nvPr/>
        </p:nvCxnSpPr>
        <p:spPr bwMode="auto">
          <a:xfrm>
            <a:off x="2618442" y="3792583"/>
            <a:ext cx="0" cy="508000"/>
          </a:xfrm>
          <a:prstGeom prst="line">
            <a:avLst/>
          </a:prstGeom>
          <a:noFill/>
          <a:ln w="15875" cap="flat" cmpd="sng" algn="ctr">
            <a:solidFill>
              <a:schemeClr val="tx1"/>
            </a:solidFill>
            <a:prstDash val="solid"/>
            <a:round/>
            <a:headEnd type="none" w="sm" len="sm"/>
            <a:tailEnd type="none" w="sm" len="sm"/>
          </a:ln>
          <a:effectLst/>
        </p:spPr>
      </p:cxnSp>
      <p:sp>
        <p:nvSpPr>
          <p:cNvPr id="905" name="milestoneshape"/>
          <p:cNvSpPr/>
          <p:nvPr/>
        </p:nvSpPr>
        <p:spPr bwMode="auto">
          <a:xfrm rot="16200000">
            <a:off x="4329509" y="3050903"/>
            <a:ext cx="190500" cy="190500"/>
          </a:xfrm>
          <a:prstGeom prst="flowChartMerge">
            <a:avLst/>
          </a:prstGeom>
          <a:solidFill>
            <a:schemeClr val="bg1"/>
          </a:solidFill>
          <a:ln w="9525" cap="flat" cmpd="sng" algn="ctr">
            <a:noFill/>
            <a:prstDash val="solid"/>
            <a:round/>
            <a:headEnd type="none" w="sm" len="sm"/>
            <a:tailEnd type="none" w="sm" len="sm"/>
          </a:ln>
          <a:effectLst>
            <a:outerShdw blurRad="63500">
              <a:scrgbClr r="0" g="0" b="0">
                <a:alpha val="50000"/>
              </a:scrgbClr>
            </a:outerShdw>
          </a:effectLst>
          <a:scene3d>
            <a:camera prst="orthographicFront"/>
            <a:lightRig rig="threePt" dir="t"/>
          </a:scene3d>
          <a:sp3d>
            <a:bevelT h="127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10000"/>
              </a:lnSpc>
              <a:spcBef>
                <a:spcPct val="0"/>
              </a:spcBef>
              <a:spcAft>
                <a:spcPct val="0"/>
              </a:spcAft>
              <a:buClrTx/>
              <a:buSzTx/>
              <a:buFont typeface="Wingdings" pitchFamily="2" charset="2"/>
              <a:buChar char="§"/>
              <a:tabLst/>
            </a:pPr>
            <a:endParaRPr kumimoji="0" lang="en-US" sz="2000" b="0" i="0" u="none" strike="noStrike" cap="none" normalizeH="0" baseline="0" smtClean="0">
              <a:ln>
                <a:noFill/>
              </a:ln>
              <a:solidFill>
                <a:schemeClr val="tx1"/>
              </a:solidFill>
              <a:effectLst/>
              <a:latin typeface="Arial" charset="0"/>
            </a:endParaRPr>
          </a:p>
        </p:txBody>
      </p:sp>
      <p:cxnSp>
        <p:nvCxnSpPr>
          <p:cNvPr id="906" name="milestoneshape"/>
          <p:cNvCxnSpPr/>
          <p:nvPr/>
        </p:nvCxnSpPr>
        <p:spPr bwMode="auto">
          <a:xfrm>
            <a:off x="4329509" y="3050903"/>
            <a:ext cx="0" cy="1249680"/>
          </a:xfrm>
          <a:prstGeom prst="line">
            <a:avLst/>
          </a:prstGeom>
          <a:noFill/>
          <a:ln w="15875" cap="flat" cmpd="sng" algn="ctr">
            <a:solidFill>
              <a:schemeClr val="tx1"/>
            </a:solidFill>
            <a:prstDash val="solid"/>
            <a:round/>
            <a:headEnd type="none" w="sm" len="sm"/>
            <a:tailEnd type="none" w="sm" len="sm"/>
          </a:ln>
          <a:effectLst/>
        </p:spPr>
      </p:cxnSp>
      <p:sp>
        <p:nvSpPr>
          <p:cNvPr id="900" name="milestoneshape"/>
          <p:cNvSpPr/>
          <p:nvPr/>
        </p:nvSpPr>
        <p:spPr bwMode="auto">
          <a:xfrm rot="16200000">
            <a:off x="4824331" y="3675743"/>
            <a:ext cx="190500" cy="190500"/>
          </a:xfrm>
          <a:prstGeom prst="flowChartMerge">
            <a:avLst/>
          </a:prstGeom>
          <a:solidFill>
            <a:schemeClr val="accent3"/>
          </a:solidFill>
          <a:ln w="9525" cap="flat" cmpd="sng" algn="ctr">
            <a:noFill/>
            <a:prstDash val="solid"/>
            <a:round/>
            <a:headEnd type="none" w="sm" len="sm"/>
            <a:tailEnd type="none" w="sm" len="sm"/>
          </a:ln>
          <a:effectLst>
            <a:outerShdw blurRad="63500">
              <a:scrgbClr r="0" g="0" b="0">
                <a:alpha val="50000"/>
              </a:scrgbClr>
            </a:outerShdw>
          </a:effectLst>
          <a:scene3d>
            <a:camera prst="orthographicFront"/>
            <a:lightRig rig="threePt" dir="t"/>
          </a:scene3d>
          <a:sp3d>
            <a:bevelT h="127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10000"/>
              </a:lnSpc>
              <a:spcBef>
                <a:spcPct val="0"/>
              </a:spcBef>
              <a:spcAft>
                <a:spcPct val="0"/>
              </a:spcAft>
              <a:buClrTx/>
              <a:buSzTx/>
              <a:buFont typeface="Wingdings" pitchFamily="2" charset="2"/>
              <a:buChar char="§"/>
              <a:tabLst/>
            </a:pPr>
            <a:endParaRPr kumimoji="0" lang="en-US" sz="2000" b="0" i="0" u="none" strike="noStrike" cap="none" normalizeH="0" baseline="0" smtClean="0">
              <a:ln>
                <a:noFill/>
              </a:ln>
              <a:solidFill>
                <a:schemeClr val="tx1"/>
              </a:solidFill>
              <a:effectLst/>
              <a:latin typeface="Arial" charset="0"/>
            </a:endParaRPr>
          </a:p>
        </p:txBody>
      </p:sp>
      <p:cxnSp>
        <p:nvCxnSpPr>
          <p:cNvPr id="901" name="milestoneshape"/>
          <p:cNvCxnSpPr/>
          <p:nvPr/>
        </p:nvCxnSpPr>
        <p:spPr bwMode="auto">
          <a:xfrm>
            <a:off x="4824331" y="3675743"/>
            <a:ext cx="0" cy="624840"/>
          </a:xfrm>
          <a:prstGeom prst="line">
            <a:avLst/>
          </a:prstGeom>
          <a:noFill/>
          <a:ln w="15875" cap="flat" cmpd="sng" algn="ctr">
            <a:solidFill>
              <a:schemeClr val="tx1"/>
            </a:solidFill>
            <a:prstDash val="solid"/>
            <a:round/>
            <a:headEnd type="none" w="sm" len="sm"/>
            <a:tailEnd type="none" w="sm" len="sm"/>
          </a:ln>
          <a:effectLst/>
        </p:spPr>
      </p:cxnSp>
      <p:sp>
        <p:nvSpPr>
          <p:cNvPr id="895" name="milestoneshape"/>
          <p:cNvSpPr/>
          <p:nvPr/>
        </p:nvSpPr>
        <p:spPr bwMode="auto">
          <a:xfrm rot="16200000">
            <a:off x="7423302" y="3167743"/>
            <a:ext cx="190500" cy="190500"/>
          </a:xfrm>
          <a:prstGeom prst="flowChartMerge">
            <a:avLst/>
          </a:prstGeom>
          <a:solidFill>
            <a:schemeClr val="bg1"/>
          </a:solidFill>
          <a:ln w="9525" cap="flat" cmpd="sng" algn="ctr">
            <a:noFill/>
            <a:prstDash val="solid"/>
            <a:round/>
            <a:headEnd type="none" w="sm" len="sm"/>
            <a:tailEnd type="none" w="sm" len="sm"/>
          </a:ln>
          <a:effectLst>
            <a:outerShdw blurRad="63500">
              <a:scrgbClr r="0" g="0" b="0">
                <a:alpha val="50000"/>
              </a:scrgbClr>
            </a:outerShdw>
          </a:effectLst>
          <a:scene3d>
            <a:camera prst="orthographicFront"/>
            <a:lightRig rig="threePt" dir="t"/>
          </a:scene3d>
          <a:sp3d>
            <a:bevelT h="127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10000"/>
              </a:lnSpc>
              <a:spcBef>
                <a:spcPct val="0"/>
              </a:spcBef>
              <a:spcAft>
                <a:spcPct val="0"/>
              </a:spcAft>
              <a:buClrTx/>
              <a:buSzTx/>
              <a:buFont typeface="Wingdings" pitchFamily="2" charset="2"/>
              <a:buChar char="§"/>
              <a:tabLst/>
            </a:pPr>
            <a:endParaRPr kumimoji="0" lang="en-US" sz="2000" b="0" i="0" u="none" strike="noStrike" cap="none" normalizeH="0" baseline="0" smtClean="0">
              <a:ln>
                <a:noFill/>
              </a:ln>
              <a:solidFill>
                <a:schemeClr val="tx1"/>
              </a:solidFill>
              <a:effectLst/>
              <a:latin typeface="Arial" charset="0"/>
            </a:endParaRPr>
          </a:p>
        </p:txBody>
      </p:sp>
      <p:cxnSp>
        <p:nvCxnSpPr>
          <p:cNvPr id="896" name="milestoneshape"/>
          <p:cNvCxnSpPr/>
          <p:nvPr/>
        </p:nvCxnSpPr>
        <p:spPr bwMode="auto">
          <a:xfrm>
            <a:off x="7423302" y="3167743"/>
            <a:ext cx="0" cy="1132840"/>
          </a:xfrm>
          <a:prstGeom prst="line">
            <a:avLst/>
          </a:prstGeom>
          <a:noFill/>
          <a:ln w="15875" cap="flat" cmpd="sng" algn="ctr">
            <a:solidFill>
              <a:schemeClr val="tx1"/>
            </a:solidFill>
            <a:prstDash val="solid"/>
            <a:round/>
            <a:headEnd type="none" w="sm" len="sm"/>
            <a:tailEnd type="none" w="sm" len="sm"/>
          </a:ln>
          <a:effectLst/>
        </p:spPr>
      </p:cxnSp>
      <p:sp>
        <p:nvSpPr>
          <p:cNvPr id="890" name="milestoneshape"/>
          <p:cNvSpPr/>
          <p:nvPr/>
        </p:nvSpPr>
        <p:spPr bwMode="auto">
          <a:xfrm rot="16200000">
            <a:off x="7497294" y="3675743"/>
            <a:ext cx="190500" cy="190500"/>
          </a:xfrm>
          <a:prstGeom prst="flowChartMerge">
            <a:avLst/>
          </a:prstGeom>
          <a:solidFill>
            <a:schemeClr val="accent3"/>
          </a:solidFill>
          <a:ln w="9525" cap="flat" cmpd="sng" algn="ctr">
            <a:noFill/>
            <a:prstDash val="solid"/>
            <a:round/>
            <a:headEnd type="none" w="sm" len="sm"/>
            <a:tailEnd type="none" w="sm" len="sm"/>
          </a:ln>
          <a:effectLst>
            <a:outerShdw blurRad="63500">
              <a:scrgbClr r="0" g="0" b="0">
                <a:alpha val="50000"/>
              </a:scrgbClr>
            </a:outerShdw>
          </a:effectLst>
          <a:scene3d>
            <a:camera prst="orthographicFront"/>
            <a:lightRig rig="threePt" dir="t"/>
          </a:scene3d>
          <a:sp3d>
            <a:bevelT h="127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10000"/>
              </a:lnSpc>
              <a:spcBef>
                <a:spcPct val="0"/>
              </a:spcBef>
              <a:spcAft>
                <a:spcPct val="0"/>
              </a:spcAft>
              <a:buClrTx/>
              <a:buSzTx/>
              <a:buFont typeface="Wingdings" pitchFamily="2" charset="2"/>
              <a:buChar char="§"/>
              <a:tabLst/>
            </a:pPr>
            <a:endParaRPr kumimoji="0" lang="en-US" sz="2000" b="0" i="0" u="none" strike="noStrike" cap="none" normalizeH="0" baseline="0" smtClean="0">
              <a:ln>
                <a:noFill/>
              </a:ln>
              <a:solidFill>
                <a:schemeClr val="tx1"/>
              </a:solidFill>
              <a:effectLst/>
              <a:latin typeface="Arial" charset="0"/>
            </a:endParaRPr>
          </a:p>
        </p:txBody>
      </p:sp>
      <p:cxnSp>
        <p:nvCxnSpPr>
          <p:cNvPr id="891" name="milestoneshape"/>
          <p:cNvCxnSpPr/>
          <p:nvPr/>
        </p:nvCxnSpPr>
        <p:spPr bwMode="auto">
          <a:xfrm>
            <a:off x="7497294" y="3675743"/>
            <a:ext cx="0" cy="624840"/>
          </a:xfrm>
          <a:prstGeom prst="line">
            <a:avLst/>
          </a:prstGeom>
          <a:noFill/>
          <a:ln w="15875" cap="flat" cmpd="sng" algn="ctr">
            <a:solidFill>
              <a:schemeClr val="tx1"/>
            </a:solidFill>
            <a:prstDash val="solid"/>
            <a:round/>
            <a:headEnd type="none" w="sm" len="sm"/>
            <a:tailEnd type="none" w="sm" len="sm"/>
          </a:ln>
          <a:effectLst/>
        </p:spPr>
      </p:cxnSp>
      <p:sp>
        <p:nvSpPr>
          <p:cNvPr id="807" name="TextBox 806"/>
          <p:cNvSpPr txBox="1"/>
          <p:nvPr/>
        </p:nvSpPr>
        <p:spPr>
          <a:xfrm>
            <a:off x="1673479" y="762000"/>
            <a:ext cx="5299342" cy="1077218"/>
          </a:xfrm>
          <a:prstGeom prst="rect">
            <a:avLst/>
          </a:prstGeom>
          <a:noFill/>
        </p:spPr>
        <p:txBody>
          <a:bodyPr wrap="square" rtlCol="0">
            <a:spAutoFit/>
          </a:bodyPr>
          <a:lstStyle/>
          <a:p>
            <a:pPr algn="ctr"/>
            <a:r>
              <a:rPr lang="en-US" sz="3200" b="1" dirty="0" smtClean="0"/>
              <a:t>What We Did: Timeline of Events</a:t>
            </a:r>
            <a:endParaRPr lang="en-US" sz="3200" b="1" dirty="0"/>
          </a:p>
        </p:txBody>
      </p:sp>
      <p:sp>
        <p:nvSpPr>
          <p:cNvPr id="871" name="pgshape"/>
          <p:cNvSpPr/>
          <p:nvPr/>
        </p:nvSpPr>
        <p:spPr bwMode="auto">
          <a:xfrm>
            <a:off x="953621" y="4300583"/>
            <a:ext cx="6756400" cy="508000"/>
          </a:xfrm>
          <a:prstGeom prst="rect">
            <a:avLst/>
          </a:prstGeom>
          <a:gradFill flip="none" rotWithShape="1">
            <a:gsLst>
              <a:gs pos="0">
                <a:srgbClr val="527AAE"/>
              </a:gs>
              <a:gs pos="100000">
                <a:srgbClr val="3D5B7F"/>
              </a:gs>
            </a:gsLst>
            <a:lin ang="5400000" scaled="1"/>
            <a:tileRect/>
          </a:gradFill>
          <a:ln w="9525" cap="flat" cmpd="sng" algn="ctr">
            <a:noFill/>
            <a:prstDash val="solid"/>
            <a:round/>
            <a:headEnd type="none" w="sm" len="sm"/>
            <a:tailEnd type="none" w="sm" len="sm"/>
          </a:ln>
          <a:effectLst>
            <a:reflection blurRad="6350" stA="50000" endA="300" endPos="55500" dist="50800" dir="5400000" sy="-100000" algn="bl" rotWithShape="0"/>
          </a:effectLst>
          <a:scene3d>
            <a:camera prst="orthographicFront"/>
            <a:lightRig rig="threePt" dir="t">
              <a:rot lat="0" lon="0" rev="8700000"/>
            </a:lightRig>
          </a:scene3d>
          <a:sp3d>
            <a:bevelT w="165100" h="1905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10000"/>
              </a:lnSpc>
              <a:spcBef>
                <a:spcPct val="0"/>
              </a:spcBef>
              <a:spcAft>
                <a:spcPct val="0"/>
              </a:spcAft>
              <a:buClrTx/>
              <a:buSzTx/>
              <a:buFont typeface="Wingdings" pitchFamily="2" charset="2"/>
              <a:buChar char="§"/>
              <a:tabLst/>
            </a:pPr>
            <a:endParaRPr kumimoji="0" lang="en-US" sz="2000" b="0" i="0" u="none" strike="noStrike" cap="none" normalizeH="0" baseline="0" smtClean="0">
              <a:ln>
                <a:noFill/>
              </a:ln>
              <a:solidFill>
                <a:schemeClr val="tx1"/>
              </a:solidFill>
              <a:effectLst/>
              <a:latin typeface="Arial" charset="0"/>
            </a:endParaRPr>
          </a:p>
        </p:txBody>
      </p:sp>
      <p:sp>
        <p:nvSpPr>
          <p:cNvPr id="872" name="pgshape"/>
          <p:cNvSpPr txBox="1"/>
          <p:nvPr>
            <p:custDataLst>
              <p:tags r:id="rId2"/>
            </p:custDataLst>
          </p:nvPr>
        </p:nvSpPr>
        <p:spPr>
          <a:xfrm>
            <a:off x="190500" y="4362137"/>
            <a:ext cx="635000" cy="461665"/>
          </a:xfrm>
          <a:prstGeom prst="rect">
            <a:avLst/>
          </a:prstGeom>
          <a:noFill/>
        </p:spPr>
        <p:txBody>
          <a:bodyPr vert="horz" rtlCol="0">
            <a:spAutoFit/>
          </a:bodyPr>
          <a:lstStyle/>
          <a:p>
            <a:pPr algn="ctr"/>
            <a:r>
              <a:rPr lang="en-US" sz="2400" b="1" dirty="0" smtClean="0">
                <a:solidFill>
                  <a:srgbClr val="FF0000"/>
                </a:solidFill>
                <a:latin typeface="Calibri"/>
              </a:rPr>
              <a:t>' 08</a:t>
            </a:r>
            <a:endParaRPr lang="en-US" sz="2400" b="1" dirty="0">
              <a:solidFill>
                <a:srgbClr val="FF0000"/>
              </a:solidFill>
              <a:latin typeface="Calibri"/>
            </a:endParaRPr>
          </a:p>
        </p:txBody>
      </p:sp>
      <p:sp>
        <p:nvSpPr>
          <p:cNvPr id="873" name="pgshape"/>
          <p:cNvSpPr txBox="1"/>
          <p:nvPr>
            <p:custDataLst>
              <p:tags r:id="rId3"/>
            </p:custDataLst>
          </p:nvPr>
        </p:nvSpPr>
        <p:spPr>
          <a:xfrm>
            <a:off x="953621" y="4300583"/>
            <a:ext cx="844550" cy="508000"/>
          </a:xfrm>
          <a:prstGeom prst="rect">
            <a:avLst/>
          </a:prstGeom>
          <a:noFill/>
        </p:spPr>
        <p:txBody>
          <a:bodyPr vert="horz" wrap="square" rtlCol="0" anchor="ctr" anchorCtr="1">
            <a:noAutofit/>
          </a:bodyPr>
          <a:lstStyle/>
          <a:p>
            <a:r>
              <a:rPr lang="en-US" sz="1400" smtClean="0">
                <a:solidFill>
                  <a:srgbClr val="FFFFFF"/>
                </a:solidFill>
                <a:latin typeface="Calibri"/>
              </a:rPr>
              <a:t>Sep
2008</a:t>
            </a:r>
            <a:endParaRPr lang="en-US" sz="1400">
              <a:solidFill>
                <a:srgbClr val="FFFFFF"/>
              </a:solidFill>
              <a:latin typeface="Calibri"/>
            </a:endParaRPr>
          </a:p>
        </p:txBody>
      </p:sp>
      <p:cxnSp>
        <p:nvCxnSpPr>
          <p:cNvPr id="874" name="pgshape"/>
          <p:cNvCxnSpPr/>
          <p:nvPr/>
        </p:nvCxnSpPr>
        <p:spPr bwMode="auto">
          <a:xfrm>
            <a:off x="1790656" y="4452983"/>
            <a:ext cx="0" cy="203200"/>
          </a:xfrm>
          <a:prstGeom prst="line">
            <a:avLst/>
          </a:prstGeom>
          <a:noFill/>
          <a:ln w="12700" cap="flat" cmpd="sng" algn="ctr">
            <a:solidFill>
              <a:schemeClr val="tx1"/>
            </a:solidFill>
            <a:prstDash val="solid"/>
            <a:round/>
            <a:headEnd type="none" w="sm" len="sm"/>
            <a:tailEnd type="none" w="sm" len="sm"/>
          </a:ln>
          <a:effectLst/>
        </p:spPr>
      </p:cxnSp>
      <p:sp>
        <p:nvSpPr>
          <p:cNvPr id="875" name="pgshape"/>
          <p:cNvSpPr txBox="1"/>
          <p:nvPr>
            <p:custDataLst>
              <p:tags r:id="rId4"/>
            </p:custDataLst>
          </p:nvPr>
        </p:nvSpPr>
        <p:spPr>
          <a:xfrm>
            <a:off x="1790656" y="4300583"/>
            <a:ext cx="844550" cy="508000"/>
          </a:xfrm>
          <a:prstGeom prst="rect">
            <a:avLst/>
          </a:prstGeom>
          <a:noFill/>
        </p:spPr>
        <p:txBody>
          <a:bodyPr vert="horz" wrap="square" rtlCol="0" anchor="ctr" anchorCtr="1">
            <a:noAutofit/>
          </a:bodyPr>
          <a:lstStyle/>
          <a:p>
            <a:r>
              <a:rPr lang="en-US" sz="1400" smtClean="0">
                <a:solidFill>
                  <a:srgbClr val="FFFFFF"/>
                </a:solidFill>
                <a:latin typeface="Calibri"/>
              </a:rPr>
              <a:t>Mar
2009</a:t>
            </a:r>
            <a:endParaRPr lang="en-US" sz="1400">
              <a:solidFill>
                <a:srgbClr val="FFFFFF"/>
              </a:solidFill>
              <a:latin typeface="Calibri"/>
            </a:endParaRPr>
          </a:p>
        </p:txBody>
      </p:sp>
      <p:cxnSp>
        <p:nvCxnSpPr>
          <p:cNvPr id="876" name="pgshape"/>
          <p:cNvCxnSpPr/>
          <p:nvPr/>
        </p:nvCxnSpPr>
        <p:spPr bwMode="auto">
          <a:xfrm>
            <a:off x="2641565" y="4452983"/>
            <a:ext cx="0" cy="203200"/>
          </a:xfrm>
          <a:prstGeom prst="line">
            <a:avLst/>
          </a:prstGeom>
          <a:noFill/>
          <a:ln w="12700" cap="flat" cmpd="sng" algn="ctr">
            <a:solidFill>
              <a:schemeClr val="tx1"/>
            </a:solidFill>
            <a:prstDash val="solid"/>
            <a:round/>
            <a:headEnd type="none" w="sm" len="sm"/>
            <a:tailEnd type="none" w="sm" len="sm"/>
          </a:ln>
          <a:effectLst/>
        </p:spPr>
      </p:cxnSp>
      <p:sp>
        <p:nvSpPr>
          <p:cNvPr id="877" name="pgshape"/>
          <p:cNvSpPr txBox="1"/>
          <p:nvPr>
            <p:custDataLst>
              <p:tags r:id="rId5"/>
            </p:custDataLst>
          </p:nvPr>
        </p:nvSpPr>
        <p:spPr>
          <a:xfrm>
            <a:off x="2641565" y="4300583"/>
            <a:ext cx="844550" cy="508000"/>
          </a:xfrm>
          <a:prstGeom prst="rect">
            <a:avLst/>
          </a:prstGeom>
          <a:noFill/>
        </p:spPr>
        <p:txBody>
          <a:bodyPr vert="horz" wrap="square" rtlCol="0" anchor="ctr" anchorCtr="1">
            <a:noAutofit/>
          </a:bodyPr>
          <a:lstStyle/>
          <a:p>
            <a:r>
              <a:rPr lang="en-US" sz="1400" smtClean="0">
                <a:solidFill>
                  <a:srgbClr val="FFFFFF"/>
                </a:solidFill>
                <a:latin typeface="Calibri"/>
              </a:rPr>
              <a:t>Sep</a:t>
            </a:r>
            <a:endParaRPr lang="en-US" sz="1400">
              <a:solidFill>
                <a:srgbClr val="FFFFFF"/>
              </a:solidFill>
              <a:latin typeface="Calibri"/>
            </a:endParaRPr>
          </a:p>
        </p:txBody>
      </p:sp>
      <p:cxnSp>
        <p:nvCxnSpPr>
          <p:cNvPr id="878" name="pgshape"/>
          <p:cNvCxnSpPr/>
          <p:nvPr/>
        </p:nvCxnSpPr>
        <p:spPr bwMode="auto">
          <a:xfrm>
            <a:off x="3478600" y="4452983"/>
            <a:ext cx="0" cy="203200"/>
          </a:xfrm>
          <a:prstGeom prst="line">
            <a:avLst/>
          </a:prstGeom>
          <a:noFill/>
          <a:ln w="12700" cap="flat" cmpd="sng" algn="ctr">
            <a:solidFill>
              <a:schemeClr val="tx1"/>
            </a:solidFill>
            <a:prstDash val="solid"/>
            <a:round/>
            <a:headEnd type="none" w="sm" len="sm"/>
            <a:tailEnd type="none" w="sm" len="sm"/>
          </a:ln>
          <a:effectLst/>
        </p:spPr>
      </p:cxnSp>
      <p:sp>
        <p:nvSpPr>
          <p:cNvPr id="879" name="pgshape"/>
          <p:cNvSpPr txBox="1"/>
          <p:nvPr>
            <p:custDataLst>
              <p:tags r:id="rId6"/>
            </p:custDataLst>
          </p:nvPr>
        </p:nvSpPr>
        <p:spPr>
          <a:xfrm>
            <a:off x="3478600" y="4300583"/>
            <a:ext cx="844550" cy="508000"/>
          </a:xfrm>
          <a:prstGeom prst="rect">
            <a:avLst/>
          </a:prstGeom>
          <a:noFill/>
        </p:spPr>
        <p:txBody>
          <a:bodyPr vert="horz" wrap="square" rtlCol="0" anchor="ctr" anchorCtr="1">
            <a:noAutofit/>
          </a:bodyPr>
          <a:lstStyle/>
          <a:p>
            <a:r>
              <a:rPr lang="en-US" sz="1400" smtClean="0">
                <a:solidFill>
                  <a:srgbClr val="FFFFFF"/>
                </a:solidFill>
                <a:latin typeface="Calibri"/>
              </a:rPr>
              <a:t>Mar
2010</a:t>
            </a:r>
            <a:endParaRPr lang="en-US" sz="1400">
              <a:solidFill>
                <a:srgbClr val="FFFFFF"/>
              </a:solidFill>
              <a:latin typeface="Calibri"/>
            </a:endParaRPr>
          </a:p>
        </p:txBody>
      </p:sp>
      <p:cxnSp>
        <p:nvCxnSpPr>
          <p:cNvPr id="880" name="pgshape"/>
          <p:cNvCxnSpPr/>
          <p:nvPr/>
        </p:nvCxnSpPr>
        <p:spPr bwMode="auto">
          <a:xfrm>
            <a:off x="4329509" y="4452983"/>
            <a:ext cx="0" cy="203200"/>
          </a:xfrm>
          <a:prstGeom prst="line">
            <a:avLst/>
          </a:prstGeom>
          <a:noFill/>
          <a:ln w="12700" cap="flat" cmpd="sng" algn="ctr">
            <a:solidFill>
              <a:schemeClr val="tx1"/>
            </a:solidFill>
            <a:prstDash val="solid"/>
            <a:round/>
            <a:headEnd type="none" w="sm" len="sm"/>
            <a:tailEnd type="none" w="sm" len="sm"/>
          </a:ln>
          <a:effectLst/>
        </p:spPr>
      </p:cxnSp>
      <p:sp>
        <p:nvSpPr>
          <p:cNvPr id="881" name="pgshape"/>
          <p:cNvSpPr txBox="1"/>
          <p:nvPr>
            <p:custDataLst>
              <p:tags r:id="rId7"/>
            </p:custDataLst>
          </p:nvPr>
        </p:nvSpPr>
        <p:spPr>
          <a:xfrm>
            <a:off x="4329509" y="4300583"/>
            <a:ext cx="844550" cy="508000"/>
          </a:xfrm>
          <a:prstGeom prst="rect">
            <a:avLst/>
          </a:prstGeom>
          <a:noFill/>
        </p:spPr>
        <p:txBody>
          <a:bodyPr vert="horz" wrap="square" rtlCol="0" anchor="ctr" anchorCtr="1">
            <a:noAutofit/>
          </a:bodyPr>
          <a:lstStyle/>
          <a:p>
            <a:r>
              <a:rPr lang="en-US" sz="1400" smtClean="0">
                <a:solidFill>
                  <a:srgbClr val="FFFFFF"/>
                </a:solidFill>
                <a:latin typeface="Calibri"/>
              </a:rPr>
              <a:t>Sep</a:t>
            </a:r>
            <a:endParaRPr lang="en-US" sz="1400">
              <a:solidFill>
                <a:srgbClr val="FFFFFF"/>
              </a:solidFill>
              <a:latin typeface="Calibri"/>
            </a:endParaRPr>
          </a:p>
        </p:txBody>
      </p:sp>
      <p:cxnSp>
        <p:nvCxnSpPr>
          <p:cNvPr id="882" name="pgshape"/>
          <p:cNvCxnSpPr/>
          <p:nvPr/>
        </p:nvCxnSpPr>
        <p:spPr bwMode="auto">
          <a:xfrm>
            <a:off x="5166544" y="4452983"/>
            <a:ext cx="0" cy="203200"/>
          </a:xfrm>
          <a:prstGeom prst="line">
            <a:avLst/>
          </a:prstGeom>
          <a:noFill/>
          <a:ln w="12700" cap="flat" cmpd="sng" algn="ctr">
            <a:solidFill>
              <a:schemeClr val="tx1"/>
            </a:solidFill>
            <a:prstDash val="solid"/>
            <a:round/>
            <a:headEnd type="none" w="sm" len="sm"/>
            <a:tailEnd type="none" w="sm" len="sm"/>
          </a:ln>
          <a:effectLst/>
        </p:spPr>
      </p:cxnSp>
      <p:sp>
        <p:nvSpPr>
          <p:cNvPr id="883" name="pgshape"/>
          <p:cNvSpPr txBox="1"/>
          <p:nvPr>
            <p:custDataLst>
              <p:tags r:id="rId8"/>
            </p:custDataLst>
          </p:nvPr>
        </p:nvSpPr>
        <p:spPr>
          <a:xfrm>
            <a:off x="5166544" y="4300583"/>
            <a:ext cx="844550" cy="508000"/>
          </a:xfrm>
          <a:prstGeom prst="rect">
            <a:avLst/>
          </a:prstGeom>
          <a:noFill/>
        </p:spPr>
        <p:txBody>
          <a:bodyPr vert="horz" wrap="square" rtlCol="0" anchor="ctr" anchorCtr="1">
            <a:noAutofit/>
          </a:bodyPr>
          <a:lstStyle/>
          <a:p>
            <a:r>
              <a:rPr lang="en-US" sz="1400" smtClean="0">
                <a:solidFill>
                  <a:srgbClr val="FFFFFF"/>
                </a:solidFill>
                <a:latin typeface="Calibri"/>
              </a:rPr>
              <a:t>Mar
2011</a:t>
            </a:r>
            <a:endParaRPr lang="en-US" sz="1400">
              <a:solidFill>
                <a:srgbClr val="FFFFFF"/>
              </a:solidFill>
              <a:latin typeface="Calibri"/>
            </a:endParaRPr>
          </a:p>
        </p:txBody>
      </p:sp>
      <p:cxnSp>
        <p:nvCxnSpPr>
          <p:cNvPr id="884" name="pgshape"/>
          <p:cNvCxnSpPr/>
          <p:nvPr/>
        </p:nvCxnSpPr>
        <p:spPr bwMode="auto">
          <a:xfrm>
            <a:off x="6017453" y="4452983"/>
            <a:ext cx="0" cy="203200"/>
          </a:xfrm>
          <a:prstGeom prst="line">
            <a:avLst/>
          </a:prstGeom>
          <a:noFill/>
          <a:ln w="12700" cap="flat" cmpd="sng" algn="ctr">
            <a:solidFill>
              <a:schemeClr val="tx1"/>
            </a:solidFill>
            <a:prstDash val="solid"/>
            <a:round/>
            <a:headEnd type="none" w="sm" len="sm"/>
            <a:tailEnd type="none" w="sm" len="sm"/>
          </a:ln>
          <a:effectLst/>
        </p:spPr>
      </p:cxnSp>
      <p:sp>
        <p:nvSpPr>
          <p:cNvPr id="885" name="pgshape"/>
          <p:cNvSpPr txBox="1"/>
          <p:nvPr>
            <p:custDataLst>
              <p:tags r:id="rId9"/>
            </p:custDataLst>
          </p:nvPr>
        </p:nvSpPr>
        <p:spPr>
          <a:xfrm>
            <a:off x="6017453" y="4300583"/>
            <a:ext cx="844550" cy="508000"/>
          </a:xfrm>
          <a:prstGeom prst="rect">
            <a:avLst/>
          </a:prstGeom>
          <a:noFill/>
        </p:spPr>
        <p:txBody>
          <a:bodyPr vert="horz" wrap="square" rtlCol="0" anchor="ctr" anchorCtr="1">
            <a:noAutofit/>
          </a:bodyPr>
          <a:lstStyle/>
          <a:p>
            <a:r>
              <a:rPr lang="en-US" sz="1400" smtClean="0">
                <a:solidFill>
                  <a:srgbClr val="FFFFFF"/>
                </a:solidFill>
                <a:latin typeface="Calibri"/>
              </a:rPr>
              <a:t>Sep</a:t>
            </a:r>
            <a:endParaRPr lang="en-US" sz="1400">
              <a:solidFill>
                <a:srgbClr val="FFFFFF"/>
              </a:solidFill>
              <a:latin typeface="Calibri"/>
            </a:endParaRPr>
          </a:p>
        </p:txBody>
      </p:sp>
      <p:cxnSp>
        <p:nvCxnSpPr>
          <p:cNvPr id="886" name="pgshape"/>
          <p:cNvCxnSpPr/>
          <p:nvPr/>
        </p:nvCxnSpPr>
        <p:spPr bwMode="auto">
          <a:xfrm>
            <a:off x="6859112" y="4452983"/>
            <a:ext cx="0" cy="203200"/>
          </a:xfrm>
          <a:prstGeom prst="line">
            <a:avLst/>
          </a:prstGeom>
          <a:noFill/>
          <a:ln w="12700" cap="flat" cmpd="sng" algn="ctr">
            <a:solidFill>
              <a:schemeClr val="tx1"/>
            </a:solidFill>
            <a:prstDash val="solid"/>
            <a:round/>
            <a:headEnd type="none" w="sm" len="sm"/>
            <a:tailEnd type="none" w="sm" len="sm"/>
          </a:ln>
          <a:effectLst/>
        </p:spPr>
      </p:cxnSp>
      <p:sp>
        <p:nvSpPr>
          <p:cNvPr id="887" name="pgshape"/>
          <p:cNvSpPr txBox="1"/>
          <p:nvPr>
            <p:custDataLst>
              <p:tags r:id="rId10"/>
            </p:custDataLst>
          </p:nvPr>
        </p:nvSpPr>
        <p:spPr>
          <a:xfrm>
            <a:off x="6859112" y="4300583"/>
            <a:ext cx="844550" cy="508000"/>
          </a:xfrm>
          <a:prstGeom prst="rect">
            <a:avLst/>
          </a:prstGeom>
          <a:noFill/>
        </p:spPr>
        <p:txBody>
          <a:bodyPr vert="horz" wrap="square" rtlCol="0" anchor="ctr" anchorCtr="1">
            <a:noAutofit/>
          </a:bodyPr>
          <a:lstStyle/>
          <a:p>
            <a:r>
              <a:rPr lang="en-US" sz="1400" smtClean="0">
                <a:solidFill>
                  <a:srgbClr val="FFFFFF"/>
                </a:solidFill>
                <a:latin typeface="Calibri"/>
              </a:rPr>
              <a:t>Mar
2012</a:t>
            </a:r>
            <a:endParaRPr lang="en-US" sz="1400">
              <a:solidFill>
                <a:srgbClr val="FFFFFF"/>
              </a:solidFill>
              <a:latin typeface="Calibri"/>
            </a:endParaRPr>
          </a:p>
        </p:txBody>
      </p:sp>
      <p:sp>
        <p:nvSpPr>
          <p:cNvPr id="888" name="pgshape"/>
          <p:cNvSpPr txBox="1"/>
          <p:nvPr>
            <p:custDataLst>
              <p:tags r:id="rId11"/>
            </p:custDataLst>
          </p:nvPr>
        </p:nvSpPr>
        <p:spPr>
          <a:xfrm>
            <a:off x="7773521" y="4300583"/>
            <a:ext cx="635000" cy="461665"/>
          </a:xfrm>
          <a:prstGeom prst="rect">
            <a:avLst/>
          </a:prstGeom>
          <a:noFill/>
        </p:spPr>
        <p:txBody>
          <a:bodyPr vert="horz" rtlCol="0">
            <a:spAutoFit/>
          </a:bodyPr>
          <a:lstStyle/>
          <a:p>
            <a:pPr algn="ctr"/>
            <a:r>
              <a:rPr lang="en-US" sz="2400" b="1" dirty="0" smtClean="0">
                <a:solidFill>
                  <a:srgbClr val="FF0000"/>
                </a:solidFill>
                <a:latin typeface="Calibri"/>
              </a:rPr>
              <a:t>' 12</a:t>
            </a:r>
            <a:endParaRPr lang="en-US" sz="2400" b="1" dirty="0">
              <a:solidFill>
                <a:srgbClr val="FF0000"/>
              </a:solidFill>
              <a:latin typeface="Calibri"/>
            </a:endParaRPr>
          </a:p>
        </p:txBody>
      </p:sp>
      <p:sp>
        <p:nvSpPr>
          <p:cNvPr id="892" name="milestoneshape"/>
          <p:cNvSpPr txBox="1"/>
          <p:nvPr>
            <p:custDataLst>
              <p:tags r:id="rId12"/>
            </p:custDataLst>
          </p:nvPr>
        </p:nvSpPr>
        <p:spPr>
          <a:xfrm>
            <a:off x="7756044" y="3587569"/>
            <a:ext cx="1151706" cy="487466"/>
          </a:xfrm>
          <a:prstGeom prst="rect">
            <a:avLst/>
          </a:prstGeom>
          <a:noFill/>
        </p:spPr>
        <p:txBody>
          <a:bodyPr vert="horz" wrap="square" rtlCol="0" anchorCtr="0">
            <a:noAutofit/>
          </a:bodyPr>
          <a:lstStyle/>
          <a:p>
            <a:pPr>
              <a:lnSpc>
                <a:spcPct val="80000"/>
              </a:lnSpc>
            </a:pPr>
            <a:r>
              <a:rPr lang="en-US" sz="1100" b="1" dirty="0" smtClean="0">
                <a:solidFill>
                  <a:schemeClr val="dk1"/>
                </a:solidFill>
                <a:latin typeface="Calibri"/>
              </a:rPr>
              <a:t>Second Annual Community Affiliates Survey</a:t>
            </a:r>
            <a:endParaRPr lang="en-US" sz="1100" b="1" dirty="0">
              <a:solidFill>
                <a:schemeClr val="dk1"/>
              </a:solidFill>
              <a:latin typeface="Calibri"/>
            </a:endParaRPr>
          </a:p>
        </p:txBody>
      </p:sp>
      <p:sp>
        <p:nvSpPr>
          <p:cNvPr id="897" name="milestoneshape"/>
          <p:cNvSpPr txBox="1"/>
          <p:nvPr>
            <p:custDataLst>
              <p:tags r:id="rId13"/>
            </p:custDataLst>
          </p:nvPr>
        </p:nvSpPr>
        <p:spPr>
          <a:xfrm>
            <a:off x="7687794" y="3053182"/>
            <a:ext cx="1169360" cy="384230"/>
          </a:xfrm>
          <a:prstGeom prst="rect">
            <a:avLst/>
          </a:prstGeom>
          <a:noFill/>
        </p:spPr>
        <p:txBody>
          <a:bodyPr vert="horz" wrap="square" rtlCol="0" anchorCtr="0">
            <a:noAutofit/>
          </a:bodyPr>
          <a:lstStyle/>
          <a:p>
            <a:pPr>
              <a:lnSpc>
                <a:spcPct val="80000"/>
              </a:lnSpc>
            </a:pPr>
            <a:r>
              <a:rPr lang="en-US" sz="1100" b="1" dirty="0" smtClean="0">
                <a:solidFill>
                  <a:schemeClr val="dk1"/>
                </a:solidFill>
                <a:latin typeface="Calibri"/>
              </a:rPr>
              <a:t>Third Year of Implementation</a:t>
            </a:r>
            <a:endParaRPr lang="en-US" sz="1100" b="1" dirty="0">
              <a:solidFill>
                <a:schemeClr val="dk1"/>
              </a:solidFill>
              <a:latin typeface="Calibri"/>
            </a:endParaRPr>
          </a:p>
        </p:txBody>
      </p:sp>
      <p:sp>
        <p:nvSpPr>
          <p:cNvPr id="902" name="milestoneshape"/>
          <p:cNvSpPr txBox="1"/>
          <p:nvPr>
            <p:custDataLst>
              <p:tags r:id="rId14"/>
            </p:custDataLst>
          </p:nvPr>
        </p:nvSpPr>
        <p:spPr>
          <a:xfrm>
            <a:off x="4951331" y="3612243"/>
            <a:ext cx="1601869" cy="370841"/>
          </a:xfrm>
          <a:prstGeom prst="rect">
            <a:avLst/>
          </a:prstGeom>
          <a:noFill/>
        </p:spPr>
        <p:txBody>
          <a:bodyPr vert="horz" wrap="square" rtlCol="0" anchorCtr="0">
            <a:noAutofit/>
          </a:bodyPr>
          <a:lstStyle/>
          <a:p>
            <a:pPr>
              <a:lnSpc>
                <a:spcPct val="80000"/>
              </a:lnSpc>
            </a:pPr>
            <a:r>
              <a:rPr lang="en-US" sz="1100" b="1" dirty="0" smtClean="0">
                <a:solidFill>
                  <a:srgbClr val="FFFF00"/>
                </a:solidFill>
                <a:latin typeface="Calibri"/>
              </a:rPr>
              <a:t>Awarded 2010 Carnegie Elective Classification</a:t>
            </a:r>
            <a:endParaRPr lang="en-US" sz="1100" b="1" dirty="0">
              <a:solidFill>
                <a:srgbClr val="FFFF00"/>
              </a:solidFill>
              <a:latin typeface="Calibri"/>
            </a:endParaRPr>
          </a:p>
        </p:txBody>
      </p:sp>
      <p:sp>
        <p:nvSpPr>
          <p:cNvPr id="907" name="milestoneshape"/>
          <p:cNvSpPr txBox="1"/>
          <p:nvPr>
            <p:custDataLst>
              <p:tags r:id="rId15"/>
            </p:custDataLst>
          </p:nvPr>
        </p:nvSpPr>
        <p:spPr>
          <a:xfrm>
            <a:off x="4456509" y="2987403"/>
            <a:ext cx="1968500" cy="246221"/>
          </a:xfrm>
          <a:prstGeom prst="rect">
            <a:avLst/>
          </a:prstGeom>
          <a:noFill/>
        </p:spPr>
        <p:txBody>
          <a:bodyPr vert="horz" wrap="square" rtlCol="0" anchorCtr="0">
            <a:noAutofit/>
          </a:bodyPr>
          <a:lstStyle/>
          <a:p>
            <a:pPr>
              <a:lnSpc>
                <a:spcPct val="80000"/>
              </a:lnSpc>
            </a:pPr>
            <a:r>
              <a:rPr lang="en-US" sz="1000" b="1" smtClean="0">
                <a:solidFill>
                  <a:schemeClr val="dk1"/>
                </a:solidFill>
                <a:latin typeface="Calibri"/>
              </a:rPr>
              <a:t>Apply for 2010 Carnegie ElectiveClassification</a:t>
            </a:r>
            <a:endParaRPr lang="en-US" sz="1000" b="1">
              <a:solidFill>
                <a:schemeClr val="dk1"/>
              </a:solidFill>
              <a:latin typeface="Calibri"/>
            </a:endParaRPr>
          </a:p>
        </p:txBody>
      </p:sp>
      <p:sp>
        <p:nvSpPr>
          <p:cNvPr id="912" name="milestoneshape"/>
          <p:cNvSpPr txBox="1"/>
          <p:nvPr>
            <p:custDataLst>
              <p:tags r:id="rId16"/>
            </p:custDataLst>
          </p:nvPr>
        </p:nvSpPr>
        <p:spPr>
          <a:xfrm>
            <a:off x="2745442" y="3729083"/>
            <a:ext cx="1968500" cy="246221"/>
          </a:xfrm>
          <a:prstGeom prst="rect">
            <a:avLst/>
          </a:prstGeom>
          <a:noFill/>
        </p:spPr>
        <p:txBody>
          <a:bodyPr vert="horz" wrap="square" rtlCol="0" anchorCtr="0">
            <a:noAutofit/>
          </a:bodyPr>
          <a:lstStyle/>
          <a:p>
            <a:pPr>
              <a:lnSpc>
                <a:spcPct val="80000"/>
              </a:lnSpc>
            </a:pPr>
            <a:r>
              <a:rPr lang="en-US" sz="1000" b="1" dirty="0" smtClean="0">
                <a:solidFill>
                  <a:schemeClr val="dk1"/>
                </a:solidFill>
                <a:latin typeface="Calibri"/>
              </a:rPr>
              <a:t>Collaboration on the CCD</a:t>
            </a:r>
            <a:endParaRPr lang="en-US" sz="1000" b="1" dirty="0">
              <a:solidFill>
                <a:schemeClr val="dk1"/>
              </a:solidFill>
              <a:latin typeface="Calibri"/>
            </a:endParaRPr>
          </a:p>
        </p:txBody>
      </p:sp>
      <p:sp>
        <p:nvSpPr>
          <p:cNvPr id="917" name="milestoneshape"/>
          <p:cNvSpPr txBox="1"/>
          <p:nvPr>
            <p:custDataLst>
              <p:tags r:id="rId17"/>
            </p:custDataLst>
          </p:nvPr>
        </p:nvSpPr>
        <p:spPr>
          <a:xfrm>
            <a:off x="2625205" y="3221083"/>
            <a:ext cx="1968500" cy="246221"/>
          </a:xfrm>
          <a:prstGeom prst="rect">
            <a:avLst/>
          </a:prstGeom>
          <a:noFill/>
        </p:spPr>
        <p:txBody>
          <a:bodyPr vert="horz" wrap="square" rtlCol="0" anchorCtr="0">
            <a:noAutofit/>
          </a:bodyPr>
          <a:lstStyle/>
          <a:p>
            <a:pPr>
              <a:lnSpc>
                <a:spcPct val="80000"/>
              </a:lnSpc>
            </a:pPr>
            <a:r>
              <a:rPr lang="en-US" sz="1000" b="1" dirty="0" smtClean="0">
                <a:solidFill>
                  <a:schemeClr val="dk1"/>
                </a:solidFill>
                <a:latin typeface="Calibri"/>
              </a:rPr>
              <a:t>CCD Trainings</a:t>
            </a:r>
            <a:endParaRPr lang="en-US" sz="1000" b="1" dirty="0">
              <a:solidFill>
                <a:schemeClr val="dk1"/>
              </a:solidFill>
              <a:latin typeface="Calibri"/>
            </a:endParaRPr>
          </a:p>
        </p:txBody>
      </p:sp>
      <p:sp>
        <p:nvSpPr>
          <p:cNvPr id="922" name="milestoneshape"/>
          <p:cNvSpPr txBox="1"/>
          <p:nvPr>
            <p:custDataLst>
              <p:tags r:id="rId18"/>
            </p:custDataLst>
          </p:nvPr>
        </p:nvSpPr>
        <p:spPr>
          <a:xfrm>
            <a:off x="2602083" y="2362563"/>
            <a:ext cx="1298792" cy="477520"/>
          </a:xfrm>
          <a:prstGeom prst="rect">
            <a:avLst/>
          </a:prstGeom>
          <a:noFill/>
        </p:spPr>
        <p:txBody>
          <a:bodyPr vert="horz" wrap="square" rtlCol="0" anchorCtr="0">
            <a:noAutofit/>
          </a:bodyPr>
          <a:lstStyle/>
          <a:p>
            <a:pPr>
              <a:lnSpc>
                <a:spcPct val="80000"/>
              </a:lnSpc>
            </a:pPr>
            <a:r>
              <a:rPr lang="en-US" sz="1000" b="1" dirty="0" smtClean="0">
                <a:solidFill>
                  <a:schemeClr val="dk1"/>
                </a:solidFill>
                <a:latin typeface="Calibri"/>
              </a:rPr>
              <a:t>CCD Committee (University-wide)</a:t>
            </a:r>
            <a:endParaRPr lang="en-US" sz="1000" b="1" dirty="0">
              <a:solidFill>
                <a:schemeClr val="dk1"/>
              </a:solidFill>
              <a:latin typeface="Calibri"/>
            </a:endParaRPr>
          </a:p>
        </p:txBody>
      </p:sp>
      <p:sp>
        <p:nvSpPr>
          <p:cNvPr id="927" name="milestoneshape"/>
          <p:cNvSpPr txBox="1"/>
          <p:nvPr>
            <p:custDataLst>
              <p:tags r:id="rId19"/>
            </p:custDataLst>
          </p:nvPr>
        </p:nvSpPr>
        <p:spPr>
          <a:xfrm>
            <a:off x="1200857" y="2840083"/>
            <a:ext cx="1274225" cy="444499"/>
          </a:xfrm>
          <a:prstGeom prst="rect">
            <a:avLst/>
          </a:prstGeom>
          <a:noFill/>
        </p:spPr>
        <p:txBody>
          <a:bodyPr vert="horz" wrap="square" rtlCol="0" anchorCtr="0">
            <a:noAutofit/>
          </a:bodyPr>
          <a:lstStyle/>
          <a:p>
            <a:pPr>
              <a:lnSpc>
                <a:spcPct val="80000"/>
              </a:lnSpc>
            </a:pPr>
            <a:r>
              <a:rPr lang="en-US" sz="1000" b="1" dirty="0" smtClean="0">
                <a:solidFill>
                  <a:schemeClr val="dk1"/>
                </a:solidFill>
                <a:latin typeface="Calibri"/>
              </a:rPr>
              <a:t>Task Force Committee Formed</a:t>
            </a:r>
            <a:endParaRPr lang="en-US" sz="1000" b="1" dirty="0">
              <a:solidFill>
                <a:schemeClr val="dk1"/>
              </a:solidFill>
              <a:latin typeface="Calibri"/>
            </a:endParaRPr>
          </a:p>
        </p:txBody>
      </p:sp>
      <p:sp>
        <p:nvSpPr>
          <p:cNvPr id="932" name="milestoneshape"/>
          <p:cNvSpPr txBox="1"/>
          <p:nvPr>
            <p:custDataLst>
              <p:tags r:id="rId20"/>
            </p:custDataLst>
          </p:nvPr>
        </p:nvSpPr>
        <p:spPr>
          <a:xfrm>
            <a:off x="1080621" y="1737723"/>
            <a:ext cx="1664821" cy="319677"/>
          </a:xfrm>
          <a:prstGeom prst="rect">
            <a:avLst/>
          </a:prstGeom>
          <a:noFill/>
        </p:spPr>
        <p:txBody>
          <a:bodyPr vert="horz" wrap="square" rtlCol="0" anchorCtr="0">
            <a:noAutofit/>
          </a:bodyPr>
          <a:lstStyle/>
          <a:p>
            <a:pPr>
              <a:lnSpc>
                <a:spcPct val="80000"/>
              </a:lnSpc>
            </a:pPr>
            <a:r>
              <a:rPr lang="en-US" sz="1000" b="1" dirty="0" smtClean="0">
                <a:solidFill>
                  <a:schemeClr val="dk1"/>
                </a:solidFill>
                <a:latin typeface="Calibri"/>
              </a:rPr>
              <a:t>Apply for 2008 Carnegie Elective Classification</a:t>
            </a:r>
            <a:endParaRPr lang="en-US" sz="1000" b="1" dirty="0">
              <a:solidFill>
                <a:schemeClr val="dk1"/>
              </a:solidFill>
              <a:latin typeface="Calibri"/>
            </a:endParaRPr>
          </a:p>
        </p:txBody>
      </p:sp>
    </p:spTree>
    <p:custDataLst>
      <p:tags r:id="rId1"/>
    </p:custDataLst>
    <p:extLst>
      <p:ext uri="{BB962C8B-B14F-4D97-AF65-F5344CB8AC3E}">
        <p14:creationId xmlns:p14="http://schemas.microsoft.com/office/powerpoint/2010/main" val="372140520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Home page CCD</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46224"/>
            <a:ext cx="8382000" cy="5271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787826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91958992"/>
              </p:ext>
            </p:extLst>
          </p:nvPr>
        </p:nvGraphicFramePr>
        <p:xfrm>
          <a:off x="380999" y="1066792"/>
          <a:ext cx="8534403" cy="5105412"/>
        </p:xfrm>
        <a:graphic>
          <a:graphicData uri="http://schemas.openxmlformats.org/drawingml/2006/table">
            <a:tbl>
              <a:tblPr firstRow="1" firstCol="1" bandRow="1">
                <a:tableStyleId>{F5AB1C69-6EDB-4FF4-983F-18BD219EF322}</a:tableStyleId>
              </a:tblPr>
              <a:tblGrid>
                <a:gridCol w="853440"/>
                <a:gridCol w="822405"/>
                <a:gridCol w="853440"/>
                <a:gridCol w="670561"/>
                <a:gridCol w="670561"/>
                <a:gridCol w="609600"/>
                <a:gridCol w="775855"/>
                <a:gridCol w="775855"/>
                <a:gridCol w="596299"/>
                <a:gridCol w="744821"/>
                <a:gridCol w="744821"/>
                <a:gridCol w="416745"/>
              </a:tblGrid>
              <a:tr h="255780">
                <a:tc rowSpan="2">
                  <a:txBody>
                    <a:bodyPr/>
                    <a:lstStyle/>
                    <a:p>
                      <a:pPr marL="0" marR="0" algn="l" defTabSz="914400" rtl="0" eaLnBrk="1" latinLnBrk="0" hangingPunct="1">
                        <a:lnSpc>
                          <a:spcPct val="115000"/>
                        </a:lnSpc>
                        <a:spcBef>
                          <a:spcPts val="0"/>
                        </a:spcBef>
                        <a:spcAft>
                          <a:spcPts val="0"/>
                        </a:spcAft>
                      </a:pPr>
                      <a:r>
                        <a:rPr lang="en-US" sz="900" b="1" kern="1200" dirty="0">
                          <a:solidFill>
                            <a:schemeClr val="bg2"/>
                          </a:solidFill>
                          <a:effectLst/>
                        </a:rPr>
                        <a:t>Academic Unit</a:t>
                      </a:r>
                      <a:endParaRPr lang="en-US" sz="900" b="1" kern="1200" dirty="0">
                        <a:solidFill>
                          <a:schemeClr val="bg2"/>
                        </a:solidFill>
                        <a:effectLst/>
                        <a:latin typeface="+mn-lt"/>
                        <a:ea typeface="+mn-ea"/>
                        <a:cs typeface="+mn-cs"/>
                      </a:endParaRPr>
                    </a:p>
                  </a:txBody>
                  <a:tcPr marL="54179" marR="54179" marT="0" marB="0" anchor="ctr"/>
                </a:tc>
                <a:tc rowSpan="2">
                  <a:txBody>
                    <a:bodyPr/>
                    <a:lstStyle/>
                    <a:p>
                      <a:pPr marL="0" marR="0" algn="ctr">
                        <a:lnSpc>
                          <a:spcPct val="115000"/>
                        </a:lnSpc>
                        <a:spcBef>
                          <a:spcPts val="0"/>
                        </a:spcBef>
                        <a:spcAft>
                          <a:spcPts val="0"/>
                        </a:spcAft>
                      </a:pPr>
                      <a:r>
                        <a:rPr lang="en-US" sz="800" b="1" dirty="0">
                          <a:solidFill>
                            <a:schemeClr val="bg2"/>
                          </a:solidFill>
                          <a:effectLst/>
                        </a:rPr>
                        <a:t>Total Collaborations</a:t>
                      </a:r>
                      <a:endParaRPr lang="en-US" sz="900" b="1" dirty="0">
                        <a:solidFill>
                          <a:schemeClr val="bg2"/>
                        </a:solidFill>
                        <a:effectLst/>
                        <a:latin typeface="Calibri"/>
                        <a:ea typeface="Calibri"/>
                        <a:cs typeface="Times New Roman"/>
                      </a:endParaRPr>
                    </a:p>
                  </a:txBody>
                  <a:tcPr marL="54179" marR="54179" marT="0" marB="0" anchor="ctr"/>
                </a:tc>
                <a:tc gridSpan="10">
                  <a:txBody>
                    <a:bodyPr/>
                    <a:lstStyle/>
                    <a:p>
                      <a:pPr marL="0" marR="0" algn="ctr">
                        <a:lnSpc>
                          <a:spcPct val="115000"/>
                        </a:lnSpc>
                        <a:spcBef>
                          <a:spcPts val="0"/>
                        </a:spcBef>
                        <a:spcAft>
                          <a:spcPts val="0"/>
                        </a:spcAft>
                      </a:pPr>
                      <a:r>
                        <a:rPr lang="en-US" sz="900" dirty="0">
                          <a:solidFill>
                            <a:schemeClr val="bg2"/>
                          </a:solidFill>
                          <a:effectLst>
                            <a:outerShdw blurRad="38100" dist="38100" dir="2700000" algn="tl">
                              <a:srgbClr val="000000">
                                <a:alpha val="43137"/>
                              </a:srgbClr>
                            </a:outerShdw>
                          </a:effectLst>
                        </a:rPr>
                        <a:t>Types of Collaborations</a:t>
                      </a:r>
                      <a:endParaRPr lang="en-US" sz="900" dirty="0">
                        <a:solidFill>
                          <a:schemeClr val="bg2"/>
                        </a:solidFill>
                        <a:effectLst>
                          <a:outerShdw blurRad="38100" dist="38100" dir="2700000" algn="tl">
                            <a:srgbClr val="000000">
                              <a:alpha val="43137"/>
                            </a:srgbClr>
                          </a:outerShdw>
                        </a:effectLst>
                        <a:latin typeface="Calibri"/>
                        <a:ea typeface="Calibri"/>
                        <a:cs typeface="Times New Roman"/>
                      </a:endParaRPr>
                    </a:p>
                  </a:txBody>
                  <a:tcPr marL="54179" marR="54179"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68551">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800" b="1" dirty="0">
                          <a:solidFill>
                            <a:schemeClr val="bg2"/>
                          </a:solidFill>
                          <a:effectLst/>
                        </a:rPr>
                        <a:t>Academic</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800" b="1" dirty="0">
                          <a:solidFill>
                            <a:schemeClr val="bg2"/>
                          </a:solidFill>
                          <a:effectLst/>
                        </a:rPr>
                        <a:t>Social</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800" b="1" dirty="0">
                          <a:solidFill>
                            <a:schemeClr val="bg2"/>
                          </a:solidFill>
                          <a:effectLst/>
                        </a:rPr>
                        <a:t>Service</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800" b="1" dirty="0">
                          <a:solidFill>
                            <a:schemeClr val="bg2"/>
                          </a:solidFill>
                          <a:effectLst/>
                        </a:rPr>
                        <a:t>Clinical</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800" b="1" dirty="0">
                          <a:solidFill>
                            <a:schemeClr val="bg2"/>
                          </a:solidFill>
                          <a:effectLst/>
                        </a:rPr>
                        <a:t>Research</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800" b="1" dirty="0">
                          <a:solidFill>
                            <a:schemeClr val="bg2"/>
                          </a:solidFill>
                          <a:effectLst/>
                        </a:rPr>
                        <a:t>Professional</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800" b="1" dirty="0">
                          <a:solidFill>
                            <a:schemeClr val="bg2"/>
                          </a:solidFill>
                          <a:effectLst/>
                        </a:rPr>
                        <a:t>Grants</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800" b="1" dirty="0">
                          <a:solidFill>
                            <a:schemeClr val="bg2"/>
                          </a:solidFill>
                          <a:effectLst/>
                        </a:rPr>
                        <a:t>Special Events/ Projects</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800" b="1" dirty="0">
                          <a:solidFill>
                            <a:schemeClr val="bg2"/>
                          </a:solidFill>
                          <a:effectLst/>
                        </a:rPr>
                        <a:t>Development</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800" b="1" dirty="0">
                          <a:solidFill>
                            <a:schemeClr val="bg2"/>
                          </a:solidFill>
                          <a:effectLst/>
                        </a:rPr>
                        <a:t>Other</a:t>
                      </a:r>
                      <a:endParaRPr lang="en-US" sz="900" b="1" dirty="0">
                        <a:solidFill>
                          <a:schemeClr val="bg2"/>
                        </a:solidFill>
                        <a:effectLst/>
                        <a:latin typeface="Calibri"/>
                        <a:ea typeface="Calibri"/>
                        <a:cs typeface="Times New Roman"/>
                      </a:endParaRPr>
                    </a:p>
                  </a:txBody>
                  <a:tcPr marL="54179" marR="54179" marT="0" marB="0" anchor="ctr"/>
                </a:tc>
              </a:tr>
              <a:tr h="255780">
                <a:tc>
                  <a:txBody>
                    <a:bodyPr/>
                    <a:lstStyle/>
                    <a:p>
                      <a:pPr marL="0" marR="0" algn="l" defTabSz="914400" rtl="0" eaLnBrk="1" latinLnBrk="0" hangingPunct="1">
                        <a:lnSpc>
                          <a:spcPct val="115000"/>
                        </a:lnSpc>
                        <a:spcBef>
                          <a:spcPts val="0"/>
                        </a:spcBef>
                        <a:spcAft>
                          <a:spcPts val="0"/>
                        </a:spcAft>
                      </a:pPr>
                      <a:r>
                        <a:rPr lang="en-US" sz="900" b="1" kern="1200" dirty="0">
                          <a:solidFill>
                            <a:schemeClr val="bg2"/>
                          </a:solidFill>
                          <a:effectLst/>
                        </a:rPr>
                        <a:t>CPS</a:t>
                      </a:r>
                      <a:endParaRPr lang="en-US" sz="900" b="1" kern="1200" dirty="0">
                        <a:solidFill>
                          <a:schemeClr val="bg2"/>
                        </a:solidFill>
                        <a:effectLst/>
                        <a:latin typeface="+mn-lt"/>
                        <a:ea typeface="+mn-ea"/>
                        <a:cs typeface="+mn-cs"/>
                      </a:endParaRPr>
                    </a:p>
                  </a:txBody>
                  <a:tcPr marL="54179" marR="54179" marT="0" marB="0" anchor="ctr"/>
                </a:tc>
                <a:tc>
                  <a:txBody>
                    <a:bodyPr/>
                    <a:lstStyle/>
                    <a:p>
                      <a:pPr marL="0" marR="0" algn="ctr">
                        <a:lnSpc>
                          <a:spcPct val="115000"/>
                        </a:lnSpc>
                        <a:spcBef>
                          <a:spcPts val="0"/>
                        </a:spcBef>
                        <a:spcAft>
                          <a:spcPts val="0"/>
                        </a:spcAft>
                      </a:pPr>
                      <a:r>
                        <a:rPr lang="en-US" sz="1100" b="1" dirty="0">
                          <a:solidFill>
                            <a:schemeClr val="bg2"/>
                          </a:solidFill>
                          <a:effectLst/>
                        </a:rPr>
                        <a:t>235</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19</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6</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220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dirty="0">
                          <a:solidFill>
                            <a:schemeClr val="bg2"/>
                          </a:solidFill>
                          <a:effectLst/>
                        </a:rPr>
                        <a:t>4</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dirty="0">
                          <a:solidFill>
                            <a:schemeClr val="bg2"/>
                          </a:solidFill>
                          <a:effectLst/>
                        </a:rPr>
                        <a:t>0</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dirty="0">
                          <a:solidFill>
                            <a:schemeClr val="bg2"/>
                          </a:solidFill>
                          <a:effectLst/>
                        </a:rPr>
                        <a:t>3</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r>
              <a:tr h="255780">
                <a:tc>
                  <a:txBody>
                    <a:bodyPr/>
                    <a:lstStyle/>
                    <a:p>
                      <a:pPr marL="0" marR="0" algn="l" defTabSz="914400" rtl="0" eaLnBrk="1" latinLnBrk="0" hangingPunct="1">
                        <a:lnSpc>
                          <a:spcPct val="115000"/>
                        </a:lnSpc>
                        <a:spcBef>
                          <a:spcPts val="0"/>
                        </a:spcBef>
                        <a:spcAft>
                          <a:spcPts val="0"/>
                        </a:spcAft>
                      </a:pPr>
                      <a:r>
                        <a:rPr lang="en-US" sz="900" b="1" kern="1200" dirty="0">
                          <a:solidFill>
                            <a:schemeClr val="bg2"/>
                          </a:solidFill>
                          <a:effectLst/>
                        </a:rPr>
                        <a:t>CAHN</a:t>
                      </a:r>
                      <a:endParaRPr lang="en-US" sz="900" b="1" kern="1200" dirty="0">
                        <a:solidFill>
                          <a:schemeClr val="bg2"/>
                        </a:solidFill>
                        <a:effectLst/>
                        <a:latin typeface="+mn-lt"/>
                        <a:ea typeface="+mn-ea"/>
                        <a:cs typeface="+mn-cs"/>
                      </a:endParaRPr>
                    </a:p>
                  </a:txBody>
                  <a:tcPr marL="54179" marR="54179" marT="0" marB="0" anchor="ctr"/>
                </a:tc>
                <a:tc>
                  <a:txBody>
                    <a:bodyPr/>
                    <a:lstStyle/>
                    <a:p>
                      <a:pPr marL="0" marR="0" algn="ctr">
                        <a:lnSpc>
                          <a:spcPct val="115000"/>
                        </a:lnSpc>
                        <a:spcBef>
                          <a:spcPts val="0"/>
                        </a:spcBef>
                        <a:spcAft>
                          <a:spcPts val="0"/>
                        </a:spcAft>
                      </a:pPr>
                      <a:r>
                        <a:rPr lang="en-US" sz="1100" b="1">
                          <a:solidFill>
                            <a:schemeClr val="bg2"/>
                          </a:solidFill>
                          <a:effectLst/>
                        </a:rPr>
                        <a:t>75</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14</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4</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7</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66</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dirty="0">
                          <a:solidFill>
                            <a:schemeClr val="bg2"/>
                          </a:solidFill>
                          <a:effectLst/>
                        </a:rPr>
                        <a:t>0</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dirty="0">
                          <a:solidFill>
                            <a:schemeClr val="bg2"/>
                          </a:solidFill>
                          <a:effectLst/>
                        </a:rPr>
                        <a:t>1</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dirty="0">
                          <a:solidFill>
                            <a:schemeClr val="bg2"/>
                          </a:solidFill>
                          <a:effectLst/>
                        </a:rPr>
                        <a:t>2</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r>
              <a:tr h="255780">
                <a:tc>
                  <a:txBody>
                    <a:bodyPr/>
                    <a:lstStyle/>
                    <a:p>
                      <a:pPr marL="0" marR="0" algn="l" defTabSz="914400" rtl="0" eaLnBrk="1" latinLnBrk="0" hangingPunct="1">
                        <a:lnSpc>
                          <a:spcPct val="115000"/>
                        </a:lnSpc>
                        <a:spcBef>
                          <a:spcPts val="0"/>
                        </a:spcBef>
                        <a:spcAft>
                          <a:spcPts val="0"/>
                        </a:spcAft>
                      </a:pPr>
                      <a:r>
                        <a:rPr lang="en-US" sz="900" b="1" kern="1200" dirty="0">
                          <a:solidFill>
                            <a:schemeClr val="bg2"/>
                          </a:solidFill>
                          <a:effectLst/>
                        </a:rPr>
                        <a:t>CDM</a:t>
                      </a:r>
                      <a:endParaRPr lang="en-US" sz="900" b="1" kern="1200" dirty="0">
                        <a:solidFill>
                          <a:schemeClr val="bg2"/>
                        </a:solidFill>
                        <a:effectLst/>
                        <a:latin typeface="+mn-lt"/>
                        <a:ea typeface="+mn-ea"/>
                        <a:cs typeface="+mn-cs"/>
                      </a:endParaRPr>
                    </a:p>
                  </a:txBody>
                  <a:tcPr marL="54179" marR="54179" marT="0" marB="0" anchor="ctr"/>
                </a:tc>
                <a:tc>
                  <a:txBody>
                    <a:bodyPr/>
                    <a:lstStyle/>
                    <a:p>
                      <a:pPr marL="0" marR="0" algn="ctr">
                        <a:lnSpc>
                          <a:spcPct val="115000"/>
                        </a:lnSpc>
                        <a:spcBef>
                          <a:spcPts val="0"/>
                        </a:spcBef>
                        <a:spcAft>
                          <a:spcPts val="0"/>
                        </a:spcAft>
                      </a:pPr>
                      <a:r>
                        <a:rPr lang="en-US" sz="1100" b="1">
                          <a:solidFill>
                            <a:schemeClr val="bg2"/>
                          </a:solidFill>
                          <a:effectLst/>
                        </a:rPr>
                        <a:t>11</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4</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7</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dirty="0">
                          <a:solidFill>
                            <a:schemeClr val="bg2"/>
                          </a:solidFill>
                          <a:effectLst/>
                        </a:rPr>
                        <a:t>1</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3</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dirty="0">
                          <a:solidFill>
                            <a:schemeClr val="bg2"/>
                          </a:solidFill>
                          <a:effectLst/>
                        </a:rPr>
                        <a:t>2</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r>
              <a:tr h="255780">
                <a:tc>
                  <a:txBody>
                    <a:bodyPr/>
                    <a:lstStyle/>
                    <a:p>
                      <a:pPr marL="0" marR="0" algn="l" defTabSz="914400" rtl="0" eaLnBrk="1" latinLnBrk="0" hangingPunct="1">
                        <a:lnSpc>
                          <a:spcPct val="115000"/>
                        </a:lnSpc>
                        <a:spcBef>
                          <a:spcPts val="0"/>
                        </a:spcBef>
                        <a:spcAft>
                          <a:spcPts val="0"/>
                        </a:spcAft>
                      </a:pPr>
                      <a:r>
                        <a:rPr lang="en-US" sz="900" b="1" kern="1200" dirty="0">
                          <a:solidFill>
                            <a:schemeClr val="bg2"/>
                          </a:solidFill>
                          <a:effectLst/>
                        </a:rPr>
                        <a:t>COO</a:t>
                      </a:r>
                      <a:endParaRPr lang="en-US" sz="900" b="1" kern="1200" dirty="0">
                        <a:solidFill>
                          <a:schemeClr val="bg2"/>
                        </a:solidFill>
                        <a:effectLst/>
                        <a:latin typeface="+mn-lt"/>
                        <a:ea typeface="+mn-ea"/>
                        <a:cs typeface="+mn-cs"/>
                      </a:endParaRPr>
                    </a:p>
                  </a:txBody>
                  <a:tcPr marL="54179" marR="54179" marT="0" marB="0" anchor="ctr"/>
                </a:tc>
                <a:tc>
                  <a:txBody>
                    <a:bodyPr/>
                    <a:lstStyle/>
                    <a:p>
                      <a:pPr marL="0" marR="0" algn="ctr">
                        <a:lnSpc>
                          <a:spcPct val="115000"/>
                        </a:lnSpc>
                        <a:spcBef>
                          <a:spcPts val="0"/>
                        </a:spcBef>
                        <a:spcAft>
                          <a:spcPts val="0"/>
                        </a:spcAft>
                      </a:pPr>
                      <a:r>
                        <a:rPr lang="en-US" sz="1100" b="1">
                          <a:solidFill>
                            <a:schemeClr val="bg2"/>
                          </a:solidFill>
                          <a:effectLst/>
                        </a:rPr>
                        <a:t>107</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dirty="0">
                          <a:solidFill>
                            <a:schemeClr val="bg2"/>
                          </a:solidFill>
                          <a:effectLst/>
                        </a:rPr>
                        <a:t>5</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3</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30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63</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3</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18</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3</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dirty="0">
                          <a:solidFill>
                            <a:schemeClr val="bg2"/>
                          </a:solidFill>
                          <a:effectLst/>
                        </a:rPr>
                        <a:t>9</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r>
              <a:tr h="255780">
                <a:tc>
                  <a:txBody>
                    <a:bodyPr/>
                    <a:lstStyle/>
                    <a:p>
                      <a:pPr marL="0" marR="0" algn="l" defTabSz="914400" rtl="0" eaLnBrk="1" latinLnBrk="0" hangingPunct="1">
                        <a:lnSpc>
                          <a:spcPct val="115000"/>
                        </a:lnSpc>
                        <a:spcBef>
                          <a:spcPts val="0"/>
                        </a:spcBef>
                        <a:spcAft>
                          <a:spcPts val="0"/>
                        </a:spcAft>
                      </a:pPr>
                      <a:r>
                        <a:rPr lang="en-US" sz="900" b="1" kern="1200" dirty="0">
                          <a:solidFill>
                            <a:schemeClr val="bg2"/>
                          </a:solidFill>
                          <a:effectLst/>
                        </a:rPr>
                        <a:t>COM</a:t>
                      </a:r>
                      <a:endParaRPr lang="en-US" sz="900" b="1" kern="1200" dirty="0">
                        <a:solidFill>
                          <a:schemeClr val="bg2"/>
                        </a:solidFill>
                        <a:effectLst/>
                        <a:latin typeface="+mn-lt"/>
                        <a:ea typeface="+mn-ea"/>
                        <a:cs typeface="+mn-cs"/>
                      </a:endParaRPr>
                    </a:p>
                  </a:txBody>
                  <a:tcPr marL="54179" marR="54179" marT="0" marB="0" anchor="ctr"/>
                </a:tc>
                <a:tc>
                  <a:txBody>
                    <a:bodyPr/>
                    <a:lstStyle/>
                    <a:p>
                      <a:pPr marL="0" marR="0" algn="ctr">
                        <a:lnSpc>
                          <a:spcPct val="115000"/>
                        </a:lnSpc>
                        <a:spcBef>
                          <a:spcPts val="0"/>
                        </a:spcBef>
                        <a:spcAft>
                          <a:spcPts val="0"/>
                        </a:spcAft>
                      </a:pPr>
                      <a:r>
                        <a:rPr lang="en-US" sz="1100" b="1">
                          <a:solidFill>
                            <a:schemeClr val="bg2"/>
                          </a:solidFill>
                          <a:effectLst/>
                        </a:rPr>
                        <a:t>494</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104</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17</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109</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355</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11</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dirty="0">
                          <a:solidFill>
                            <a:schemeClr val="bg2"/>
                          </a:solidFill>
                          <a:effectLst/>
                        </a:rPr>
                        <a:t>35</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16</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20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16</a:t>
                      </a:r>
                      <a:endParaRPr lang="en-US" sz="900" b="1">
                        <a:solidFill>
                          <a:schemeClr val="bg2"/>
                        </a:solidFill>
                        <a:effectLst/>
                        <a:latin typeface="Calibri"/>
                        <a:ea typeface="Calibri"/>
                        <a:cs typeface="Times New Roman"/>
                      </a:endParaRPr>
                    </a:p>
                  </a:txBody>
                  <a:tcPr marL="54179" marR="54179" marT="0" marB="0" anchor="ctr"/>
                </a:tc>
              </a:tr>
              <a:tr h="255780">
                <a:tc>
                  <a:txBody>
                    <a:bodyPr/>
                    <a:lstStyle/>
                    <a:p>
                      <a:pPr marL="0" marR="0" algn="l" defTabSz="914400" rtl="0" eaLnBrk="1" latinLnBrk="0" hangingPunct="1">
                        <a:lnSpc>
                          <a:spcPct val="115000"/>
                        </a:lnSpc>
                        <a:spcBef>
                          <a:spcPts val="0"/>
                        </a:spcBef>
                        <a:spcAft>
                          <a:spcPts val="0"/>
                        </a:spcAft>
                      </a:pPr>
                      <a:r>
                        <a:rPr lang="en-US" sz="900" b="1" kern="1200" dirty="0">
                          <a:solidFill>
                            <a:schemeClr val="bg2"/>
                          </a:solidFill>
                          <a:effectLst/>
                        </a:rPr>
                        <a:t>COP</a:t>
                      </a:r>
                      <a:endParaRPr lang="en-US" sz="900" b="1" kern="1200" dirty="0">
                        <a:solidFill>
                          <a:schemeClr val="bg2"/>
                        </a:solidFill>
                        <a:effectLst/>
                        <a:latin typeface="+mn-lt"/>
                        <a:ea typeface="+mn-ea"/>
                        <a:cs typeface="+mn-cs"/>
                      </a:endParaRPr>
                    </a:p>
                  </a:txBody>
                  <a:tcPr marL="54179" marR="54179" marT="0" marB="0" anchor="ctr"/>
                </a:tc>
                <a:tc>
                  <a:txBody>
                    <a:bodyPr/>
                    <a:lstStyle/>
                    <a:p>
                      <a:pPr marL="0" marR="0" algn="ctr">
                        <a:lnSpc>
                          <a:spcPct val="115000"/>
                        </a:lnSpc>
                        <a:spcBef>
                          <a:spcPts val="0"/>
                        </a:spcBef>
                        <a:spcAft>
                          <a:spcPts val="0"/>
                        </a:spcAft>
                      </a:pPr>
                      <a:r>
                        <a:rPr lang="en-US" sz="1100" b="1">
                          <a:solidFill>
                            <a:schemeClr val="bg2"/>
                          </a:solidFill>
                          <a:effectLst/>
                        </a:rPr>
                        <a:t>27</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3</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4</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24</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2</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dirty="0">
                          <a:solidFill>
                            <a:schemeClr val="bg2"/>
                          </a:solidFill>
                          <a:effectLst/>
                        </a:rPr>
                        <a:t>26</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r>
              <a:tr h="255780">
                <a:tc>
                  <a:txBody>
                    <a:bodyPr/>
                    <a:lstStyle/>
                    <a:p>
                      <a:pPr marL="0" marR="0" algn="l" defTabSz="914400" rtl="0" eaLnBrk="1" latinLnBrk="0" hangingPunct="1">
                        <a:lnSpc>
                          <a:spcPct val="115000"/>
                        </a:lnSpc>
                        <a:spcBef>
                          <a:spcPts val="0"/>
                        </a:spcBef>
                        <a:spcAft>
                          <a:spcPts val="0"/>
                        </a:spcAft>
                      </a:pPr>
                      <a:r>
                        <a:rPr lang="en-US" sz="900" b="1" kern="1200" dirty="0">
                          <a:solidFill>
                            <a:schemeClr val="bg2"/>
                          </a:solidFill>
                          <a:effectLst/>
                        </a:rPr>
                        <a:t>FCAS</a:t>
                      </a:r>
                      <a:endParaRPr lang="en-US" sz="900" b="1" kern="1200" dirty="0">
                        <a:solidFill>
                          <a:schemeClr val="bg2"/>
                        </a:solidFill>
                        <a:effectLst/>
                        <a:latin typeface="+mn-lt"/>
                        <a:ea typeface="+mn-ea"/>
                        <a:cs typeface="+mn-cs"/>
                      </a:endParaRPr>
                    </a:p>
                  </a:txBody>
                  <a:tcPr marL="54179" marR="54179" marT="0" marB="0" anchor="ctr"/>
                </a:tc>
                <a:tc>
                  <a:txBody>
                    <a:bodyPr/>
                    <a:lstStyle/>
                    <a:p>
                      <a:pPr marL="0" marR="0" algn="ctr">
                        <a:lnSpc>
                          <a:spcPct val="115000"/>
                        </a:lnSpc>
                        <a:spcBef>
                          <a:spcPts val="0"/>
                        </a:spcBef>
                        <a:spcAft>
                          <a:spcPts val="0"/>
                        </a:spcAft>
                      </a:pPr>
                      <a:r>
                        <a:rPr lang="en-US" sz="1100" b="1">
                          <a:solidFill>
                            <a:schemeClr val="bg2"/>
                          </a:solidFill>
                          <a:effectLst/>
                        </a:rPr>
                        <a:t>64</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59</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5</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dirty="0">
                          <a:solidFill>
                            <a:schemeClr val="bg2"/>
                          </a:solidFill>
                          <a:effectLst/>
                        </a:rPr>
                        <a:t>1</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dirty="0">
                          <a:solidFill>
                            <a:schemeClr val="bg2"/>
                          </a:solidFill>
                          <a:effectLst/>
                        </a:rPr>
                        <a:t>1</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8</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3</a:t>
                      </a:r>
                      <a:endParaRPr lang="en-US" sz="900" b="1">
                        <a:solidFill>
                          <a:schemeClr val="bg2"/>
                        </a:solidFill>
                        <a:effectLst/>
                        <a:latin typeface="Calibri"/>
                        <a:ea typeface="Calibri"/>
                        <a:cs typeface="Times New Roman"/>
                      </a:endParaRPr>
                    </a:p>
                  </a:txBody>
                  <a:tcPr marL="54179" marR="54179" marT="0" marB="0" anchor="ctr"/>
                </a:tc>
              </a:tr>
              <a:tr h="255780">
                <a:tc>
                  <a:txBody>
                    <a:bodyPr/>
                    <a:lstStyle/>
                    <a:p>
                      <a:pPr marL="0" marR="0" algn="l" defTabSz="914400" rtl="0" eaLnBrk="1" latinLnBrk="0" hangingPunct="1">
                        <a:lnSpc>
                          <a:spcPct val="115000"/>
                        </a:lnSpc>
                        <a:spcBef>
                          <a:spcPts val="0"/>
                        </a:spcBef>
                        <a:spcAft>
                          <a:spcPts val="0"/>
                        </a:spcAft>
                      </a:pPr>
                      <a:r>
                        <a:rPr lang="en-US" sz="900" b="1" kern="1200" dirty="0">
                          <a:solidFill>
                            <a:schemeClr val="bg2"/>
                          </a:solidFill>
                          <a:effectLst/>
                        </a:rPr>
                        <a:t>FSEHS</a:t>
                      </a:r>
                      <a:endParaRPr lang="en-US" sz="900" b="1" kern="1200" dirty="0">
                        <a:solidFill>
                          <a:schemeClr val="bg2"/>
                        </a:solidFill>
                        <a:effectLst/>
                        <a:latin typeface="+mn-lt"/>
                        <a:ea typeface="+mn-ea"/>
                        <a:cs typeface="+mn-cs"/>
                      </a:endParaRPr>
                    </a:p>
                  </a:txBody>
                  <a:tcPr marL="54179" marR="54179" marT="0" marB="0" anchor="ctr"/>
                </a:tc>
                <a:tc>
                  <a:txBody>
                    <a:bodyPr/>
                    <a:lstStyle/>
                    <a:p>
                      <a:pPr marL="0" marR="0" algn="ctr">
                        <a:lnSpc>
                          <a:spcPct val="115000"/>
                        </a:lnSpc>
                        <a:spcBef>
                          <a:spcPts val="0"/>
                        </a:spcBef>
                        <a:spcAft>
                          <a:spcPts val="0"/>
                        </a:spcAft>
                      </a:pPr>
                      <a:r>
                        <a:rPr lang="en-US" sz="1100" b="1">
                          <a:solidFill>
                            <a:schemeClr val="bg2"/>
                          </a:solidFill>
                          <a:effectLst/>
                        </a:rPr>
                        <a:t>72</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24</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9</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27</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9</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4</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dirty="0">
                          <a:solidFill>
                            <a:schemeClr val="bg2"/>
                          </a:solidFill>
                          <a:effectLst/>
                        </a:rPr>
                        <a:t>24</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4</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8</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6</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7</a:t>
                      </a:r>
                      <a:endParaRPr lang="en-US" sz="900" b="1">
                        <a:solidFill>
                          <a:schemeClr val="bg2"/>
                        </a:solidFill>
                        <a:effectLst/>
                        <a:latin typeface="Calibri"/>
                        <a:ea typeface="Calibri"/>
                        <a:cs typeface="Times New Roman"/>
                      </a:endParaRPr>
                    </a:p>
                  </a:txBody>
                  <a:tcPr marL="54179" marR="54179" marT="0" marB="0" anchor="ctr"/>
                </a:tc>
              </a:tr>
              <a:tr h="255780">
                <a:tc>
                  <a:txBody>
                    <a:bodyPr/>
                    <a:lstStyle/>
                    <a:p>
                      <a:pPr marL="0" marR="0" algn="l" defTabSz="914400" rtl="0" eaLnBrk="1" latinLnBrk="0" hangingPunct="1">
                        <a:lnSpc>
                          <a:spcPct val="115000"/>
                        </a:lnSpc>
                        <a:spcBef>
                          <a:spcPts val="0"/>
                        </a:spcBef>
                        <a:spcAft>
                          <a:spcPts val="0"/>
                        </a:spcAft>
                      </a:pPr>
                      <a:r>
                        <a:rPr lang="en-US" sz="900" b="1" kern="1200" dirty="0">
                          <a:solidFill>
                            <a:schemeClr val="bg2"/>
                          </a:solidFill>
                          <a:effectLst/>
                        </a:rPr>
                        <a:t>GSCIS</a:t>
                      </a:r>
                      <a:endParaRPr lang="en-US" sz="900" b="1" kern="1200" dirty="0">
                        <a:solidFill>
                          <a:schemeClr val="bg2"/>
                        </a:solidFill>
                        <a:effectLst/>
                        <a:latin typeface="+mn-lt"/>
                        <a:ea typeface="+mn-ea"/>
                        <a:cs typeface="+mn-cs"/>
                      </a:endParaRPr>
                    </a:p>
                  </a:txBody>
                  <a:tcPr marL="54179" marR="54179" marT="0" marB="0" anchor="ctr"/>
                </a:tc>
                <a:tc>
                  <a:txBody>
                    <a:bodyPr/>
                    <a:lstStyle/>
                    <a:p>
                      <a:pPr marL="0" marR="0" algn="ctr">
                        <a:lnSpc>
                          <a:spcPct val="115000"/>
                        </a:lnSpc>
                        <a:spcBef>
                          <a:spcPts val="0"/>
                        </a:spcBef>
                        <a:spcAft>
                          <a:spcPts val="0"/>
                        </a:spcAft>
                      </a:pPr>
                      <a:r>
                        <a:rPr lang="en-US" sz="1100" b="1">
                          <a:solidFill>
                            <a:schemeClr val="bg2"/>
                          </a:solidFill>
                          <a:effectLst/>
                        </a:rPr>
                        <a:t>5</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3</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2</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4</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dirty="0">
                          <a:solidFill>
                            <a:schemeClr val="bg2"/>
                          </a:solidFill>
                          <a:effectLst/>
                        </a:rPr>
                        <a:t>0</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r>
              <a:tr h="255780">
                <a:tc>
                  <a:txBody>
                    <a:bodyPr/>
                    <a:lstStyle/>
                    <a:p>
                      <a:pPr marL="0" marR="0" algn="l" defTabSz="914400" rtl="0" eaLnBrk="1" latinLnBrk="0" hangingPunct="1">
                        <a:lnSpc>
                          <a:spcPct val="115000"/>
                        </a:lnSpc>
                        <a:spcBef>
                          <a:spcPts val="0"/>
                        </a:spcBef>
                        <a:spcAft>
                          <a:spcPts val="0"/>
                        </a:spcAft>
                      </a:pPr>
                      <a:r>
                        <a:rPr lang="en-US" sz="900" b="1" kern="1200" dirty="0">
                          <a:solidFill>
                            <a:schemeClr val="bg2"/>
                          </a:solidFill>
                          <a:effectLst/>
                        </a:rPr>
                        <a:t>HSHJ</a:t>
                      </a:r>
                      <a:endParaRPr lang="en-US" sz="900" b="1" kern="1200" dirty="0">
                        <a:solidFill>
                          <a:schemeClr val="bg2"/>
                        </a:solidFill>
                        <a:effectLst/>
                        <a:latin typeface="+mn-lt"/>
                        <a:ea typeface="+mn-ea"/>
                        <a:cs typeface="+mn-cs"/>
                      </a:endParaRPr>
                    </a:p>
                  </a:txBody>
                  <a:tcPr marL="54179" marR="54179" marT="0" marB="0" anchor="ctr"/>
                </a:tc>
                <a:tc>
                  <a:txBody>
                    <a:bodyPr/>
                    <a:lstStyle/>
                    <a:p>
                      <a:pPr marL="0" marR="0" algn="ctr">
                        <a:lnSpc>
                          <a:spcPct val="115000"/>
                        </a:lnSpc>
                        <a:spcBef>
                          <a:spcPts val="0"/>
                        </a:spcBef>
                        <a:spcAft>
                          <a:spcPts val="0"/>
                        </a:spcAft>
                      </a:pPr>
                      <a:r>
                        <a:rPr lang="en-US" sz="1100" b="1">
                          <a:solidFill>
                            <a:schemeClr val="bg2"/>
                          </a:solidFill>
                          <a:effectLst/>
                        </a:rPr>
                        <a:t>1</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dirty="0">
                          <a:solidFill>
                            <a:schemeClr val="bg2"/>
                          </a:solidFill>
                          <a:effectLst/>
                        </a:rPr>
                        <a:t>1</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r>
              <a:tr h="255780">
                <a:tc>
                  <a:txBody>
                    <a:bodyPr/>
                    <a:lstStyle/>
                    <a:p>
                      <a:pPr marL="0" marR="0" algn="l" defTabSz="914400" rtl="0" eaLnBrk="1" latinLnBrk="0" hangingPunct="1">
                        <a:lnSpc>
                          <a:spcPct val="115000"/>
                        </a:lnSpc>
                        <a:spcBef>
                          <a:spcPts val="0"/>
                        </a:spcBef>
                        <a:spcAft>
                          <a:spcPts val="0"/>
                        </a:spcAft>
                      </a:pPr>
                      <a:r>
                        <a:rPr lang="en-US" sz="900" b="1" kern="1200" dirty="0">
                          <a:solidFill>
                            <a:schemeClr val="bg2"/>
                          </a:solidFill>
                          <a:effectLst/>
                        </a:rPr>
                        <a:t>SBE</a:t>
                      </a:r>
                      <a:endParaRPr lang="en-US" sz="900" b="1" kern="1200" dirty="0">
                        <a:solidFill>
                          <a:schemeClr val="bg2"/>
                        </a:solidFill>
                        <a:effectLst/>
                        <a:latin typeface="+mn-lt"/>
                        <a:ea typeface="+mn-ea"/>
                        <a:cs typeface="+mn-cs"/>
                      </a:endParaRPr>
                    </a:p>
                  </a:txBody>
                  <a:tcPr marL="54179" marR="54179" marT="0" marB="0" anchor="ctr"/>
                </a:tc>
                <a:tc>
                  <a:txBody>
                    <a:bodyPr/>
                    <a:lstStyle/>
                    <a:p>
                      <a:pPr marL="0" marR="0" algn="ctr">
                        <a:lnSpc>
                          <a:spcPct val="115000"/>
                        </a:lnSpc>
                        <a:spcBef>
                          <a:spcPts val="0"/>
                        </a:spcBef>
                        <a:spcAft>
                          <a:spcPts val="0"/>
                        </a:spcAft>
                      </a:pPr>
                      <a:r>
                        <a:rPr lang="en-US" sz="1100" b="1">
                          <a:solidFill>
                            <a:schemeClr val="bg2"/>
                          </a:solidFill>
                          <a:effectLst/>
                        </a:rPr>
                        <a:t>5</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4</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5</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dirty="0">
                          <a:solidFill>
                            <a:schemeClr val="bg2"/>
                          </a:solidFill>
                          <a:effectLst/>
                        </a:rPr>
                        <a:t>0</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2</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dirty="0">
                          <a:solidFill>
                            <a:schemeClr val="bg2"/>
                          </a:solidFill>
                          <a:effectLst/>
                        </a:rPr>
                        <a:t>0</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r>
              <a:tr h="255780">
                <a:tc>
                  <a:txBody>
                    <a:bodyPr/>
                    <a:lstStyle/>
                    <a:p>
                      <a:pPr marL="0" marR="0" algn="l" defTabSz="914400" rtl="0" eaLnBrk="1" latinLnBrk="0" hangingPunct="1">
                        <a:lnSpc>
                          <a:spcPct val="115000"/>
                        </a:lnSpc>
                        <a:spcBef>
                          <a:spcPts val="0"/>
                        </a:spcBef>
                        <a:spcAft>
                          <a:spcPts val="0"/>
                        </a:spcAft>
                      </a:pPr>
                      <a:r>
                        <a:rPr lang="en-US" sz="900" b="1" kern="1200" dirty="0">
                          <a:solidFill>
                            <a:schemeClr val="bg2"/>
                          </a:solidFill>
                          <a:effectLst/>
                        </a:rPr>
                        <a:t>SHSS</a:t>
                      </a:r>
                      <a:endParaRPr lang="en-US" sz="900" b="1" kern="1200" dirty="0">
                        <a:solidFill>
                          <a:schemeClr val="bg2"/>
                        </a:solidFill>
                        <a:effectLst/>
                        <a:latin typeface="+mn-lt"/>
                        <a:ea typeface="+mn-ea"/>
                        <a:cs typeface="+mn-cs"/>
                      </a:endParaRPr>
                    </a:p>
                  </a:txBody>
                  <a:tcPr marL="54179" marR="54179" marT="0" marB="0" anchor="ctr"/>
                </a:tc>
                <a:tc>
                  <a:txBody>
                    <a:bodyPr/>
                    <a:lstStyle/>
                    <a:p>
                      <a:pPr marL="0" marR="0" algn="ctr">
                        <a:lnSpc>
                          <a:spcPct val="115000"/>
                        </a:lnSpc>
                        <a:spcBef>
                          <a:spcPts val="0"/>
                        </a:spcBef>
                        <a:spcAft>
                          <a:spcPts val="0"/>
                        </a:spcAft>
                      </a:pPr>
                      <a:r>
                        <a:rPr lang="en-US" sz="1100" b="1">
                          <a:solidFill>
                            <a:schemeClr val="bg2"/>
                          </a:solidFill>
                          <a:effectLst/>
                        </a:rPr>
                        <a:t>45</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3</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2</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35</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5</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dirty="0">
                          <a:solidFill>
                            <a:schemeClr val="bg2"/>
                          </a:solidFill>
                          <a:effectLst/>
                        </a:rPr>
                        <a:t>1</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9</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a:t>
                      </a:r>
                      <a:endParaRPr lang="en-US" sz="900" b="1">
                        <a:solidFill>
                          <a:schemeClr val="bg2"/>
                        </a:solidFill>
                        <a:effectLst/>
                        <a:latin typeface="Calibri"/>
                        <a:ea typeface="Calibri"/>
                        <a:cs typeface="Times New Roman"/>
                      </a:endParaRPr>
                    </a:p>
                  </a:txBody>
                  <a:tcPr marL="54179" marR="54179" marT="0" marB="0" anchor="ctr"/>
                </a:tc>
              </a:tr>
              <a:tr h="255780">
                <a:tc>
                  <a:txBody>
                    <a:bodyPr/>
                    <a:lstStyle/>
                    <a:p>
                      <a:pPr marL="0" marR="0" algn="l" defTabSz="914400" rtl="0" eaLnBrk="1" latinLnBrk="0" hangingPunct="1">
                        <a:lnSpc>
                          <a:spcPct val="115000"/>
                        </a:lnSpc>
                        <a:spcBef>
                          <a:spcPts val="0"/>
                        </a:spcBef>
                        <a:spcAft>
                          <a:spcPts val="0"/>
                        </a:spcAft>
                      </a:pPr>
                      <a:r>
                        <a:rPr lang="en-US" sz="900" b="1" kern="1200" dirty="0">
                          <a:solidFill>
                            <a:schemeClr val="bg2"/>
                          </a:solidFill>
                          <a:effectLst/>
                        </a:rPr>
                        <a:t>MSC</a:t>
                      </a:r>
                      <a:endParaRPr lang="en-US" sz="900" b="1" kern="1200" dirty="0">
                        <a:solidFill>
                          <a:schemeClr val="bg2"/>
                        </a:solidFill>
                        <a:effectLst/>
                        <a:latin typeface="+mn-lt"/>
                        <a:ea typeface="+mn-ea"/>
                        <a:cs typeface="+mn-cs"/>
                      </a:endParaRPr>
                    </a:p>
                  </a:txBody>
                  <a:tcPr marL="54179" marR="54179" marT="0" marB="0" anchor="ctr"/>
                </a:tc>
                <a:tc>
                  <a:txBody>
                    <a:bodyPr/>
                    <a:lstStyle/>
                    <a:p>
                      <a:pPr marL="0" marR="0" algn="ctr">
                        <a:lnSpc>
                          <a:spcPct val="115000"/>
                        </a:lnSpc>
                        <a:spcBef>
                          <a:spcPts val="0"/>
                        </a:spcBef>
                        <a:spcAft>
                          <a:spcPts val="0"/>
                        </a:spcAft>
                      </a:pPr>
                      <a:r>
                        <a:rPr lang="en-US" sz="1100" b="1">
                          <a:solidFill>
                            <a:schemeClr val="bg2"/>
                          </a:solidFill>
                          <a:effectLst/>
                        </a:rPr>
                        <a:t>27</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3</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2</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11</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5</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11</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9</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5</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2</a:t>
                      </a:r>
                      <a:endParaRPr lang="en-US" sz="900" b="1">
                        <a:solidFill>
                          <a:schemeClr val="bg2"/>
                        </a:solidFill>
                        <a:effectLst/>
                        <a:latin typeface="Calibri"/>
                        <a:ea typeface="Calibri"/>
                        <a:cs typeface="Times New Roman"/>
                      </a:endParaRPr>
                    </a:p>
                  </a:txBody>
                  <a:tcPr marL="54179" marR="54179" marT="0" marB="0" anchor="ctr"/>
                </a:tc>
              </a:tr>
              <a:tr h="255780">
                <a:tc>
                  <a:txBody>
                    <a:bodyPr/>
                    <a:lstStyle/>
                    <a:p>
                      <a:pPr marL="0" marR="0" algn="l" defTabSz="914400" rtl="0" eaLnBrk="1" latinLnBrk="0" hangingPunct="1">
                        <a:lnSpc>
                          <a:spcPct val="115000"/>
                        </a:lnSpc>
                        <a:spcBef>
                          <a:spcPts val="0"/>
                        </a:spcBef>
                        <a:spcAft>
                          <a:spcPts val="0"/>
                        </a:spcAft>
                      </a:pPr>
                      <a:r>
                        <a:rPr lang="en-US" sz="900" b="1" kern="1200" dirty="0">
                          <a:solidFill>
                            <a:schemeClr val="bg2"/>
                          </a:solidFill>
                          <a:effectLst/>
                        </a:rPr>
                        <a:t>OSC</a:t>
                      </a:r>
                      <a:endParaRPr lang="en-US" sz="900" b="1" kern="1200" dirty="0">
                        <a:solidFill>
                          <a:schemeClr val="bg2"/>
                        </a:solidFill>
                        <a:effectLst/>
                        <a:latin typeface="+mn-lt"/>
                        <a:ea typeface="+mn-ea"/>
                        <a:cs typeface="+mn-cs"/>
                      </a:endParaRPr>
                    </a:p>
                  </a:txBody>
                  <a:tcPr marL="54179" marR="54179" marT="0" marB="0" anchor="ctr"/>
                </a:tc>
                <a:tc>
                  <a:txBody>
                    <a:bodyPr/>
                    <a:lstStyle/>
                    <a:p>
                      <a:pPr marL="0" marR="0" algn="ctr">
                        <a:lnSpc>
                          <a:spcPct val="115000"/>
                        </a:lnSpc>
                        <a:spcBef>
                          <a:spcPts val="0"/>
                        </a:spcBef>
                        <a:spcAft>
                          <a:spcPts val="0"/>
                        </a:spcAft>
                      </a:pPr>
                      <a:r>
                        <a:rPr lang="en-US" sz="1100" b="1">
                          <a:solidFill>
                            <a:schemeClr val="bg2"/>
                          </a:solidFill>
                          <a:effectLst/>
                        </a:rPr>
                        <a:t>1</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dirty="0">
                          <a:solidFill>
                            <a:schemeClr val="bg2"/>
                          </a:solidFill>
                          <a:effectLst/>
                        </a:rPr>
                        <a:t>0</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r>
              <a:tr h="255780">
                <a:tc>
                  <a:txBody>
                    <a:bodyPr/>
                    <a:lstStyle/>
                    <a:p>
                      <a:pPr marL="0" marR="0" algn="l" defTabSz="914400" rtl="0" eaLnBrk="1" latinLnBrk="0" hangingPunct="1">
                        <a:lnSpc>
                          <a:spcPct val="115000"/>
                        </a:lnSpc>
                        <a:spcBef>
                          <a:spcPts val="0"/>
                        </a:spcBef>
                        <a:spcAft>
                          <a:spcPts val="0"/>
                        </a:spcAft>
                      </a:pPr>
                      <a:r>
                        <a:rPr lang="en-US" sz="900" b="1" kern="1200" dirty="0">
                          <a:solidFill>
                            <a:schemeClr val="bg2"/>
                          </a:solidFill>
                          <a:effectLst/>
                        </a:rPr>
                        <a:t>LAW</a:t>
                      </a:r>
                      <a:endParaRPr lang="en-US" sz="900" b="1" kern="1200" dirty="0">
                        <a:solidFill>
                          <a:schemeClr val="bg2"/>
                        </a:solidFill>
                        <a:effectLst/>
                        <a:latin typeface="+mn-lt"/>
                        <a:ea typeface="+mn-ea"/>
                        <a:cs typeface="+mn-cs"/>
                      </a:endParaRPr>
                    </a:p>
                  </a:txBody>
                  <a:tcPr marL="54179" marR="54179" marT="0" marB="0" anchor="ctr"/>
                </a:tc>
                <a:tc>
                  <a:txBody>
                    <a:bodyPr/>
                    <a:lstStyle/>
                    <a:p>
                      <a:pPr marL="0" marR="0" algn="ctr">
                        <a:lnSpc>
                          <a:spcPct val="115000"/>
                        </a:lnSpc>
                        <a:spcBef>
                          <a:spcPts val="0"/>
                        </a:spcBef>
                        <a:spcAft>
                          <a:spcPts val="0"/>
                        </a:spcAft>
                      </a:pPr>
                      <a:r>
                        <a:rPr lang="en-US" sz="1100" b="1">
                          <a:solidFill>
                            <a:schemeClr val="bg2"/>
                          </a:solidFill>
                          <a:effectLst/>
                        </a:rPr>
                        <a:t>32</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27</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30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4</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dirty="0">
                          <a:solidFill>
                            <a:schemeClr val="bg2"/>
                          </a:solidFill>
                          <a:effectLst/>
                        </a:rPr>
                        <a:t>0</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r>
              <a:tr h="255780">
                <a:tc>
                  <a:txBody>
                    <a:bodyPr/>
                    <a:lstStyle/>
                    <a:p>
                      <a:pPr marL="0" marR="0" algn="l" defTabSz="914400" rtl="0" eaLnBrk="1" latinLnBrk="0" hangingPunct="1">
                        <a:lnSpc>
                          <a:spcPct val="115000"/>
                        </a:lnSpc>
                        <a:spcBef>
                          <a:spcPts val="0"/>
                        </a:spcBef>
                        <a:spcAft>
                          <a:spcPts val="0"/>
                        </a:spcAft>
                      </a:pPr>
                      <a:r>
                        <a:rPr lang="en-US" sz="900" b="1" kern="1200" dirty="0">
                          <a:solidFill>
                            <a:schemeClr val="bg2"/>
                          </a:solidFill>
                          <a:effectLst/>
                        </a:rPr>
                        <a:t>USC</a:t>
                      </a:r>
                      <a:endParaRPr lang="en-US" sz="900" b="1" kern="1200" dirty="0">
                        <a:solidFill>
                          <a:schemeClr val="bg2"/>
                        </a:solidFill>
                        <a:effectLst/>
                        <a:latin typeface="+mn-lt"/>
                        <a:ea typeface="+mn-ea"/>
                        <a:cs typeface="+mn-cs"/>
                      </a:endParaRPr>
                    </a:p>
                  </a:txBody>
                  <a:tcPr marL="54179" marR="54179" marT="0" marB="0" anchor="ctr"/>
                </a:tc>
                <a:tc>
                  <a:txBody>
                    <a:bodyPr/>
                    <a:lstStyle/>
                    <a:p>
                      <a:pPr marL="0" marR="0" algn="ctr">
                        <a:lnSpc>
                          <a:spcPct val="115000"/>
                        </a:lnSpc>
                        <a:spcBef>
                          <a:spcPts val="0"/>
                        </a:spcBef>
                        <a:spcAft>
                          <a:spcPts val="0"/>
                        </a:spcAft>
                      </a:pPr>
                      <a:r>
                        <a:rPr lang="en-US" sz="1100" b="1">
                          <a:solidFill>
                            <a:schemeClr val="bg2"/>
                          </a:solidFill>
                          <a:effectLst/>
                        </a:rPr>
                        <a:t>51</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12</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29</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3</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1</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900" b="1">
                          <a:solidFill>
                            <a:schemeClr val="bg2"/>
                          </a:solidFill>
                          <a:effectLst/>
                        </a:rPr>
                        <a:t>0</a:t>
                      </a:r>
                      <a:endParaRPr lang="en-US" sz="900" b="1">
                        <a:solidFill>
                          <a:schemeClr val="bg2"/>
                        </a:solidFill>
                        <a:effectLst/>
                        <a:latin typeface="Calibri"/>
                        <a:ea typeface="Calibri"/>
                        <a:cs typeface="Times New Roman"/>
                      </a:endParaRPr>
                    </a:p>
                  </a:txBody>
                  <a:tcPr marL="54179" marR="54179" marT="0" marB="0" anchor="ctr"/>
                </a:tc>
              </a:tr>
              <a:tr h="288601">
                <a:tc>
                  <a:txBody>
                    <a:bodyPr/>
                    <a:lstStyle/>
                    <a:p>
                      <a:pPr marL="0" marR="0" algn="l" defTabSz="914400" rtl="0" eaLnBrk="1" latinLnBrk="0" hangingPunct="1">
                        <a:lnSpc>
                          <a:spcPct val="115000"/>
                        </a:lnSpc>
                        <a:spcBef>
                          <a:spcPts val="0"/>
                        </a:spcBef>
                        <a:spcAft>
                          <a:spcPts val="0"/>
                        </a:spcAft>
                      </a:pPr>
                      <a:r>
                        <a:rPr lang="en-US" sz="900" b="1" kern="1200" dirty="0">
                          <a:solidFill>
                            <a:schemeClr val="bg2"/>
                          </a:solidFill>
                          <a:effectLst/>
                        </a:rPr>
                        <a:t>TOTALS:</a:t>
                      </a:r>
                      <a:endParaRPr lang="en-US" sz="900" b="1" kern="1200" dirty="0">
                        <a:solidFill>
                          <a:schemeClr val="bg2"/>
                        </a:solidFill>
                        <a:effectLst/>
                        <a:latin typeface="+mn-lt"/>
                        <a:ea typeface="+mn-ea"/>
                        <a:cs typeface="+mn-cs"/>
                      </a:endParaRPr>
                    </a:p>
                  </a:txBody>
                  <a:tcPr marL="54179" marR="54179" marT="0" marB="0" anchor="b"/>
                </a:tc>
                <a:tc>
                  <a:txBody>
                    <a:bodyPr/>
                    <a:lstStyle/>
                    <a:p>
                      <a:pPr marL="0" marR="0" algn="ctr">
                        <a:lnSpc>
                          <a:spcPct val="115000"/>
                        </a:lnSpc>
                        <a:spcBef>
                          <a:spcPts val="0"/>
                        </a:spcBef>
                        <a:spcAft>
                          <a:spcPts val="0"/>
                        </a:spcAft>
                      </a:pPr>
                      <a:r>
                        <a:rPr lang="en-US" sz="1100" b="1">
                          <a:solidFill>
                            <a:schemeClr val="bg2"/>
                          </a:solidFill>
                          <a:effectLst/>
                        </a:rPr>
                        <a:t>1252</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1100" b="1">
                          <a:solidFill>
                            <a:schemeClr val="bg2"/>
                          </a:solidFill>
                          <a:effectLst/>
                        </a:rPr>
                        <a:t>282</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1100" b="1">
                          <a:solidFill>
                            <a:schemeClr val="bg2"/>
                          </a:solidFill>
                          <a:effectLst/>
                        </a:rPr>
                        <a:t>51</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1100" b="1">
                          <a:solidFill>
                            <a:schemeClr val="bg2"/>
                          </a:solidFill>
                          <a:effectLst/>
                        </a:rPr>
                        <a:t>271</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1100" b="1">
                          <a:solidFill>
                            <a:schemeClr val="bg2"/>
                          </a:solidFill>
                          <a:effectLst/>
                        </a:rPr>
                        <a:t>773</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1100" b="1">
                          <a:solidFill>
                            <a:schemeClr val="bg2"/>
                          </a:solidFill>
                          <a:effectLst/>
                        </a:rPr>
                        <a:t>40</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1100" b="1">
                          <a:solidFill>
                            <a:schemeClr val="bg2"/>
                          </a:solidFill>
                          <a:effectLst/>
                        </a:rPr>
                        <a:t>111</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1100" b="1">
                          <a:solidFill>
                            <a:schemeClr val="bg2"/>
                          </a:solidFill>
                          <a:effectLst/>
                        </a:rPr>
                        <a:t>43</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1100" b="1">
                          <a:solidFill>
                            <a:schemeClr val="bg2"/>
                          </a:solidFill>
                          <a:effectLst/>
                        </a:rPr>
                        <a:t>98</a:t>
                      </a:r>
                      <a:endParaRPr lang="en-US" sz="900" b="1">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1100" b="1" dirty="0">
                          <a:solidFill>
                            <a:schemeClr val="bg2"/>
                          </a:solidFill>
                          <a:effectLst/>
                        </a:rPr>
                        <a:t>10</a:t>
                      </a:r>
                      <a:endParaRPr lang="en-US" sz="900" b="1" dirty="0">
                        <a:solidFill>
                          <a:schemeClr val="bg2"/>
                        </a:solidFill>
                        <a:effectLst/>
                        <a:latin typeface="Calibri"/>
                        <a:ea typeface="Calibri"/>
                        <a:cs typeface="Times New Roman"/>
                      </a:endParaRPr>
                    </a:p>
                  </a:txBody>
                  <a:tcPr marL="54179" marR="54179" marT="0" marB="0" anchor="ctr"/>
                </a:tc>
                <a:tc>
                  <a:txBody>
                    <a:bodyPr/>
                    <a:lstStyle/>
                    <a:p>
                      <a:pPr marL="0" marR="0" algn="ctr">
                        <a:lnSpc>
                          <a:spcPct val="115000"/>
                        </a:lnSpc>
                        <a:spcBef>
                          <a:spcPts val="0"/>
                        </a:spcBef>
                        <a:spcAft>
                          <a:spcPts val="0"/>
                        </a:spcAft>
                      </a:pPr>
                      <a:r>
                        <a:rPr lang="en-US" sz="1100" b="1" dirty="0">
                          <a:solidFill>
                            <a:schemeClr val="bg2"/>
                          </a:solidFill>
                          <a:effectLst/>
                        </a:rPr>
                        <a:t>29</a:t>
                      </a:r>
                      <a:endParaRPr lang="en-US" sz="900" b="1" dirty="0">
                        <a:solidFill>
                          <a:schemeClr val="bg2"/>
                        </a:solidFill>
                        <a:effectLst/>
                        <a:latin typeface="Calibri"/>
                        <a:ea typeface="Calibri"/>
                        <a:cs typeface="Times New Roman"/>
                      </a:endParaRPr>
                    </a:p>
                  </a:txBody>
                  <a:tcPr marL="54179" marR="54179" marT="0" marB="0" anchor="ctr"/>
                </a:tc>
              </a:tr>
            </a:tbl>
          </a:graphicData>
        </a:graphic>
      </p:graphicFrame>
    </p:spTree>
    <p:extLst>
      <p:ext uri="{BB962C8B-B14F-4D97-AF65-F5344CB8AC3E}">
        <p14:creationId xmlns:p14="http://schemas.microsoft.com/office/powerpoint/2010/main" val="215438395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47686687"/>
              </p:ext>
            </p:extLst>
          </p:nvPr>
        </p:nvGraphicFramePr>
        <p:xfrm>
          <a:off x="762000" y="838198"/>
          <a:ext cx="7574496" cy="5317503"/>
        </p:xfrm>
        <a:graphic>
          <a:graphicData uri="http://schemas.openxmlformats.org/drawingml/2006/table">
            <a:tbl>
              <a:tblPr firstRow="1" firstCol="1" bandRow="1">
                <a:tableStyleId>{5C22544A-7EE6-4342-B048-85BDC9FD1C3A}</a:tableStyleId>
              </a:tblPr>
              <a:tblGrid>
                <a:gridCol w="990600"/>
                <a:gridCol w="739704"/>
                <a:gridCol w="529685"/>
                <a:gridCol w="593443"/>
                <a:gridCol w="593443"/>
                <a:gridCol w="539494"/>
                <a:gridCol w="686629"/>
                <a:gridCol w="686629"/>
                <a:gridCol w="527723"/>
                <a:gridCol w="659164"/>
                <a:gridCol w="659164"/>
                <a:gridCol w="368818"/>
              </a:tblGrid>
              <a:tr h="242175">
                <a:tc rowSpan="2">
                  <a:txBody>
                    <a:bodyPr/>
                    <a:lstStyle/>
                    <a:p>
                      <a:pPr marL="0" marR="0" algn="l">
                        <a:lnSpc>
                          <a:spcPct val="115000"/>
                        </a:lnSpc>
                        <a:spcBef>
                          <a:spcPts val="0"/>
                        </a:spcBef>
                        <a:spcAft>
                          <a:spcPts val="0"/>
                        </a:spcAft>
                      </a:pPr>
                      <a:r>
                        <a:rPr lang="en-US" sz="800" b="1" dirty="0" smtClean="0">
                          <a:solidFill>
                            <a:schemeClr val="bg1">
                              <a:lumMod val="50000"/>
                            </a:schemeClr>
                          </a:solidFill>
                          <a:effectLst/>
                        </a:rPr>
                        <a:t>Administrative</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60000"/>
                        <a:lumOff val="40000"/>
                      </a:schemeClr>
                    </a:solidFill>
                  </a:tcPr>
                </a:tc>
                <a:tc rowSpan="2">
                  <a:txBody>
                    <a:bodyPr/>
                    <a:lstStyle/>
                    <a:p>
                      <a:pPr marL="0" marR="0" algn="ctr">
                        <a:lnSpc>
                          <a:spcPct val="115000"/>
                        </a:lnSpc>
                        <a:spcBef>
                          <a:spcPts val="0"/>
                        </a:spcBef>
                        <a:spcAft>
                          <a:spcPts val="0"/>
                        </a:spcAft>
                      </a:pPr>
                      <a:r>
                        <a:rPr lang="en-US" sz="800" b="1" dirty="0">
                          <a:solidFill>
                            <a:schemeClr val="bg1">
                              <a:lumMod val="50000"/>
                            </a:schemeClr>
                          </a:solidFill>
                          <a:effectLst/>
                        </a:rPr>
                        <a:t>Total Collaborations</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60000"/>
                        <a:lumOff val="40000"/>
                      </a:schemeClr>
                    </a:solidFill>
                  </a:tcPr>
                </a:tc>
                <a:tc gridSpan="10">
                  <a:txBody>
                    <a:bodyPr/>
                    <a:lstStyle/>
                    <a:p>
                      <a:pPr marL="0" marR="0" algn="ctr">
                        <a:lnSpc>
                          <a:spcPct val="115000"/>
                        </a:lnSpc>
                        <a:spcBef>
                          <a:spcPts val="0"/>
                        </a:spcBef>
                        <a:spcAft>
                          <a:spcPts val="0"/>
                        </a:spcAft>
                      </a:pPr>
                      <a:r>
                        <a:rPr lang="en-US" sz="800" b="1" dirty="0">
                          <a:solidFill>
                            <a:schemeClr val="bg1">
                              <a:lumMod val="50000"/>
                            </a:schemeClr>
                          </a:solidFill>
                          <a:effectLst/>
                        </a:rPr>
                        <a:t>Types of Collaborations </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49862">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800" b="1" dirty="0">
                          <a:solidFill>
                            <a:schemeClr val="bg1">
                              <a:lumMod val="50000"/>
                            </a:schemeClr>
                          </a:solidFill>
                          <a:effectLst/>
                        </a:rPr>
                        <a:t>Academic</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800" b="1" dirty="0">
                          <a:solidFill>
                            <a:schemeClr val="bg1">
                              <a:lumMod val="50000"/>
                            </a:schemeClr>
                          </a:solidFill>
                          <a:effectLst/>
                        </a:rPr>
                        <a:t>Social</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800" b="1" dirty="0">
                          <a:solidFill>
                            <a:schemeClr val="bg1">
                              <a:lumMod val="50000"/>
                            </a:schemeClr>
                          </a:solidFill>
                          <a:effectLst/>
                        </a:rPr>
                        <a:t>Service</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800" b="1" dirty="0">
                          <a:solidFill>
                            <a:schemeClr val="bg1">
                              <a:lumMod val="50000"/>
                            </a:schemeClr>
                          </a:solidFill>
                          <a:effectLst/>
                        </a:rPr>
                        <a:t>Clinical</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800" b="1" dirty="0">
                          <a:solidFill>
                            <a:schemeClr val="bg1">
                              <a:lumMod val="50000"/>
                            </a:schemeClr>
                          </a:solidFill>
                          <a:effectLst/>
                        </a:rPr>
                        <a:t>Research</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800" b="1" dirty="0">
                          <a:solidFill>
                            <a:schemeClr val="bg1">
                              <a:lumMod val="50000"/>
                            </a:schemeClr>
                          </a:solidFill>
                          <a:effectLst/>
                        </a:rPr>
                        <a:t>Professional</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800" b="1" dirty="0">
                          <a:solidFill>
                            <a:schemeClr val="bg1">
                              <a:lumMod val="50000"/>
                            </a:schemeClr>
                          </a:solidFill>
                          <a:effectLst/>
                        </a:rPr>
                        <a:t>Grants</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800" b="1" dirty="0">
                          <a:solidFill>
                            <a:schemeClr val="bg1">
                              <a:lumMod val="50000"/>
                            </a:schemeClr>
                          </a:solidFill>
                          <a:effectLst/>
                        </a:rPr>
                        <a:t>Special Events/ Projects</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800" b="1" dirty="0">
                          <a:solidFill>
                            <a:schemeClr val="bg1">
                              <a:lumMod val="50000"/>
                            </a:schemeClr>
                          </a:solidFill>
                          <a:effectLst/>
                        </a:rPr>
                        <a:t>Development</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800" b="1" dirty="0">
                          <a:solidFill>
                            <a:schemeClr val="bg1">
                              <a:lumMod val="50000"/>
                            </a:schemeClr>
                          </a:solidFill>
                          <a:effectLst/>
                        </a:rPr>
                        <a:t>Other</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60000"/>
                        <a:lumOff val="40000"/>
                      </a:schemeClr>
                    </a:solidFill>
                  </a:tcPr>
                </a:tc>
              </a:tr>
              <a:tr h="242175">
                <a:tc>
                  <a:txBody>
                    <a:bodyPr/>
                    <a:lstStyle/>
                    <a:p>
                      <a:pPr marL="0" marR="0">
                        <a:lnSpc>
                          <a:spcPct val="115000"/>
                        </a:lnSpc>
                        <a:spcBef>
                          <a:spcPts val="0"/>
                        </a:spcBef>
                        <a:spcAft>
                          <a:spcPts val="0"/>
                        </a:spcAft>
                      </a:pPr>
                      <a:r>
                        <a:rPr lang="en-US" sz="900" b="1" dirty="0">
                          <a:solidFill>
                            <a:schemeClr val="bg1">
                              <a:lumMod val="50000"/>
                            </a:schemeClr>
                          </a:solidFill>
                          <a:effectLst/>
                        </a:rPr>
                        <a:t>Admissions</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1100" b="1">
                          <a:solidFill>
                            <a:schemeClr val="bg1">
                              <a:lumMod val="50000"/>
                            </a:schemeClr>
                          </a:solidFill>
                          <a:effectLst/>
                        </a:rPr>
                        <a:t>1</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1</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dirty="0">
                          <a:solidFill>
                            <a:schemeClr val="bg1">
                              <a:lumMod val="50000"/>
                            </a:schemeClr>
                          </a:solidFill>
                          <a:effectLst/>
                        </a:rPr>
                        <a:t>0</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dirty="0">
                          <a:solidFill>
                            <a:schemeClr val="bg1">
                              <a:lumMod val="50000"/>
                            </a:schemeClr>
                          </a:solidFill>
                          <a:effectLst/>
                        </a:rPr>
                        <a:t>1</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1</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r>
              <a:tr h="242175">
                <a:tc>
                  <a:txBody>
                    <a:bodyPr/>
                    <a:lstStyle/>
                    <a:p>
                      <a:pPr marL="0" marR="0">
                        <a:lnSpc>
                          <a:spcPct val="115000"/>
                        </a:lnSpc>
                        <a:spcBef>
                          <a:spcPts val="0"/>
                        </a:spcBef>
                        <a:spcAft>
                          <a:spcPts val="0"/>
                        </a:spcAft>
                      </a:pPr>
                      <a:r>
                        <a:rPr lang="en-US" sz="900" b="1" dirty="0">
                          <a:solidFill>
                            <a:schemeClr val="bg1">
                              <a:lumMod val="50000"/>
                            </a:schemeClr>
                          </a:solidFill>
                          <a:effectLst/>
                        </a:rPr>
                        <a:t>Athletics</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1100" b="1">
                          <a:solidFill>
                            <a:schemeClr val="bg1">
                              <a:lumMod val="50000"/>
                            </a:schemeClr>
                          </a:solidFill>
                          <a:effectLst/>
                        </a:rPr>
                        <a:t>17</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dirty="0">
                          <a:solidFill>
                            <a:schemeClr val="bg1">
                              <a:lumMod val="50000"/>
                            </a:schemeClr>
                          </a:solidFill>
                          <a:effectLst/>
                        </a:rPr>
                        <a:t>2</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2</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14</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2</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dirty="0">
                          <a:solidFill>
                            <a:schemeClr val="bg1">
                              <a:lumMod val="50000"/>
                            </a:schemeClr>
                          </a:solidFill>
                          <a:effectLst/>
                        </a:rPr>
                        <a:t>1</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1</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1</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r>
              <a:tr h="242175">
                <a:tc>
                  <a:txBody>
                    <a:bodyPr/>
                    <a:lstStyle/>
                    <a:p>
                      <a:pPr marL="0" marR="0">
                        <a:lnSpc>
                          <a:spcPct val="115000"/>
                        </a:lnSpc>
                        <a:spcBef>
                          <a:spcPts val="0"/>
                        </a:spcBef>
                        <a:spcAft>
                          <a:spcPts val="0"/>
                        </a:spcAft>
                      </a:pPr>
                      <a:r>
                        <a:rPr lang="en-US" sz="900" b="1" dirty="0">
                          <a:solidFill>
                            <a:schemeClr val="bg1">
                              <a:lumMod val="50000"/>
                            </a:schemeClr>
                          </a:solidFill>
                          <a:effectLst/>
                        </a:rPr>
                        <a:t>Business Services</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1100" b="1">
                          <a:solidFill>
                            <a:schemeClr val="bg1">
                              <a:lumMod val="50000"/>
                            </a:schemeClr>
                          </a:solidFill>
                          <a:effectLst/>
                        </a:rPr>
                        <a:t>1</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dirty="0">
                          <a:solidFill>
                            <a:schemeClr val="bg1">
                              <a:lumMod val="50000"/>
                            </a:schemeClr>
                          </a:solidFill>
                          <a:effectLst/>
                        </a:rPr>
                        <a:t>0</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1</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r>
              <a:tr h="344627">
                <a:tc>
                  <a:txBody>
                    <a:bodyPr/>
                    <a:lstStyle/>
                    <a:p>
                      <a:pPr marL="0" marR="0">
                        <a:lnSpc>
                          <a:spcPct val="115000"/>
                        </a:lnSpc>
                        <a:spcBef>
                          <a:spcPts val="0"/>
                        </a:spcBef>
                        <a:spcAft>
                          <a:spcPts val="0"/>
                        </a:spcAft>
                      </a:pPr>
                      <a:r>
                        <a:rPr lang="en-US" sz="900" b="1">
                          <a:solidFill>
                            <a:schemeClr val="bg1">
                              <a:lumMod val="50000"/>
                            </a:schemeClr>
                          </a:solidFill>
                          <a:effectLst/>
                        </a:rPr>
                        <a:t>Clinical Operations</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1100" b="1">
                          <a:solidFill>
                            <a:schemeClr val="bg1">
                              <a:lumMod val="50000"/>
                            </a:schemeClr>
                          </a:solidFill>
                          <a:effectLst/>
                        </a:rPr>
                        <a:t>2</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1</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1</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dirty="0">
                          <a:solidFill>
                            <a:schemeClr val="bg1">
                              <a:lumMod val="50000"/>
                            </a:schemeClr>
                          </a:solidFill>
                          <a:effectLst/>
                        </a:rPr>
                        <a:t>0</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1</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r>
              <a:tr h="516942">
                <a:tc>
                  <a:txBody>
                    <a:bodyPr/>
                    <a:lstStyle/>
                    <a:p>
                      <a:pPr marL="0" marR="0">
                        <a:lnSpc>
                          <a:spcPct val="115000"/>
                        </a:lnSpc>
                        <a:spcBef>
                          <a:spcPts val="0"/>
                        </a:spcBef>
                        <a:spcAft>
                          <a:spcPts val="0"/>
                        </a:spcAft>
                      </a:pPr>
                      <a:r>
                        <a:rPr lang="en-US" sz="900" b="1" dirty="0">
                          <a:solidFill>
                            <a:schemeClr val="bg1">
                              <a:lumMod val="50000"/>
                            </a:schemeClr>
                          </a:solidFill>
                          <a:effectLst/>
                        </a:rPr>
                        <a:t>Community &amp; Governmental Affairs</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11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dirty="0">
                          <a:solidFill>
                            <a:schemeClr val="bg1">
                              <a:lumMod val="50000"/>
                            </a:schemeClr>
                          </a:solidFill>
                          <a:effectLst/>
                        </a:rPr>
                        <a:t>0</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dirty="0">
                          <a:solidFill>
                            <a:schemeClr val="bg1">
                              <a:lumMod val="50000"/>
                            </a:schemeClr>
                          </a:solidFill>
                          <a:effectLst/>
                        </a:rPr>
                        <a:t>0</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r>
              <a:tr h="242175">
                <a:tc>
                  <a:txBody>
                    <a:bodyPr/>
                    <a:lstStyle/>
                    <a:p>
                      <a:pPr marL="0" marR="0">
                        <a:lnSpc>
                          <a:spcPct val="115000"/>
                        </a:lnSpc>
                        <a:spcBef>
                          <a:spcPts val="0"/>
                        </a:spcBef>
                        <a:spcAft>
                          <a:spcPts val="0"/>
                        </a:spcAft>
                      </a:pPr>
                      <a:r>
                        <a:rPr lang="en-US" sz="900" b="1">
                          <a:solidFill>
                            <a:schemeClr val="bg1">
                              <a:lumMod val="50000"/>
                            </a:schemeClr>
                          </a:solidFill>
                          <a:effectLst/>
                        </a:rPr>
                        <a:t>ESS</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1100" b="1">
                          <a:solidFill>
                            <a:schemeClr val="bg1">
                              <a:lumMod val="50000"/>
                            </a:schemeClr>
                          </a:solidFill>
                          <a:effectLst/>
                        </a:rPr>
                        <a:t>5</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5</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1</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dirty="0">
                          <a:solidFill>
                            <a:schemeClr val="bg1">
                              <a:lumMod val="50000"/>
                            </a:schemeClr>
                          </a:solidFill>
                          <a:effectLst/>
                        </a:rPr>
                        <a:t>0</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r>
              <a:tr h="242175">
                <a:tc>
                  <a:txBody>
                    <a:bodyPr/>
                    <a:lstStyle/>
                    <a:p>
                      <a:pPr marL="0" marR="0">
                        <a:lnSpc>
                          <a:spcPct val="115000"/>
                        </a:lnSpc>
                        <a:spcBef>
                          <a:spcPts val="0"/>
                        </a:spcBef>
                        <a:spcAft>
                          <a:spcPts val="0"/>
                        </a:spcAft>
                      </a:pPr>
                      <a:r>
                        <a:rPr lang="en-US" sz="900" b="1">
                          <a:solidFill>
                            <a:schemeClr val="bg1">
                              <a:lumMod val="50000"/>
                            </a:schemeClr>
                          </a:solidFill>
                          <a:effectLst/>
                        </a:rPr>
                        <a:t>Finance</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1100" b="1">
                          <a:solidFill>
                            <a:schemeClr val="bg1">
                              <a:lumMod val="50000"/>
                            </a:schemeClr>
                          </a:solidFill>
                          <a:effectLst/>
                        </a:rPr>
                        <a:t>3</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3</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r>
              <a:tr h="354902">
                <a:tc>
                  <a:txBody>
                    <a:bodyPr/>
                    <a:lstStyle/>
                    <a:p>
                      <a:pPr marL="0" marR="0">
                        <a:lnSpc>
                          <a:spcPct val="115000"/>
                        </a:lnSpc>
                        <a:spcBef>
                          <a:spcPts val="0"/>
                        </a:spcBef>
                        <a:spcAft>
                          <a:spcPts val="0"/>
                        </a:spcAft>
                      </a:pPr>
                      <a:r>
                        <a:rPr lang="en-US" sz="900" b="1" dirty="0">
                          <a:solidFill>
                            <a:schemeClr val="bg1">
                              <a:lumMod val="50000"/>
                            </a:schemeClr>
                          </a:solidFill>
                          <a:effectLst/>
                        </a:rPr>
                        <a:t>Institutional Advancement</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1100" b="1">
                          <a:solidFill>
                            <a:schemeClr val="bg1">
                              <a:lumMod val="50000"/>
                            </a:schemeClr>
                          </a:solidFill>
                          <a:effectLst/>
                        </a:rPr>
                        <a:t>106</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7</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6</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dirty="0">
                          <a:solidFill>
                            <a:schemeClr val="bg1">
                              <a:lumMod val="50000"/>
                            </a:schemeClr>
                          </a:solidFill>
                          <a:effectLst/>
                        </a:rPr>
                        <a:t>0</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97</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1</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r>
              <a:tr h="242175">
                <a:tc>
                  <a:txBody>
                    <a:bodyPr/>
                    <a:lstStyle/>
                    <a:p>
                      <a:pPr marL="0" marR="0">
                        <a:lnSpc>
                          <a:spcPct val="115000"/>
                        </a:lnSpc>
                        <a:spcBef>
                          <a:spcPts val="0"/>
                        </a:spcBef>
                        <a:spcAft>
                          <a:spcPts val="0"/>
                        </a:spcAft>
                      </a:pPr>
                      <a:r>
                        <a:rPr lang="en-US" sz="900" b="1">
                          <a:solidFill>
                            <a:schemeClr val="bg1">
                              <a:lumMod val="50000"/>
                            </a:schemeClr>
                          </a:solidFill>
                          <a:effectLst/>
                        </a:rPr>
                        <a:t>Museum of Art</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1100" b="1">
                          <a:solidFill>
                            <a:schemeClr val="bg1">
                              <a:lumMod val="50000"/>
                            </a:schemeClr>
                          </a:solidFill>
                          <a:effectLst/>
                        </a:rPr>
                        <a:t>73</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4</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8</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1</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dirty="0">
                          <a:solidFill>
                            <a:schemeClr val="bg1">
                              <a:lumMod val="50000"/>
                            </a:schemeClr>
                          </a:solidFill>
                          <a:effectLst/>
                        </a:rPr>
                        <a:t>0</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73</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2</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r>
              <a:tr h="242175">
                <a:tc>
                  <a:txBody>
                    <a:bodyPr/>
                    <a:lstStyle/>
                    <a:p>
                      <a:pPr marL="0" marR="0">
                        <a:lnSpc>
                          <a:spcPct val="115000"/>
                        </a:lnSpc>
                        <a:spcBef>
                          <a:spcPts val="0"/>
                        </a:spcBef>
                        <a:spcAft>
                          <a:spcPts val="0"/>
                        </a:spcAft>
                      </a:pPr>
                      <a:r>
                        <a:rPr lang="en-US" sz="900" b="1" dirty="0">
                          <a:solidFill>
                            <a:schemeClr val="bg1">
                              <a:lumMod val="50000"/>
                            </a:schemeClr>
                          </a:solidFill>
                          <a:effectLst/>
                        </a:rPr>
                        <a:t>Quality of Life</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11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dirty="0">
                          <a:solidFill>
                            <a:schemeClr val="bg1">
                              <a:lumMod val="50000"/>
                            </a:schemeClr>
                          </a:solidFill>
                          <a:effectLst/>
                        </a:rPr>
                        <a:t>0</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r>
              <a:tr h="354902">
                <a:tc>
                  <a:txBody>
                    <a:bodyPr/>
                    <a:lstStyle/>
                    <a:p>
                      <a:pPr marL="0" marR="0">
                        <a:lnSpc>
                          <a:spcPct val="115000"/>
                        </a:lnSpc>
                        <a:spcBef>
                          <a:spcPts val="0"/>
                        </a:spcBef>
                        <a:spcAft>
                          <a:spcPts val="0"/>
                        </a:spcAft>
                      </a:pPr>
                      <a:r>
                        <a:rPr lang="en-US" sz="900" b="1" dirty="0">
                          <a:solidFill>
                            <a:schemeClr val="bg1">
                              <a:lumMod val="50000"/>
                            </a:schemeClr>
                          </a:solidFill>
                          <a:effectLst/>
                        </a:rPr>
                        <a:t>Research &amp; Tech Transfer</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1100" b="1">
                          <a:solidFill>
                            <a:schemeClr val="bg1">
                              <a:lumMod val="50000"/>
                            </a:schemeClr>
                          </a:solidFill>
                          <a:effectLst/>
                        </a:rPr>
                        <a:t>11</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1</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1</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10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10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1</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11</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r>
              <a:tr h="242175">
                <a:tc>
                  <a:txBody>
                    <a:bodyPr/>
                    <a:lstStyle/>
                    <a:p>
                      <a:pPr marL="0" marR="0">
                        <a:lnSpc>
                          <a:spcPct val="115000"/>
                        </a:lnSpc>
                        <a:spcBef>
                          <a:spcPts val="0"/>
                        </a:spcBef>
                        <a:spcAft>
                          <a:spcPts val="0"/>
                        </a:spcAft>
                      </a:pPr>
                      <a:r>
                        <a:rPr lang="en-US" sz="900" b="1" dirty="0">
                          <a:solidFill>
                            <a:schemeClr val="bg1">
                              <a:lumMod val="50000"/>
                            </a:schemeClr>
                          </a:solidFill>
                          <a:effectLst/>
                        </a:rPr>
                        <a:t>Sherman Library</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1100" b="1">
                          <a:solidFill>
                            <a:schemeClr val="bg1">
                              <a:lumMod val="50000"/>
                            </a:schemeClr>
                          </a:solidFill>
                          <a:effectLst/>
                        </a:rPr>
                        <a:t>21</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9</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5</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7</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1</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dirty="0">
                          <a:solidFill>
                            <a:schemeClr val="bg1">
                              <a:lumMod val="50000"/>
                            </a:schemeClr>
                          </a:solidFill>
                          <a:effectLst/>
                        </a:rPr>
                        <a:t>1</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3</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3</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r>
              <a:tr h="242175">
                <a:tc>
                  <a:txBody>
                    <a:bodyPr/>
                    <a:lstStyle/>
                    <a:p>
                      <a:pPr marL="0" marR="0">
                        <a:lnSpc>
                          <a:spcPct val="115000"/>
                        </a:lnSpc>
                        <a:spcBef>
                          <a:spcPts val="0"/>
                        </a:spcBef>
                        <a:spcAft>
                          <a:spcPts val="0"/>
                        </a:spcAft>
                      </a:pPr>
                      <a:r>
                        <a:rPr lang="en-US" sz="900" b="1" dirty="0">
                          <a:solidFill>
                            <a:schemeClr val="bg1">
                              <a:lumMod val="50000"/>
                            </a:schemeClr>
                          </a:solidFill>
                          <a:effectLst/>
                        </a:rPr>
                        <a:t>Student Affairs</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1100" b="1">
                          <a:solidFill>
                            <a:schemeClr val="bg1">
                              <a:lumMod val="50000"/>
                            </a:schemeClr>
                          </a:solidFill>
                          <a:effectLst/>
                        </a:rPr>
                        <a:t>142</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4</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10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136</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2</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2</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1</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20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1</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r>
              <a:tr h="242175">
                <a:tc>
                  <a:txBody>
                    <a:bodyPr/>
                    <a:lstStyle/>
                    <a:p>
                      <a:pPr marL="0" marR="0">
                        <a:lnSpc>
                          <a:spcPct val="115000"/>
                        </a:lnSpc>
                        <a:spcBef>
                          <a:spcPts val="0"/>
                        </a:spcBef>
                        <a:spcAft>
                          <a:spcPts val="0"/>
                        </a:spcAft>
                      </a:pPr>
                      <a:r>
                        <a:rPr lang="en-US" sz="900" b="1" dirty="0">
                          <a:solidFill>
                            <a:schemeClr val="bg1">
                              <a:lumMod val="50000"/>
                            </a:schemeClr>
                          </a:solidFill>
                          <a:effectLst/>
                        </a:rPr>
                        <a:t>SEC</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1100" b="1">
                          <a:solidFill>
                            <a:schemeClr val="bg1">
                              <a:lumMod val="50000"/>
                            </a:schemeClr>
                          </a:solidFill>
                          <a:effectLst/>
                        </a:rPr>
                        <a:t>28</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6</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11</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18</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1</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1</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8</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dirty="0">
                          <a:solidFill>
                            <a:schemeClr val="bg1">
                              <a:lumMod val="50000"/>
                            </a:schemeClr>
                          </a:solidFill>
                          <a:effectLst/>
                        </a:rPr>
                        <a:t>5</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4</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1</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r>
              <a:tr h="344627">
                <a:tc>
                  <a:txBody>
                    <a:bodyPr/>
                    <a:lstStyle/>
                    <a:p>
                      <a:pPr marL="0" marR="0">
                        <a:lnSpc>
                          <a:spcPct val="115000"/>
                        </a:lnSpc>
                        <a:spcBef>
                          <a:spcPts val="0"/>
                        </a:spcBef>
                        <a:spcAft>
                          <a:spcPts val="0"/>
                        </a:spcAft>
                      </a:pPr>
                      <a:r>
                        <a:rPr lang="en-US" sz="900" b="1" dirty="0">
                          <a:solidFill>
                            <a:schemeClr val="bg1">
                              <a:lumMod val="50000"/>
                            </a:schemeClr>
                          </a:solidFill>
                          <a:effectLst/>
                        </a:rPr>
                        <a:t>University Relations</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60000"/>
                        <a:lumOff val="40000"/>
                      </a:schemeClr>
                    </a:solidFill>
                  </a:tcPr>
                </a:tc>
                <a:tc>
                  <a:txBody>
                    <a:bodyPr/>
                    <a:lstStyle/>
                    <a:p>
                      <a:pPr marL="0" marR="0" algn="ctr">
                        <a:lnSpc>
                          <a:spcPct val="115000"/>
                        </a:lnSpc>
                        <a:spcBef>
                          <a:spcPts val="0"/>
                        </a:spcBef>
                        <a:spcAft>
                          <a:spcPts val="0"/>
                        </a:spcAft>
                      </a:pPr>
                      <a:r>
                        <a:rPr lang="en-US" sz="1100" b="1">
                          <a:solidFill>
                            <a:schemeClr val="bg1">
                              <a:lumMod val="50000"/>
                            </a:schemeClr>
                          </a:solidFill>
                          <a:effectLst/>
                        </a:rPr>
                        <a:t>2</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1</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0</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800" b="1">
                          <a:solidFill>
                            <a:schemeClr val="bg1">
                              <a:lumMod val="50000"/>
                            </a:schemeClr>
                          </a:solidFill>
                          <a:effectLst/>
                        </a:rPr>
                        <a:t>1</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r>
              <a:tr h="287716">
                <a:tc>
                  <a:txBody>
                    <a:bodyPr/>
                    <a:lstStyle/>
                    <a:p>
                      <a:pPr marL="0" marR="0" algn="ctr">
                        <a:lnSpc>
                          <a:spcPct val="115000"/>
                        </a:lnSpc>
                        <a:spcBef>
                          <a:spcPts val="0"/>
                        </a:spcBef>
                        <a:spcAft>
                          <a:spcPts val="0"/>
                        </a:spcAft>
                      </a:pPr>
                      <a:r>
                        <a:rPr lang="en-US" sz="1100" b="1" dirty="0">
                          <a:solidFill>
                            <a:schemeClr val="bg1">
                              <a:lumMod val="50000"/>
                            </a:schemeClr>
                          </a:solidFill>
                          <a:effectLst/>
                        </a:rPr>
                        <a:t>TOTALS:</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1100" b="1">
                          <a:solidFill>
                            <a:schemeClr val="bg1">
                              <a:lumMod val="50000"/>
                            </a:schemeClr>
                          </a:solidFill>
                          <a:effectLst/>
                        </a:rPr>
                        <a:t>417</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1100" b="1">
                          <a:solidFill>
                            <a:schemeClr val="bg1">
                              <a:lumMod val="50000"/>
                            </a:schemeClr>
                          </a:solidFill>
                          <a:effectLst/>
                        </a:rPr>
                        <a:t>34</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1100" b="1">
                          <a:solidFill>
                            <a:schemeClr val="bg1">
                              <a:lumMod val="50000"/>
                            </a:schemeClr>
                          </a:solidFill>
                          <a:effectLst/>
                        </a:rPr>
                        <a:t>44</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1100" b="1">
                          <a:solidFill>
                            <a:schemeClr val="bg1">
                              <a:lumMod val="50000"/>
                            </a:schemeClr>
                          </a:solidFill>
                          <a:effectLst/>
                        </a:rPr>
                        <a:t>186</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1100" b="1">
                          <a:solidFill>
                            <a:schemeClr val="bg1">
                              <a:lumMod val="50000"/>
                            </a:schemeClr>
                          </a:solidFill>
                          <a:effectLst/>
                        </a:rPr>
                        <a:t>4</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1100" b="1">
                          <a:solidFill>
                            <a:schemeClr val="bg1">
                              <a:lumMod val="50000"/>
                            </a:schemeClr>
                          </a:solidFill>
                          <a:effectLst/>
                        </a:rPr>
                        <a:t>16</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1100" b="1">
                          <a:solidFill>
                            <a:schemeClr val="bg1">
                              <a:lumMod val="50000"/>
                            </a:schemeClr>
                          </a:solidFill>
                          <a:effectLst/>
                        </a:rPr>
                        <a:t>25</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1100" b="1">
                          <a:solidFill>
                            <a:schemeClr val="bg1">
                              <a:lumMod val="50000"/>
                            </a:schemeClr>
                          </a:solidFill>
                          <a:effectLst/>
                        </a:rPr>
                        <a:t>3</a:t>
                      </a:r>
                      <a:endParaRPr lang="en-US" sz="800" b="1">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1100" b="1" dirty="0">
                          <a:solidFill>
                            <a:schemeClr val="bg1">
                              <a:lumMod val="50000"/>
                            </a:schemeClr>
                          </a:solidFill>
                          <a:effectLst/>
                        </a:rPr>
                        <a:t>208</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1100" b="1" dirty="0">
                          <a:solidFill>
                            <a:schemeClr val="bg1">
                              <a:lumMod val="50000"/>
                            </a:schemeClr>
                          </a:solidFill>
                          <a:effectLst/>
                        </a:rPr>
                        <a:t>21</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c>
                  <a:txBody>
                    <a:bodyPr/>
                    <a:lstStyle/>
                    <a:p>
                      <a:pPr marL="0" marR="0" algn="ctr">
                        <a:lnSpc>
                          <a:spcPct val="115000"/>
                        </a:lnSpc>
                        <a:spcBef>
                          <a:spcPts val="0"/>
                        </a:spcBef>
                        <a:spcAft>
                          <a:spcPts val="0"/>
                        </a:spcAft>
                      </a:pPr>
                      <a:r>
                        <a:rPr lang="en-US" sz="1100" b="1" dirty="0">
                          <a:solidFill>
                            <a:schemeClr val="bg1">
                              <a:lumMod val="50000"/>
                            </a:schemeClr>
                          </a:solidFill>
                          <a:effectLst/>
                        </a:rPr>
                        <a:t>8</a:t>
                      </a:r>
                      <a:endParaRPr lang="en-US" sz="800" b="1" dirty="0">
                        <a:solidFill>
                          <a:schemeClr val="bg1">
                            <a:lumMod val="50000"/>
                          </a:schemeClr>
                        </a:solidFill>
                        <a:effectLst/>
                        <a:latin typeface="Calibri"/>
                        <a:ea typeface="Calibri"/>
                        <a:cs typeface="Times New Roman"/>
                      </a:endParaRPr>
                    </a:p>
                  </a:txBody>
                  <a:tcPr marL="52969" marR="52969" marT="0" marB="0" anchor="ctr">
                    <a:solidFill>
                      <a:schemeClr val="accent3">
                        <a:lumMod val="40000"/>
                        <a:lumOff val="60000"/>
                      </a:schemeClr>
                    </a:solidFill>
                  </a:tcPr>
                </a:tc>
              </a:tr>
            </a:tbl>
          </a:graphicData>
        </a:graphic>
      </p:graphicFrame>
    </p:spTree>
    <p:extLst>
      <p:ext uri="{BB962C8B-B14F-4D97-AF65-F5344CB8AC3E}">
        <p14:creationId xmlns:p14="http://schemas.microsoft.com/office/powerpoint/2010/main" val="333264560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914112" rIns="914112" bIns="914112" numCol="1" anchor="ctr" anchorCtr="0" compatLnSpc="1">
            <a:prstTxWarp prst="textNoShape">
              <a:avLst/>
            </a:prstTxWarp>
            <a:spAutoFit/>
          </a:bodyPr>
          <a:lstStyle/>
          <a:p>
            <a:endParaRPr lang="en-US"/>
          </a:p>
        </p:txBody>
      </p:sp>
      <p:pic>
        <p:nvPicPr>
          <p:cNvPr id="2049" name="Object 5"/>
          <p:cNvPicPr>
            <a:picLocks noChangeArrowheads="1"/>
          </p:cNvPicPr>
          <p:nvPr/>
        </p:nvPicPr>
        <p:blipFill>
          <a:blip r:embed="rId2">
            <a:extLst>
              <a:ext uri="{28A0092B-C50C-407E-A947-70E740481C1C}">
                <a14:useLocalDpi xmlns:a14="http://schemas.microsoft.com/office/drawing/2010/main" val="0"/>
              </a:ext>
            </a:extLst>
          </a:blip>
          <a:srcRect b="-140"/>
          <a:stretch>
            <a:fillRect/>
          </a:stretch>
        </p:blipFill>
        <p:spPr bwMode="auto">
          <a:xfrm>
            <a:off x="1141534" y="892628"/>
            <a:ext cx="6860931" cy="5203371"/>
          </a:xfrm>
          <a:prstGeom prst="rect">
            <a:avLst/>
          </a:prstGeom>
          <a:solidFill>
            <a:schemeClr val="tx1"/>
          </a:solidFill>
        </p:spPr>
      </p:pic>
      <p:sp>
        <p:nvSpPr>
          <p:cNvPr id="3" name="Rectangle 3"/>
          <p:cNvSpPr>
            <a:spLocks noChangeArrowheads="1"/>
          </p:cNvSpPr>
          <p:nvPr/>
        </p:nvSpPr>
        <p:spPr bwMode="auto">
          <a:xfrm>
            <a:off x="0" y="63055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sng" strike="noStrike" cap="none" normalizeH="0" baseline="0" smtClean="0">
                <a:ln>
                  <a:noFill/>
                </a:ln>
                <a:solidFill>
                  <a:schemeClr val="tx1"/>
                </a:solidFill>
                <a:effectLst/>
                <a:latin typeface="Arial" pitchFamily="34" charset="0"/>
                <a:ea typeface="Calibri" pitchFamily="34" charset="0"/>
                <a:cs typeface="Times New Roman" pitchFamily="18" charset="0"/>
              </a:rPr>
              <a:t/>
            </a:r>
            <a:br>
              <a:rPr kumimoji="0" lang="en-US" sz="1400" b="1" i="0" u="sng" strike="noStrike" cap="none" normalizeH="0" baseline="0" smtClean="0">
                <a:ln>
                  <a:noFill/>
                </a:ln>
                <a:solidFill>
                  <a:schemeClr val="tx1"/>
                </a:solidFill>
                <a:effectLst/>
                <a:latin typeface="Arial" pitchFamily="34" charset="0"/>
                <a:ea typeface="Calibri" pitchFamily="34" charset="0"/>
                <a:cs typeface="Times New Roman" pitchFamily="18" charset="0"/>
              </a:rPr>
            </a:br>
            <a:endParaRPr kumimoji="0" lang="en-U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41423583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0" descr="16-campuses"/>
          <p:cNvPicPr>
            <a:picLocks noChangeAspect="1" noChangeArrowheads="1"/>
          </p:cNvPicPr>
          <p:nvPr/>
        </p:nvPicPr>
        <p:blipFill>
          <a:blip r:embed="rId2" cstate="print"/>
          <a:srcRect/>
          <a:stretch>
            <a:fillRect/>
          </a:stretch>
        </p:blipFill>
        <p:spPr>
          <a:xfrm>
            <a:off x="0" y="0"/>
            <a:ext cx="9144000" cy="6858000"/>
          </a:xfrm>
          <a:prstGeom prst="rect">
            <a:avLst/>
          </a:prstGeom>
          <a:noFill/>
        </p:spPr>
      </p:pic>
      <p:sp>
        <p:nvSpPr>
          <p:cNvPr id="3" name="TextBox 2"/>
          <p:cNvSpPr txBox="1"/>
          <p:nvPr/>
        </p:nvSpPr>
        <p:spPr>
          <a:xfrm>
            <a:off x="0" y="85725"/>
            <a:ext cx="9144000" cy="461665"/>
          </a:xfrm>
          <a:prstGeom prst="rect">
            <a:avLst/>
          </a:prstGeom>
          <a:solidFill>
            <a:srgbClr val="010B91"/>
          </a:solidFill>
        </p:spPr>
        <p:txBody>
          <a:bodyPr wrap="square" rtlCol="0">
            <a:spAutoFit/>
          </a:bodyPr>
          <a:lstStyle/>
          <a:p>
            <a:pPr algn="ctr" fontAlgn="base">
              <a:spcBef>
                <a:spcPct val="0"/>
              </a:spcBef>
              <a:spcAft>
                <a:spcPct val="0"/>
              </a:spcAft>
            </a:pPr>
            <a:r>
              <a:rPr lang="en-US" sz="2400" b="1" dirty="0" smtClean="0">
                <a:solidFill>
                  <a:srgbClr val="FFFFFF"/>
                </a:solidFill>
              </a:rPr>
              <a:t>NOVA SOUTHEASTERN UNIVERSITY</a:t>
            </a:r>
            <a:endParaRPr lang="en-US" sz="2400" b="1" dirty="0">
              <a:solidFill>
                <a:srgbClr val="FFFFFF"/>
              </a:solidFill>
            </a:endParaRPr>
          </a:p>
        </p:txBody>
      </p:sp>
      <p:sp>
        <p:nvSpPr>
          <p:cNvPr id="4" name="TextBox 3"/>
          <p:cNvSpPr txBox="1"/>
          <p:nvPr/>
        </p:nvSpPr>
        <p:spPr>
          <a:xfrm>
            <a:off x="0" y="495299"/>
            <a:ext cx="9144000" cy="400110"/>
          </a:xfrm>
          <a:prstGeom prst="rect">
            <a:avLst/>
          </a:prstGeom>
          <a:noFill/>
        </p:spPr>
        <p:txBody>
          <a:bodyPr wrap="square" rtlCol="0">
            <a:spAutoFit/>
          </a:bodyPr>
          <a:lstStyle/>
          <a:p>
            <a:pPr algn="ctr" fontAlgn="base">
              <a:spcBef>
                <a:spcPct val="0"/>
              </a:spcBef>
              <a:spcAft>
                <a:spcPct val="0"/>
              </a:spcAft>
            </a:pPr>
            <a:r>
              <a:rPr lang="en-US" sz="2000" b="1" dirty="0" smtClean="0">
                <a:solidFill>
                  <a:srgbClr val="FFFFFF"/>
                </a:solidFill>
              </a:rPr>
              <a:t>18 centers, colleges and schools</a:t>
            </a:r>
            <a:endParaRPr lang="en-US" sz="2000" b="1" dirty="0">
              <a:solidFill>
                <a:srgbClr val="FFFFFF"/>
              </a:solidFill>
            </a:endParaRPr>
          </a:p>
        </p:txBody>
      </p:sp>
    </p:spTree>
    <p:extLst>
      <p:ext uri="{BB962C8B-B14F-4D97-AF65-F5344CB8AC3E}">
        <p14:creationId xmlns:p14="http://schemas.microsoft.com/office/powerpoint/2010/main" val="284302528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00" y="748288"/>
            <a:ext cx="90297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00" y="3415288"/>
            <a:ext cx="9029700" cy="3366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957292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8153400" cy="326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347787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8534400" cy="356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019917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85" y="1600200"/>
            <a:ext cx="8643938"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523167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55638"/>
          </a:xfrm>
        </p:spPr>
        <p:txBody>
          <a:bodyPr/>
          <a:lstStyle/>
          <a:p>
            <a:r>
              <a:rPr lang="en-US" smtClean="0"/>
              <a:t>DASHBOARDS!</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0168" y="1752600"/>
            <a:ext cx="8146632" cy="4264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875638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762000"/>
            <a:ext cx="8153400" cy="5562600"/>
          </a:xfrm>
        </p:spPr>
        <p:txBody>
          <a:bodyPr/>
          <a:lstStyle/>
          <a:p>
            <a:pPr marL="0" indent="0">
              <a:buNone/>
            </a:pPr>
            <a:r>
              <a:rPr lang="en-US" sz="2400" b="1" dirty="0" smtClean="0"/>
              <a:t>Suggestions:</a:t>
            </a:r>
          </a:p>
          <a:p>
            <a:pPr marL="0" indent="0">
              <a:buNone/>
            </a:pPr>
            <a:endParaRPr lang="en-US" sz="1100" dirty="0"/>
          </a:p>
          <a:p>
            <a:r>
              <a:rPr lang="en-US" sz="2000" dirty="0"/>
              <a:t>Excellent communication with the Physical Therapy program but I know nothing about the other programs and what </a:t>
            </a:r>
            <a:r>
              <a:rPr lang="en-US" sz="2000" dirty="0" smtClean="0"/>
              <a:t>they are </a:t>
            </a:r>
            <a:r>
              <a:rPr lang="en-US" sz="2000" dirty="0"/>
              <a:t>doing- maybe a quarterly bulletin highlighting </a:t>
            </a:r>
            <a:r>
              <a:rPr lang="en-US" sz="2000" dirty="0" smtClean="0"/>
              <a:t>events, etc..</a:t>
            </a:r>
          </a:p>
          <a:p>
            <a:pPr marL="0" indent="0">
              <a:buNone/>
            </a:pPr>
            <a:endParaRPr lang="en-US" sz="2000" dirty="0" smtClean="0"/>
          </a:p>
          <a:p>
            <a:r>
              <a:rPr lang="en-US" sz="2000" dirty="0"/>
              <a:t>A monthly or bimonthly meeting of the community events with the people in charge of each one. </a:t>
            </a:r>
            <a:r>
              <a:rPr lang="en-US" sz="2000" dirty="0" smtClean="0"/>
              <a:t>Many </a:t>
            </a:r>
            <a:r>
              <a:rPr lang="en-US" sz="2000" dirty="0"/>
              <a:t>times I feel </a:t>
            </a:r>
            <a:r>
              <a:rPr lang="en-US" sz="2000" dirty="0" smtClean="0"/>
              <a:t>that they </a:t>
            </a:r>
            <a:r>
              <a:rPr lang="en-US" sz="2000" dirty="0"/>
              <a:t>think they are competition for each other instead of an expansion of different avail abilities to them</a:t>
            </a:r>
            <a:r>
              <a:rPr lang="en-US" sz="2000" dirty="0" smtClean="0"/>
              <a:t>.</a:t>
            </a:r>
          </a:p>
          <a:p>
            <a:pPr marL="0" indent="0">
              <a:buNone/>
            </a:pPr>
            <a:endParaRPr lang="en-US" sz="2000" dirty="0" smtClean="0"/>
          </a:p>
          <a:p>
            <a:r>
              <a:rPr lang="en-US" sz="2000" dirty="0"/>
              <a:t>A simple brochure or one sheet on NSU programs interested in community outreach. It could include what they have </a:t>
            </a:r>
            <a:r>
              <a:rPr lang="en-US" sz="2000" dirty="0" smtClean="0"/>
              <a:t>done in </a:t>
            </a:r>
            <a:r>
              <a:rPr lang="en-US" sz="2000" dirty="0"/>
              <a:t>the past, what days of the week or times of year are best for availability, what part of the community the program </a:t>
            </a:r>
            <a:r>
              <a:rPr lang="en-US" sz="2000" dirty="0" smtClean="0"/>
              <a:t>would like </a:t>
            </a:r>
            <a:r>
              <a:rPr lang="en-US" sz="2000" dirty="0"/>
              <a:t>to focus on and who to contact. This would be an unbelievable resource for museums, schools and </a:t>
            </a:r>
            <a:r>
              <a:rPr lang="en-US" sz="2000" dirty="0" smtClean="0"/>
              <a:t>non-profit organizations</a:t>
            </a:r>
            <a:r>
              <a:rPr lang="en-US" sz="2000" dirty="0"/>
              <a:t>.</a:t>
            </a:r>
          </a:p>
        </p:txBody>
      </p:sp>
    </p:spTree>
    <p:extLst>
      <p:ext uri="{BB962C8B-B14F-4D97-AF65-F5344CB8AC3E}">
        <p14:creationId xmlns:p14="http://schemas.microsoft.com/office/powerpoint/2010/main" val="348467155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55638"/>
          </a:xfrm>
        </p:spPr>
        <p:txBody>
          <a:bodyPr/>
          <a:lstStyle/>
          <a:p>
            <a:r>
              <a:rPr lang="en-US" sz="3400" dirty="0" smtClean="0"/>
              <a:t>Geriatric Blood Pressure Screening</a:t>
            </a:r>
            <a:endParaRPr lang="en-US" sz="3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6500" y="1970881"/>
            <a:ext cx="6731000" cy="3784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538372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sz="3400" dirty="0" smtClean="0"/>
              <a:t>Jacksonville SEC’s PA Second Harvest Food Drive</a:t>
            </a:r>
            <a:endParaRPr lang="en-US" sz="3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2192244"/>
            <a:ext cx="5495925" cy="30901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396130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95400"/>
            <a:ext cx="3657600" cy="4419600"/>
          </a:xfrm>
        </p:spPr>
        <p:txBody>
          <a:bodyPr/>
          <a:lstStyle/>
          <a:p>
            <a:pPr algn="l">
              <a:lnSpc>
                <a:spcPct val="150000"/>
              </a:lnSpc>
            </a:pPr>
            <a:r>
              <a:rPr lang="en-US" sz="2000" dirty="0" smtClean="0">
                <a:effectLst/>
                <a:latin typeface="Arial" pitchFamily="34" charset="0"/>
                <a:cs typeface="Arial" pitchFamily="34" charset="0"/>
              </a:rPr>
              <a:t>Students from NSU’s Oceanographic Center helped the FL Department of Environmental Protection officials save dozens of sea turtles who were dying in the cold waters of central and north FL during a cold snap!</a:t>
            </a:r>
            <a:endParaRPr lang="en-US" sz="2000" dirty="0">
              <a:effectLst/>
              <a:latin typeface="Arial" pitchFamily="34" charset="0"/>
              <a:cs typeface="Arial"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63274" y="1771948"/>
            <a:ext cx="4419600" cy="33528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201980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731838"/>
          </a:xfrm>
        </p:spPr>
        <p:txBody>
          <a:bodyPr/>
          <a:lstStyle/>
          <a:p>
            <a:r>
              <a:rPr lang="en-US" dirty="0" smtClean="0"/>
              <a:t>Autism Walk</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1981200"/>
            <a:ext cx="6731000" cy="378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330775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81872"/>
            <a:ext cx="7772400" cy="423587"/>
          </a:xfrm>
        </p:spPr>
        <p:txBody>
          <a:bodyPr/>
          <a:lstStyle/>
          <a:p>
            <a:r>
              <a:rPr lang="en-US" sz="2400" dirty="0" smtClean="0"/>
              <a:t>18 Centers, Colleges and Schools</a:t>
            </a:r>
            <a:endParaRPr lang="en-US" sz="2400" dirty="0"/>
          </a:p>
        </p:txBody>
      </p:sp>
      <p:sp>
        <p:nvSpPr>
          <p:cNvPr id="3" name="Subtitle 2"/>
          <p:cNvSpPr>
            <a:spLocks noGrp="1"/>
          </p:cNvSpPr>
          <p:nvPr>
            <p:ph type="subTitle" idx="1"/>
          </p:nvPr>
        </p:nvSpPr>
        <p:spPr>
          <a:xfrm>
            <a:off x="189186" y="1292772"/>
            <a:ext cx="8481848" cy="5297213"/>
          </a:xfrm>
        </p:spPr>
        <p:txBody>
          <a:bodyPr/>
          <a:lstStyle/>
          <a:p>
            <a:pPr marL="457200" indent="-457200" algn="l">
              <a:buFont typeface="+mj-lt"/>
              <a:buAutoNum type="arabicPeriod"/>
            </a:pPr>
            <a:r>
              <a:rPr lang="en-US" sz="1600" dirty="0" smtClean="0"/>
              <a:t>Farquhar College of Arts and Science</a:t>
            </a:r>
          </a:p>
          <a:p>
            <a:pPr marL="457200" indent="-457200" algn="l">
              <a:buFont typeface="+mj-lt"/>
              <a:buAutoNum type="arabicPeriod"/>
            </a:pPr>
            <a:r>
              <a:rPr lang="en-US" sz="1600" dirty="0" smtClean="0"/>
              <a:t>H. Wayne Huizenga School of Business and Entrepreneurship</a:t>
            </a:r>
          </a:p>
          <a:p>
            <a:pPr marL="457200" indent="-457200" algn="l">
              <a:buFont typeface="+mj-lt"/>
              <a:buAutoNum type="arabicPeriod"/>
            </a:pPr>
            <a:r>
              <a:rPr lang="en-US" sz="1600" dirty="0" smtClean="0"/>
              <a:t>Graduate School of Computer and Information Sciences</a:t>
            </a:r>
          </a:p>
          <a:p>
            <a:pPr marL="457200" indent="-457200" algn="l">
              <a:buFont typeface="+mj-lt"/>
              <a:buAutoNum type="arabicPeriod"/>
            </a:pPr>
            <a:r>
              <a:rPr lang="en-US" sz="1600" dirty="0" smtClean="0"/>
              <a:t>Oceanographic Center</a:t>
            </a:r>
          </a:p>
          <a:p>
            <a:pPr marL="457200" indent="-457200" algn="l">
              <a:buFont typeface="+mj-lt"/>
              <a:buAutoNum type="arabicPeriod"/>
            </a:pPr>
            <a:r>
              <a:rPr lang="en-US" sz="1600" dirty="0" smtClean="0"/>
              <a:t>Shepard Broad Law Center</a:t>
            </a:r>
          </a:p>
          <a:p>
            <a:pPr marL="457200" indent="-457200" algn="l">
              <a:buFont typeface="+mj-lt"/>
              <a:buAutoNum type="arabicPeriod"/>
            </a:pPr>
            <a:r>
              <a:rPr lang="en-US" sz="1600" dirty="0" smtClean="0"/>
              <a:t>College of Osteopathic Medicine</a:t>
            </a:r>
          </a:p>
          <a:p>
            <a:pPr marL="457200" indent="-457200" algn="l">
              <a:buFont typeface="+mj-lt"/>
              <a:buAutoNum type="arabicPeriod"/>
            </a:pPr>
            <a:r>
              <a:rPr lang="en-US" sz="1600" dirty="0" smtClean="0"/>
              <a:t>College of Pharmacy</a:t>
            </a:r>
          </a:p>
          <a:p>
            <a:pPr marL="457200" indent="-457200" algn="l">
              <a:buFont typeface="+mj-lt"/>
              <a:buAutoNum type="arabicPeriod"/>
            </a:pPr>
            <a:r>
              <a:rPr lang="en-US" sz="1600" dirty="0" smtClean="0"/>
              <a:t>College of Optometry</a:t>
            </a:r>
          </a:p>
          <a:p>
            <a:pPr marL="457200" indent="-457200" algn="l">
              <a:buFont typeface="+mj-lt"/>
              <a:buAutoNum type="arabicPeriod"/>
            </a:pPr>
            <a:r>
              <a:rPr lang="en-US" sz="1600" dirty="0" smtClean="0"/>
              <a:t>College of Nursing</a:t>
            </a:r>
          </a:p>
          <a:p>
            <a:pPr marL="457200" indent="-457200" algn="l">
              <a:buFont typeface="+mj-lt"/>
              <a:buAutoNum type="arabicPeriod"/>
            </a:pPr>
            <a:r>
              <a:rPr lang="en-US" sz="1600" dirty="0" smtClean="0"/>
              <a:t>College of Health Care Sciences</a:t>
            </a:r>
          </a:p>
          <a:p>
            <a:pPr marL="457200" indent="-457200" algn="l">
              <a:buFont typeface="+mj-lt"/>
              <a:buAutoNum type="arabicPeriod"/>
            </a:pPr>
            <a:r>
              <a:rPr lang="en-US" sz="1600" dirty="0" smtClean="0"/>
              <a:t>College of Medical Sciences</a:t>
            </a:r>
          </a:p>
          <a:p>
            <a:pPr marL="457200" indent="-457200" algn="l">
              <a:buFont typeface="+mj-lt"/>
              <a:buAutoNum type="arabicPeriod"/>
            </a:pPr>
            <a:r>
              <a:rPr lang="en-US" sz="1600" dirty="0" smtClean="0"/>
              <a:t>College of Dental Medicine</a:t>
            </a:r>
          </a:p>
          <a:p>
            <a:pPr marL="457200" indent="-457200" algn="l">
              <a:buFont typeface="+mj-lt"/>
              <a:buAutoNum type="arabicPeriod"/>
            </a:pPr>
            <a:r>
              <a:rPr lang="en-US" sz="1600" dirty="0" smtClean="0"/>
              <a:t>Abraham S. Fischler School of Education</a:t>
            </a:r>
          </a:p>
          <a:p>
            <a:pPr marL="457200" indent="-457200" algn="l">
              <a:buFont typeface="+mj-lt"/>
              <a:buAutoNum type="arabicPeriod"/>
            </a:pPr>
            <a:r>
              <a:rPr lang="en-US" sz="1600" dirty="0" smtClean="0"/>
              <a:t>Center for Psychological Studies</a:t>
            </a:r>
          </a:p>
          <a:p>
            <a:pPr marL="457200" indent="-457200" algn="l">
              <a:buFont typeface="+mj-lt"/>
              <a:buAutoNum type="arabicPeriod"/>
            </a:pPr>
            <a:r>
              <a:rPr lang="en-US" sz="1600" dirty="0" smtClean="0"/>
              <a:t>Graduate School of Humanities and Social Sciences</a:t>
            </a:r>
          </a:p>
          <a:p>
            <a:pPr marL="457200" indent="-457200" algn="l">
              <a:buFont typeface="+mj-lt"/>
              <a:buAutoNum type="arabicPeriod"/>
            </a:pPr>
            <a:r>
              <a:rPr lang="en-US" sz="1600" dirty="0" smtClean="0"/>
              <a:t>Mailman Segal Center for Human Development</a:t>
            </a:r>
          </a:p>
          <a:p>
            <a:pPr marL="457200" indent="-457200" algn="l">
              <a:buFont typeface="+mj-lt"/>
              <a:buAutoNum type="arabicPeriod"/>
            </a:pPr>
            <a:r>
              <a:rPr lang="en-US" sz="1600" dirty="0" smtClean="0"/>
              <a:t>Institute for the Study of Human Service, Health and Justice</a:t>
            </a:r>
          </a:p>
          <a:p>
            <a:pPr marL="457200" indent="-457200" algn="l">
              <a:buFont typeface="+mj-lt"/>
              <a:buAutoNum type="arabicPeriod"/>
            </a:pPr>
            <a:r>
              <a:rPr lang="en-US" sz="1600" dirty="0" smtClean="0"/>
              <a:t>University School</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9724" y="5928928"/>
            <a:ext cx="3074276" cy="790528"/>
          </a:xfrm>
          <a:prstGeom prst="rect">
            <a:avLst/>
          </a:prstGeom>
        </p:spPr>
      </p:pic>
      <p:sp>
        <p:nvSpPr>
          <p:cNvPr id="6" name="TextBox 5"/>
          <p:cNvSpPr txBox="1"/>
          <p:nvPr/>
        </p:nvSpPr>
        <p:spPr>
          <a:xfrm>
            <a:off x="0" y="258652"/>
            <a:ext cx="9144000" cy="523220"/>
          </a:xfrm>
          <a:prstGeom prst="rect">
            <a:avLst/>
          </a:prstGeom>
          <a:solidFill>
            <a:srgbClr val="010DAF"/>
          </a:solidFill>
        </p:spPr>
        <p:txBody>
          <a:bodyPr wrap="square" rtlCol="0">
            <a:spAutoFit/>
          </a:bodyPr>
          <a:lstStyle/>
          <a:p>
            <a:pPr algn="ctr" fontAlgn="base">
              <a:spcBef>
                <a:spcPct val="0"/>
              </a:spcBef>
              <a:spcAft>
                <a:spcPct val="0"/>
              </a:spcAft>
            </a:pPr>
            <a:r>
              <a:rPr lang="en-US" sz="2800" b="1" dirty="0">
                <a:solidFill>
                  <a:srgbClr val="FFFFFF"/>
                </a:solidFill>
                <a:latin typeface="Arial" charset="0"/>
              </a:rPr>
              <a:t>Nova Southeastern University</a:t>
            </a:r>
          </a:p>
        </p:txBody>
      </p:sp>
    </p:spTree>
    <p:extLst>
      <p:ext uri="{BB962C8B-B14F-4D97-AF65-F5344CB8AC3E}">
        <p14:creationId xmlns:p14="http://schemas.microsoft.com/office/powerpoint/2010/main" val="3920637331"/>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066800"/>
            <a:ext cx="8229600" cy="838200"/>
          </a:xfrm>
        </p:spPr>
        <p:txBody>
          <a:bodyPr/>
          <a:lstStyle/>
          <a:p>
            <a:r>
              <a:rPr lang="en-US" dirty="0" smtClean="0">
                <a:solidFill>
                  <a:srgbClr val="CCFF66"/>
                </a:solidFill>
              </a:rPr>
              <a:t>Epilepsy Foundation Event in Hyde Park</a:t>
            </a:r>
            <a:endParaRPr lang="en-US" dirty="0">
              <a:solidFill>
                <a:srgbClr val="CCFF66"/>
              </a:solidFill>
            </a:endParaRP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47800" y="1905000"/>
            <a:ext cx="5949214" cy="3962400"/>
          </a:xfrm>
          <a:prstGeom prst="ellipse">
            <a:avLst/>
          </a:prstGeom>
          <a:ln>
            <a:noFill/>
          </a:ln>
          <a:effectLst>
            <a:glow rad="228600">
              <a:schemeClr val="accent1">
                <a:satMod val="175000"/>
                <a:alpha val="40000"/>
              </a:schemeClr>
            </a:glow>
            <a:softEdge rad="112500"/>
          </a:effectLst>
        </p:spPr>
      </p:pic>
    </p:spTree>
    <p:extLst>
      <p:ext uri="{BB962C8B-B14F-4D97-AF65-F5344CB8AC3E}">
        <p14:creationId xmlns:p14="http://schemas.microsoft.com/office/powerpoint/2010/main" val="22207623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55638"/>
          </a:xfrm>
        </p:spPr>
        <p:txBody>
          <a:bodyPr/>
          <a:lstStyle/>
          <a:p>
            <a:r>
              <a:rPr lang="en-US" dirty="0" smtClean="0"/>
              <a:t>Habitat for Humanity</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20993884">
            <a:off x="863910" y="2035842"/>
            <a:ext cx="4389120" cy="3287699"/>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p:cNvSpPr txBox="1"/>
          <p:nvPr/>
        </p:nvSpPr>
        <p:spPr>
          <a:xfrm>
            <a:off x="5715000" y="2514600"/>
            <a:ext cx="3124200" cy="1446550"/>
          </a:xfrm>
          <a:prstGeom prst="rect">
            <a:avLst/>
          </a:prstGeom>
          <a:noFill/>
        </p:spPr>
        <p:txBody>
          <a:bodyPr wrap="square" rtlCol="0">
            <a:spAutoFit/>
          </a:bodyPr>
          <a:lstStyle/>
          <a:p>
            <a:pPr algn="ctr"/>
            <a:r>
              <a:rPr lang="en-US" sz="4400" b="1" dirty="0" smtClean="0"/>
              <a:t>Paint Your Heart Out!</a:t>
            </a:r>
            <a:endParaRPr lang="en-US" sz="4400" b="1" dirty="0"/>
          </a:p>
        </p:txBody>
      </p:sp>
    </p:spTree>
    <p:extLst>
      <p:ext uri="{BB962C8B-B14F-4D97-AF65-F5344CB8AC3E}">
        <p14:creationId xmlns:p14="http://schemas.microsoft.com/office/powerpoint/2010/main" val="18280217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106300566"/>
              </p:ext>
            </p:extLst>
          </p:nvPr>
        </p:nvGraphicFramePr>
        <p:xfrm>
          <a:off x="304800" y="1295400"/>
          <a:ext cx="86106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9953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55638"/>
          </a:xfrm>
        </p:spPr>
        <p:txBody>
          <a:bodyPr/>
          <a:lstStyle/>
          <a:p>
            <a:r>
              <a:rPr lang="en-US" dirty="0" smtClean="0"/>
              <a:t>Science Alive!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4619" y="1524000"/>
            <a:ext cx="6496533" cy="456578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TextBox 4"/>
          <p:cNvSpPr txBox="1"/>
          <p:nvPr/>
        </p:nvSpPr>
        <p:spPr>
          <a:xfrm>
            <a:off x="152400" y="1219200"/>
            <a:ext cx="1752600" cy="4662815"/>
          </a:xfrm>
          <a:prstGeom prst="rect">
            <a:avLst/>
          </a:prstGeom>
          <a:noFill/>
        </p:spPr>
        <p:txBody>
          <a:bodyPr wrap="square" rtlCol="0">
            <a:spAutoFit/>
          </a:bodyPr>
          <a:lstStyle/>
          <a:p>
            <a:pPr>
              <a:lnSpc>
                <a:spcPct val="150000"/>
              </a:lnSpc>
            </a:pPr>
            <a:r>
              <a:rPr lang="en-US" b="1" dirty="0" smtClean="0"/>
              <a:t>NSU Students and Alumni bring science to life at a local elementary school with an evening of interactive experiments and scientific demonstrations</a:t>
            </a:r>
            <a:endParaRPr lang="en-US" b="1" dirty="0"/>
          </a:p>
        </p:txBody>
      </p:sp>
      <p:sp>
        <p:nvSpPr>
          <p:cNvPr id="6" name="TextBox 5"/>
          <p:cNvSpPr txBox="1"/>
          <p:nvPr/>
        </p:nvSpPr>
        <p:spPr>
          <a:xfrm>
            <a:off x="10886" y="304800"/>
            <a:ext cx="9144000" cy="461665"/>
          </a:xfrm>
          <a:prstGeom prst="rect">
            <a:avLst/>
          </a:prstGeom>
          <a:solidFill>
            <a:schemeClr val="bg1">
              <a:lumMod val="50000"/>
            </a:schemeClr>
          </a:solidFill>
        </p:spPr>
        <p:txBody>
          <a:bodyPr wrap="square" rtlCol="0">
            <a:spAutoFit/>
          </a:bodyPr>
          <a:lstStyle/>
          <a:p>
            <a:pPr algn="ctr"/>
            <a:r>
              <a:rPr lang="en-US" sz="2400" b="1" cap="all" dirty="0" smtClean="0"/>
              <a:t>Nova Southeastern University</a:t>
            </a:r>
            <a:endParaRPr lang="en-US" sz="2400" b="1" cap="all" dirty="0"/>
          </a:p>
        </p:txBody>
      </p:sp>
    </p:spTree>
    <p:extLst>
      <p:ext uri="{BB962C8B-B14F-4D97-AF65-F5344CB8AC3E}">
        <p14:creationId xmlns:p14="http://schemas.microsoft.com/office/powerpoint/2010/main" val="29588359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55638"/>
          </a:xfrm>
        </p:spPr>
        <p:txBody>
          <a:bodyPr/>
          <a:lstStyle/>
          <a:p>
            <a:r>
              <a:rPr lang="en-US" dirty="0" smtClean="0"/>
              <a:t>NSU Health Fair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4500" y="1967706"/>
            <a:ext cx="5715000" cy="379095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298710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762000"/>
          </a:xfrm>
        </p:spPr>
        <p:txBody>
          <a:bodyPr/>
          <a:lstStyle/>
          <a:p>
            <a:r>
              <a:rPr lang="en-US" dirty="0" smtClean="0"/>
              <a:t>Coastal Cleanup</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1524000"/>
            <a:ext cx="6591300" cy="4394200"/>
          </a:xfrm>
          <a:prstGeom prst="ellipse">
            <a:avLst/>
          </a:prstGeom>
          <a:ln>
            <a:noFill/>
          </a:ln>
          <a:effectLst>
            <a:softEdge rad="112500"/>
          </a:effectLst>
        </p:spPr>
      </p:pic>
    </p:spTree>
    <p:extLst>
      <p:ext uri="{BB962C8B-B14F-4D97-AF65-F5344CB8AC3E}">
        <p14:creationId xmlns:p14="http://schemas.microsoft.com/office/powerpoint/2010/main" val="3331724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6800"/>
            <a:ext cx="9144000" cy="655638"/>
          </a:xfrm>
        </p:spPr>
        <p:txBody>
          <a:bodyPr/>
          <a:lstStyle/>
          <a:p>
            <a:r>
              <a:rPr lang="en-US" dirty="0" smtClean="0"/>
              <a:t>Give Kids a Smile Day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400" y="2057400"/>
            <a:ext cx="5105400" cy="38290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196552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9144000" cy="655638"/>
          </a:xfrm>
        </p:spPr>
        <p:txBody>
          <a:bodyPr/>
          <a:lstStyle/>
          <a:p>
            <a:r>
              <a:rPr lang="en-US" dirty="0" smtClean="0"/>
              <a:t>Special Olympics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1905000"/>
            <a:ext cx="5715000" cy="38004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75516960"/>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55638"/>
          </a:xfrm>
        </p:spPr>
        <p:txBody>
          <a:bodyPr/>
          <a:lstStyle/>
          <a:p>
            <a:r>
              <a:rPr lang="en-US" dirty="0" smtClean="0"/>
              <a:t>A Day for Children Health Fair</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1752600"/>
            <a:ext cx="6172200" cy="41083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513943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29600" cy="1143000"/>
          </a:xfrm>
        </p:spPr>
        <p:txBody>
          <a:bodyPr/>
          <a:lstStyle/>
          <a:p>
            <a:r>
              <a:rPr lang="en-US" dirty="0" smtClean="0"/>
              <a:t>Upcoming Plans</a:t>
            </a:r>
            <a:endParaRPr lang="en-US" dirty="0"/>
          </a:p>
        </p:txBody>
      </p:sp>
      <p:sp>
        <p:nvSpPr>
          <p:cNvPr id="3" name="Content Placeholder 2"/>
          <p:cNvSpPr>
            <a:spLocks noGrp="1"/>
          </p:cNvSpPr>
          <p:nvPr>
            <p:ph idx="1"/>
          </p:nvPr>
        </p:nvSpPr>
        <p:spPr/>
        <p:txBody>
          <a:bodyPr/>
          <a:lstStyle/>
          <a:p>
            <a:r>
              <a:rPr lang="en-US" dirty="0" smtClean="0"/>
              <a:t>Celebration of Excellence Award Focus</a:t>
            </a:r>
          </a:p>
          <a:p>
            <a:pPr lvl="1"/>
            <a:r>
              <a:rPr lang="en-US" dirty="0" smtClean="0"/>
              <a:t>Excellence in Community Engagement</a:t>
            </a:r>
          </a:p>
          <a:p>
            <a:pPr lvl="2"/>
            <a:r>
              <a:rPr lang="en-US" dirty="0" smtClean="0"/>
              <a:t>Student</a:t>
            </a:r>
          </a:p>
          <a:p>
            <a:pPr lvl="2"/>
            <a:r>
              <a:rPr lang="en-US" dirty="0" smtClean="0"/>
              <a:t>Faculty</a:t>
            </a:r>
          </a:p>
          <a:p>
            <a:pPr lvl="2"/>
            <a:r>
              <a:rPr lang="en-US" dirty="0" smtClean="0"/>
              <a:t>Alumna/us</a:t>
            </a:r>
          </a:p>
          <a:p>
            <a:pPr lvl="2"/>
            <a:r>
              <a:rPr lang="en-US" dirty="0" smtClean="0"/>
              <a:t>Community Member</a:t>
            </a:r>
            <a:endParaRPr lang="en-US" dirty="0"/>
          </a:p>
        </p:txBody>
      </p:sp>
    </p:spTree>
    <p:extLst>
      <p:ext uri="{BB962C8B-B14F-4D97-AF65-F5344CB8AC3E}">
        <p14:creationId xmlns:p14="http://schemas.microsoft.com/office/powerpoint/2010/main" val="158391882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8" descr="pics-mial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38" y="772508"/>
            <a:ext cx="7598979" cy="5179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51337" y="5951913"/>
            <a:ext cx="7141779" cy="951030"/>
          </a:xfrm>
          <a:prstGeom prst="rect">
            <a:avLst/>
          </a:prstGeom>
          <a:noFill/>
        </p:spPr>
        <p:txBody>
          <a:bodyPr wrap="square" rtlCol="0">
            <a:spAutoFit/>
          </a:bodyPr>
          <a:lstStyle/>
          <a:p>
            <a:pPr marL="342900" indent="-342900" algn="ctr" eaLnBrk="0" fontAlgn="base" hangingPunct="0">
              <a:lnSpc>
                <a:spcPct val="90000"/>
              </a:lnSpc>
              <a:spcBef>
                <a:spcPct val="20000"/>
              </a:spcBef>
              <a:spcAft>
                <a:spcPct val="0"/>
              </a:spcAft>
              <a:defRPr/>
            </a:pPr>
            <a:r>
              <a:rPr lang="en-US" b="1" dirty="0">
                <a:solidFill>
                  <a:srgbClr val="FFFFFF"/>
                </a:solidFill>
                <a:latin typeface="Arial" charset="0"/>
              </a:rPr>
              <a:t>Main Campus</a:t>
            </a:r>
          </a:p>
          <a:p>
            <a:pPr marL="342900" indent="-342900" algn="ctr" eaLnBrk="0" fontAlgn="base" hangingPunct="0">
              <a:lnSpc>
                <a:spcPct val="90000"/>
              </a:lnSpc>
              <a:spcBef>
                <a:spcPct val="20000"/>
              </a:spcBef>
              <a:spcAft>
                <a:spcPct val="0"/>
              </a:spcAft>
              <a:defRPr/>
            </a:pPr>
            <a:r>
              <a:rPr lang="en-US" b="1" dirty="0" smtClean="0">
                <a:solidFill>
                  <a:srgbClr val="FFFFFF"/>
                </a:solidFill>
                <a:latin typeface="Arial" charset="0"/>
              </a:rPr>
              <a:t>Mailman Hollywood Building</a:t>
            </a:r>
            <a:endParaRPr lang="en-US" b="1" dirty="0">
              <a:solidFill>
                <a:srgbClr val="FFFFFF"/>
              </a:solidFill>
              <a:latin typeface="Arial" charset="0"/>
            </a:endParaRPr>
          </a:p>
          <a:p>
            <a:pPr marL="342900" indent="-342900" algn="ctr" eaLnBrk="0" fontAlgn="base" hangingPunct="0">
              <a:lnSpc>
                <a:spcPct val="90000"/>
              </a:lnSpc>
              <a:spcBef>
                <a:spcPct val="20000"/>
              </a:spcBef>
              <a:spcAft>
                <a:spcPct val="0"/>
              </a:spcAft>
              <a:defRPr/>
            </a:pPr>
            <a:r>
              <a:rPr lang="en-US" b="1" dirty="0" smtClean="0">
                <a:solidFill>
                  <a:srgbClr val="FFFFFF"/>
                </a:solidFill>
                <a:latin typeface="Arial" charset="0"/>
              </a:rPr>
              <a:t>Farquhar College of Arts and Sciences</a:t>
            </a:r>
            <a:endParaRPr lang="en-US" b="1" dirty="0">
              <a:solidFill>
                <a:srgbClr val="FFFFFF"/>
              </a:solidFill>
              <a:latin typeface="Arial" charset="0"/>
            </a:endParaRPr>
          </a:p>
        </p:txBody>
      </p:sp>
      <p:sp>
        <p:nvSpPr>
          <p:cNvPr id="5" name="TextBox 4"/>
          <p:cNvSpPr txBox="1"/>
          <p:nvPr/>
        </p:nvSpPr>
        <p:spPr>
          <a:xfrm>
            <a:off x="0" y="258652"/>
            <a:ext cx="9144000" cy="523220"/>
          </a:xfrm>
          <a:prstGeom prst="rect">
            <a:avLst/>
          </a:prstGeom>
          <a:solidFill>
            <a:srgbClr val="010DAF"/>
          </a:solidFill>
        </p:spPr>
        <p:txBody>
          <a:bodyPr wrap="square" rtlCol="0">
            <a:spAutoFit/>
          </a:bodyPr>
          <a:lstStyle/>
          <a:p>
            <a:pPr algn="ctr" fontAlgn="base">
              <a:spcBef>
                <a:spcPct val="0"/>
              </a:spcBef>
              <a:spcAft>
                <a:spcPct val="0"/>
              </a:spcAft>
            </a:pPr>
            <a:r>
              <a:rPr lang="en-US" sz="2800" b="1" dirty="0">
                <a:solidFill>
                  <a:srgbClr val="FFFFFF"/>
                </a:solidFill>
                <a:latin typeface="Arial" charset="0"/>
              </a:rPr>
              <a:t>Nova Southeastern University</a:t>
            </a:r>
          </a:p>
        </p:txBody>
      </p:sp>
    </p:spTree>
    <p:extLst>
      <p:ext uri="{BB962C8B-B14F-4D97-AF65-F5344CB8AC3E}">
        <p14:creationId xmlns:p14="http://schemas.microsoft.com/office/powerpoint/2010/main" val="202725306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1" y="719712"/>
            <a:ext cx="6372084" cy="25593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1" y="948313"/>
            <a:ext cx="6372083" cy="52238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685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3909210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838200"/>
            <a:ext cx="8229600" cy="5287963"/>
          </a:xfrm>
        </p:spPr>
        <p:txBody>
          <a:bodyPr/>
          <a:lstStyle/>
          <a:p>
            <a:pPr marL="0" indent="0" algn="ctr">
              <a:buNone/>
            </a:pPr>
            <a:endParaRPr lang="en-US" sz="1400" b="1" dirty="0" smtClean="0"/>
          </a:p>
          <a:p>
            <a:pPr marL="0" indent="0" algn="ctr">
              <a:buNone/>
            </a:pPr>
            <a:endParaRPr lang="en-US" b="1" dirty="0" smtClean="0"/>
          </a:p>
          <a:p>
            <a:pPr marL="0" indent="0" algn="ctr">
              <a:buNone/>
            </a:pPr>
            <a:r>
              <a:rPr lang="en-US" b="1" smtClean="0"/>
              <a:t>Contact Information:</a:t>
            </a:r>
            <a:endParaRPr lang="en-US" b="1"/>
          </a:p>
          <a:p>
            <a:pPr marL="0" indent="0" algn="ctr">
              <a:buNone/>
            </a:pPr>
            <a:endParaRPr lang="en-US" b="1" dirty="0" smtClean="0"/>
          </a:p>
          <a:p>
            <a:pPr marL="0" indent="0" algn="ctr">
              <a:buNone/>
            </a:pPr>
            <a:r>
              <a:rPr lang="en-US" b="1" dirty="0" smtClean="0"/>
              <a:t>Barbara Packer-Muti, Ed.D.</a:t>
            </a:r>
          </a:p>
          <a:p>
            <a:pPr marL="0" indent="0" algn="ctr">
              <a:buNone/>
            </a:pPr>
            <a:r>
              <a:rPr lang="en-US" sz="2400" dirty="0" smtClean="0"/>
              <a:t>Executive Director, Institutional &amp; Community Engagement</a:t>
            </a:r>
          </a:p>
          <a:p>
            <a:pPr marL="0" indent="0" algn="ctr">
              <a:buNone/>
            </a:pPr>
            <a:endParaRPr lang="en-US" sz="800" dirty="0"/>
          </a:p>
          <a:p>
            <a:pPr marL="0" indent="0" algn="ctr">
              <a:buNone/>
            </a:pPr>
            <a:r>
              <a:rPr lang="en-US" sz="2400" dirty="0" smtClean="0"/>
              <a:t>packerb@nova.edu</a:t>
            </a:r>
            <a:endParaRPr lang="en-US" sz="2400" dirty="0"/>
          </a:p>
        </p:txBody>
      </p:sp>
    </p:spTree>
    <p:extLst>
      <p:ext uri="{BB962C8B-B14F-4D97-AF65-F5344CB8AC3E}">
        <p14:creationId xmlns:p14="http://schemas.microsoft.com/office/powerpoint/2010/main" val="417616474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5" name="Rectangle 3"/>
          <p:cNvSpPr>
            <a:spLocks noChangeArrowheads="1"/>
          </p:cNvSpPr>
          <p:nvPr/>
        </p:nvSpPr>
        <p:spPr bwMode="auto">
          <a:xfrm>
            <a:off x="0" y="4267200"/>
            <a:ext cx="9144000" cy="1752600"/>
          </a:xfrm>
          <a:prstGeom prst="rect">
            <a:avLst/>
          </a:prstGeom>
          <a:noFill/>
          <a:ln w="9525">
            <a:noFill/>
            <a:miter lim="800000"/>
            <a:headEnd/>
            <a:tailEnd/>
          </a:ln>
          <a:effectLst/>
        </p:spPr>
        <p:txBody>
          <a:bodyPr lIns="92075" tIns="46038" rIns="92075" bIns="46038"/>
          <a:lstStyle/>
          <a:p>
            <a:pPr marL="342900" indent="-342900" algn="ctr" eaLnBrk="0" fontAlgn="base" hangingPunct="0">
              <a:lnSpc>
                <a:spcPct val="70000"/>
              </a:lnSpc>
              <a:spcBef>
                <a:spcPct val="20000"/>
              </a:spcBef>
              <a:spcAft>
                <a:spcPct val="0"/>
              </a:spcAft>
              <a:defRPr/>
            </a:pPr>
            <a:endParaRPr lang="en-US" sz="3200" b="1" dirty="0">
              <a:solidFill>
                <a:srgbClr val="FFFFFF"/>
              </a:solidFill>
              <a:effectLst>
                <a:outerShdw blurRad="38100" dist="38100" dir="2700000" algn="tl">
                  <a:srgbClr val="000000"/>
                </a:outerShdw>
              </a:effectLst>
            </a:endParaRPr>
          </a:p>
          <a:p>
            <a:pPr marL="342900" indent="-342900" algn="ctr" eaLnBrk="0" fontAlgn="base" hangingPunct="0">
              <a:lnSpc>
                <a:spcPct val="90000"/>
              </a:lnSpc>
              <a:spcBef>
                <a:spcPct val="20000"/>
              </a:spcBef>
              <a:spcAft>
                <a:spcPct val="0"/>
              </a:spcAft>
              <a:defRPr/>
            </a:pPr>
            <a:r>
              <a:rPr lang="en-US" sz="2400" b="1" dirty="0">
                <a:solidFill>
                  <a:srgbClr val="FFFFFF"/>
                </a:solidFill>
                <a:effectLst>
                  <a:outerShdw blurRad="38100" dist="38100" dir="2700000" algn="tl">
                    <a:srgbClr val="000000"/>
                  </a:outerShdw>
                </a:effectLst>
                <a:latin typeface="Arial" charset="0"/>
              </a:rPr>
              <a:t>Main Campus</a:t>
            </a:r>
            <a:endParaRPr lang="en-US" sz="2400" b="1" dirty="0">
              <a:solidFill>
                <a:srgbClr val="FFFFFF"/>
              </a:solidFill>
              <a:latin typeface="Arial" charset="0"/>
            </a:endParaRPr>
          </a:p>
          <a:p>
            <a:pPr marL="342900" indent="-342900" algn="ctr" eaLnBrk="0" fontAlgn="base" hangingPunct="0">
              <a:lnSpc>
                <a:spcPct val="90000"/>
              </a:lnSpc>
              <a:spcBef>
                <a:spcPct val="20000"/>
              </a:spcBef>
              <a:spcAft>
                <a:spcPct val="0"/>
              </a:spcAft>
              <a:defRPr/>
            </a:pPr>
            <a:r>
              <a:rPr lang="en-US" sz="2400" b="1" dirty="0">
                <a:solidFill>
                  <a:srgbClr val="FFFFFF"/>
                </a:solidFill>
                <a:latin typeface="Arial" charset="0"/>
              </a:rPr>
              <a:t>Carl DeSantis Building</a:t>
            </a:r>
          </a:p>
          <a:p>
            <a:pPr marL="342900" indent="-342900" algn="ctr" eaLnBrk="0" fontAlgn="base" hangingPunct="0">
              <a:lnSpc>
                <a:spcPct val="90000"/>
              </a:lnSpc>
              <a:spcBef>
                <a:spcPct val="20000"/>
              </a:spcBef>
              <a:spcAft>
                <a:spcPct val="0"/>
              </a:spcAft>
              <a:defRPr/>
            </a:pPr>
            <a:r>
              <a:rPr lang="en-US" b="1" dirty="0">
                <a:solidFill>
                  <a:srgbClr val="FFFFFF"/>
                </a:solidFill>
                <a:latin typeface="Arial" charset="0"/>
              </a:rPr>
              <a:t>H. Wayne Huizenga School of Business and Entrepreneurship</a:t>
            </a:r>
          </a:p>
          <a:p>
            <a:pPr marL="342900" indent="-342900" algn="ctr" eaLnBrk="0" fontAlgn="base" hangingPunct="0">
              <a:lnSpc>
                <a:spcPct val="90000"/>
              </a:lnSpc>
              <a:spcBef>
                <a:spcPct val="20000"/>
              </a:spcBef>
              <a:spcAft>
                <a:spcPct val="0"/>
              </a:spcAft>
              <a:defRPr/>
            </a:pPr>
            <a:r>
              <a:rPr lang="en-US" b="1" dirty="0">
                <a:solidFill>
                  <a:srgbClr val="FFFFFF"/>
                </a:solidFill>
                <a:latin typeface="Arial" charset="0"/>
              </a:rPr>
              <a:t>and the Graduate School of Computer and Information Sciences</a:t>
            </a:r>
          </a:p>
          <a:p>
            <a:pPr marL="342900" indent="-342900" algn="ctr" eaLnBrk="0" fontAlgn="base" hangingPunct="0">
              <a:lnSpc>
                <a:spcPct val="90000"/>
              </a:lnSpc>
              <a:spcBef>
                <a:spcPct val="20000"/>
              </a:spcBef>
              <a:spcAft>
                <a:spcPct val="0"/>
              </a:spcAft>
              <a:defRPr/>
            </a:pPr>
            <a:endParaRPr lang="en-US" b="1" dirty="0">
              <a:solidFill>
                <a:srgbClr val="FFFFFF"/>
              </a:solidFill>
              <a:latin typeface="Arial" charset="0"/>
            </a:endParaRPr>
          </a:p>
          <a:p>
            <a:pPr marL="342900" indent="-342900" algn="ctr" eaLnBrk="0" fontAlgn="base" hangingPunct="0">
              <a:lnSpc>
                <a:spcPct val="90000"/>
              </a:lnSpc>
              <a:spcBef>
                <a:spcPct val="20000"/>
              </a:spcBef>
              <a:spcAft>
                <a:spcPct val="0"/>
              </a:spcAft>
              <a:defRPr/>
            </a:pPr>
            <a:endParaRPr lang="en-US" b="1" dirty="0">
              <a:solidFill>
                <a:srgbClr val="FFFFFF"/>
              </a:solidFill>
              <a:latin typeface="Arial" charset="0"/>
            </a:endParaRPr>
          </a:p>
        </p:txBody>
      </p:sp>
      <p:pic>
        <p:nvPicPr>
          <p:cNvPr id="4" name="Picture 3" descr="DSC_0836.JPG"/>
          <p:cNvPicPr>
            <a:picLocks noChangeAspect="1"/>
          </p:cNvPicPr>
          <p:nvPr/>
        </p:nvPicPr>
        <p:blipFill>
          <a:blip r:embed="rId3" cstate="print"/>
          <a:stretch>
            <a:fillRect/>
          </a:stretch>
        </p:blipFill>
        <p:spPr>
          <a:xfrm>
            <a:off x="1146629" y="870858"/>
            <a:ext cx="6937828" cy="3798804"/>
          </a:xfrm>
          <a:prstGeom prst="rect">
            <a:avLst/>
          </a:prstGeom>
        </p:spPr>
      </p:pic>
      <p:sp>
        <p:nvSpPr>
          <p:cNvPr id="6" name="TextBox 5"/>
          <p:cNvSpPr txBox="1"/>
          <p:nvPr/>
        </p:nvSpPr>
        <p:spPr>
          <a:xfrm>
            <a:off x="0" y="258652"/>
            <a:ext cx="9144000" cy="523220"/>
          </a:xfrm>
          <a:prstGeom prst="rect">
            <a:avLst/>
          </a:prstGeom>
          <a:solidFill>
            <a:srgbClr val="010DAF"/>
          </a:solidFill>
        </p:spPr>
        <p:txBody>
          <a:bodyPr wrap="square" rtlCol="0">
            <a:spAutoFit/>
          </a:bodyPr>
          <a:lstStyle/>
          <a:p>
            <a:pPr algn="ctr" fontAlgn="base">
              <a:spcBef>
                <a:spcPct val="0"/>
              </a:spcBef>
              <a:spcAft>
                <a:spcPct val="0"/>
              </a:spcAft>
            </a:pPr>
            <a:r>
              <a:rPr lang="en-US" sz="2800" b="1" dirty="0">
                <a:solidFill>
                  <a:srgbClr val="FFFFFF"/>
                </a:solidFill>
                <a:latin typeface="Arial" charset="0"/>
              </a:rPr>
              <a:t>Nova Southeastern University</a:t>
            </a:r>
          </a:p>
        </p:txBody>
      </p:sp>
    </p:spTree>
    <p:extLst>
      <p:ext uri="{BB962C8B-B14F-4D97-AF65-F5344CB8AC3E}">
        <p14:creationId xmlns:p14="http://schemas.microsoft.com/office/powerpoint/2010/main" val="170677124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US CareerFair FEB 16, 2011_154.JPG"/>
          <p:cNvPicPr>
            <a:picLocks noChangeAspect="1"/>
          </p:cNvPicPr>
          <p:nvPr/>
        </p:nvPicPr>
        <p:blipFill>
          <a:blip r:embed="rId3" cstate="print"/>
          <a:stretch>
            <a:fillRect/>
          </a:stretch>
        </p:blipFill>
        <p:spPr>
          <a:xfrm>
            <a:off x="0" y="-14509"/>
            <a:ext cx="9144000" cy="6110514"/>
          </a:xfrm>
          <a:prstGeom prst="rect">
            <a:avLst/>
          </a:prstGeom>
        </p:spPr>
      </p:pic>
      <p:sp>
        <p:nvSpPr>
          <p:cNvPr id="2" name="Rectangle 1"/>
          <p:cNvSpPr/>
          <p:nvPr/>
        </p:nvSpPr>
        <p:spPr>
          <a:xfrm>
            <a:off x="0" y="6128400"/>
            <a:ext cx="9143999" cy="707886"/>
          </a:xfrm>
          <a:prstGeom prst="rect">
            <a:avLst/>
          </a:prstGeom>
          <a:solidFill>
            <a:srgbClr val="010DAF"/>
          </a:solidFill>
        </p:spPr>
        <p:txBody>
          <a:bodyPr wrap="square">
            <a:spAutoFit/>
          </a:bodyPr>
          <a:lstStyle/>
          <a:p>
            <a:pPr marL="342900" indent="-342900" algn="ctr" eaLnBrk="0" fontAlgn="base" hangingPunct="0">
              <a:lnSpc>
                <a:spcPct val="90000"/>
              </a:lnSpc>
              <a:spcBef>
                <a:spcPct val="20000"/>
              </a:spcBef>
              <a:spcAft>
                <a:spcPct val="0"/>
              </a:spcAft>
              <a:defRPr/>
            </a:pPr>
            <a:r>
              <a:rPr lang="en-US" sz="2000" b="1" dirty="0" smtClean="0">
                <a:solidFill>
                  <a:srgbClr val="FFFFFF"/>
                </a:solidFill>
                <a:latin typeface="Arial" charset="0"/>
              </a:rPr>
              <a:t>Carl DeSantis Building</a:t>
            </a:r>
          </a:p>
          <a:p>
            <a:pPr marL="342900" indent="-342900" algn="ctr" eaLnBrk="0" fontAlgn="base" hangingPunct="0">
              <a:lnSpc>
                <a:spcPct val="90000"/>
              </a:lnSpc>
              <a:spcBef>
                <a:spcPct val="20000"/>
              </a:spcBef>
              <a:spcAft>
                <a:spcPct val="0"/>
              </a:spcAft>
              <a:defRPr/>
            </a:pPr>
            <a:r>
              <a:rPr lang="en-US" sz="2000" b="1" dirty="0" smtClean="0">
                <a:solidFill>
                  <a:srgbClr val="FFFFFF"/>
                </a:solidFill>
                <a:latin typeface="Arial" charset="0"/>
              </a:rPr>
              <a:t>Atrium</a:t>
            </a:r>
            <a:endParaRPr lang="en-US" sz="2000" b="1" dirty="0">
              <a:solidFill>
                <a:srgbClr val="FFFFFF"/>
              </a:solidFill>
              <a:latin typeface="Arial" charset="0"/>
            </a:endParaRPr>
          </a:p>
        </p:txBody>
      </p:sp>
      <p:sp>
        <p:nvSpPr>
          <p:cNvPr id="4" name="TextBox 3"/>
          <p:cNvSpPr txBox="1"/>
          <p:nvPr/>
        </p:nvSpPr>
        <p:spPr>
          <a:xfrm>
            <a:off x="0" y="258652"/>
            <a:ext cx="9144000" cy="523220"/>
          </a:xfrm>
          <a:prstGeom prst="rect">
            <a:avLst/>
          </a:prstGeom>
          <a:solidFill>
            <a:srgbClr val="010DAF"/>
          </a:solidFill>
        </p:spPr>
        <p:txBody>
          <a:bodyPr wrap="square" rtlCol="0">
            <a:spAutoFit/>
          </a:bodyPr>
          <a:lstStyle/>
          <a:p>
            <a:pPr algn="ctr" fontAlgn="base">
              <a:spcBef>
                <a:spcPct val="0"/>
              </a:spcBef>
              <a:spcAft>
                <a:spcPct val="0"/>
              </a:spcAft>
            </a:pPr>
            <a:r>
              <a:rPr lang="en-US" sz="2800" b="1" dirty="0">
                <a:solidFill>
                  <a:srgbClr val="FFFFFF"/>
                </a:solidFill>
                <a:latin typeface="Arial" charset="0"/>
              </a:rPr>
              <a:t>Nova Southeastern University</a:t>
            </a:r>
          </a:p>
        </p:txBody>
      </p:sp>
    </p:spTree>
    <p:extLst>
      <p:ext uri="{BB962C8B-B14F-4D97-AF65-F5344CB8AC3E}">
        <p14:creationId xmlns:p14="http://schemas.microsoft.com/office/powerpoint/2010/main" val="401232117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5890" name="Picture 2" descr="C:\Documents and Settings\nd297\My Documents\My Pictures\OSC\017.jpg"/>
          <p:cNvPicPr>
            <a:picLocks noChangeAspect="1" noChangeArrowheads="1"/>
          </p:cNvPicPr>
          <p:nvPr/>
        </p:nvPicPr>
        <p:blipFill>
          <a:blip r:embed="rId2" cstate="print"/>
          <a:srcRect/>
          <a:stretch>
            <a:fillRect/>
          </a:stretch>
        </p:blipFill>
        <p:spPr bwMode="auto">
          <a:xfrm>
            <a:off x="0" y="0"/>
            <a:ext cx="9155595" cy="6858000"/>
          </a:xfrm>
          <a:prstGeom prst="rect">
            <a:avLst/>
          </a:prstGeom>
          <a:noFill/>
        </p:spPr>
      </p:pic>
      <p:sp>
        <p:nvSpPr>
          <p:cNvPr id="3" name="Rectangle 2"/>
          <p:cNvSpPr/>
          <p:nvPr/>
        </p:nvSpPr>
        <p:spPr>
          <a:xfrm>
            <a:off x="0" y="6128400"/>
            <a:ext cx="9143999" cy="707886"/>
          </a:xfrm>
          <a:prstGeom prst="rect">
            <a:avLst/>
          </a:prstGeom>
          <a:solidFill>
            <a:srgbClr val="010DAF"/>
          </a:solidFill>
        </p:spPr>
        <p:txBody>
          <a:bodyPr wrap="square">
            <a:spAutoFit/>
          </a:bodyPr>
          <a:lstStyle/>
          <a:p>
            <a:pPr marL="342900" indent="-342900" algn="ctr" eaLnBrk="0" fontAlgn="base" hangingPunct="0">
              <a:lnSpc>
                <a:spcPct val="90000"/>
              </a:lnSpc>
              <a:spcBef>
                <a:spcPct val="20000"/>
              </a:spcBef>
              <a:spcAft>
                <a:spcPct val="0"/>
              </a:spcAft>
              <a:defRPr/>
            </a:pPr>
            <a:r>
              <a:rPr lang="en-US" sz="2000" b="1" dirty="0" smtClean="0">
                <a:solidFill>
                  <a:srgbClr val="FFFFFF"/>
                </a:solidFill>
                <a:latin typeface="Arial" charset="0"/>
              </a:rPr>
              <a:t>NSU Oceanographic Center</a:t>
            </a:r>
          </a:p>
          <a:p>
            <a:pPr marL="342900" indent="-342900" algn="ctr" eaLnBrk="0" fontAlgn="base" hangingPunct="0">
              <a:lnSpc>
                <a:spcPct val="90000"/>
              </a:lnSpc>
              <a:spcBef>
                <a:spcPct val="20000"/>
              </a:spcBef>
              <a:spcAft>
                <a:spcPct val="0"/>
              </a:spcAft>
              <a:defRPr/>
            </a:pPr>
            <a:r>
              <a:rPr lang="en-US" sz="2000" b="1" dirty="0" smtClean="0">
                <a:solidFill>
                  <a:srgbClr val="FFFFFF"/>
                </a:solidFill>
                <a:latin typeface="Arial" charset="0"/>
              </a:rPr>
              <a:t>Coral Reef Ecosystem Research Facility</a:t>
            </a:r>
            <a:endParaRPr lang="en-US" sz="2000" b="1" dirty="0">
              <a:solidFill>
                <a:srgbClr val="FFFFFF"/>
              </a:solidFill>
              <a:latin typeface="Arial" charset="0"/>
            </a:endParaRPr>
          </a:p>
        </p:txBody>
      </p:sp>
      <p:sp>
        <p:nvSpPr>
          <p:cNvPr id="4" name="TextBox 3"/>
          <p:cNvSpPr txBox="1"/>
          <p:nvPr/>
        </p:nvSpPr>
        <p:spPr>
          <a:xfrm>
            <a:off x="0" y="258652"/>
            <a:ext cx="9144000" cy="523220"/>
          </a:xfrm>
          <a:prstGeom prst="rect">
            <a:avLst/>
          </a:prstGeom>
          <a:solidFill>
            <a:srgbClr val="010DAF"/>
          </a:solidFill>
        </p:spPr>
        <p:txBody>
          <a:bodyPr wrap="square" rtlCol="0">
            <a:spAutoFit/>
          </a:bodyPr>
          <a:lstStyle/>
          <a:p>
            <a:pPr algn="ctr" fontAlgn="base">
              <a:spcBef>
                <a:spcPct val="0"/>
              </a:spcBef>
              <a:spcAft>
                <a:spcPct val="0"/>
              </a:spcAft>
            </a:pPr>
            <a:r>
              <a:rPr lang="en-US" sz="2800" b="1" dirty="0">
                <a:solidFill>
                  <a:srgbClr val="FFFFFF"/>
                </a:solidFill>
                <a:latin typeface="Arial" charset="0"/>
              </a:rPr>
              <a:t>Nova Southeastern University</a:t>
            </a:r>
          </a:p>
        </p:txBody>
      </p:sp>
    </p:spTree>
    <p:extLst>
      <p:ext uri="{BB962C8B-B14F-4D97-AF65-F5344CB8AC3E}">
        <p14:creationId xmlns:p14="http://schemas.microsoft.com/office/powerpoint/2010/main" val="275920029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0" y="5894419"/>
            <a:ext cx="9144000" cy="951030"/>
          </a:xfrm>
          <a:prstGeom prst="rect">
            <a:avLst/>
          </a:prstGeom>
          <a:solidFill>
            <a:srgbClr val="010DAF"/>
          </a:solidFill>
        </p:spPr>
        <p:txBody>
          <a:bodyPr wrap="square" rtlCol="0">
            <a:spAutoFit/>
          </a:bodyPr>
          <a:lstStyle/>
          <a:p>
            <a:pPr marL="342900" indent="-342900" algn="ctr" eaLnBrk="0" fontAlgn="base" hangingPunct="0">
              <a:lnSpc>
                <a:spcPct val="90000"/>
              </a:lnSpc>
              <a:spcBef>
                <a:spcPct val="20000"/>
              </a:spcBef>
              <a:spcAft>
                <a:spcPct val="0"/>
              </a:spcAft>
              <a:defRPr/>
            </a:pPr>
            <a:r>
              <a:rPr lang="en-US" b="1" dirty="0">
                <a:solidFill>
                  <a:srgbClr val="FFFFFF"/>
                </a:solidFill>
                <a:latin typeface="Arial" charset="0"/>
              </a:rPr>
              <a:t>Main Campus</a:t>
            </a:r>
          </a:p>
          <a:p>
            <a:pPr marL="342900" indent="-342900" algn="ctr" eaLnBrk="0" fontAlgn="base" hangingPunct="0">
              <a:lnSpc>
                <a:spcPct val="90000"/>
              </a:lnSpc>
              <a:spcBef>
                <a:spcPct val="20000"/>
              </a:spcBef>
              <a:spcAft>
                <a:spcPct val="0"/>
              </a:spcAft>
              <a:defRPr/>
            </a:pPr>
            <a:r>
              <a:rPr lang="en-US" b="1" dirty="0" smtClean="0">
                <a:solidFill>
                  <a:srgbClr val="FFFFFF"/>
                </a:solidFill>
                <a:latin typeface="Arial" charset="0"/>
              </a:rPr>
              <a:t>Leo Goodwin Sr. Hall</a:t>
            </a:r>
          </a:p>
          <a:p>
            <a:pPr marL="342900" indent="-342900" algn="ctr" eaLnBrk="0" fontAlgn="base" hangingPunct="0">
              <a:lnSpc>
                <a:spcPct val="90000"/>
              </a:lnSpc>
              <a:spcBef>
                <a:spcPct val="20000"/>
              </a:spcBef>
              <a:spcAft>
                <a:spcPct val="0"/>
              </a:spcAft>
              <a:defRPr/>
            </a:pPr>
            <a:r>
              <a:rPr lang="en-US" b="1" dirty="0" smtClean="0">
                <a:solidFill>
                  <a:srgbClr val="FFFFFF"/>
                </a:solidFill>
                <a:latin typeface="Arial" charset="0"/>
              </a:rPr>
              <a:t>Shepard Broad Law Center</a:t>
            </a:r>
            <a:endParaRPr lang="en-US" b="1" dirty="0">
              <a:solidFill>
                <a:srgbClr val="FFFFFF"/>
              </a:solidFill>
              <a:latin typeface="Arial"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076" y="1350249"/>
            <a:ext cx="7013848" cy="3870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258652"/>
            <a:ext cx="9144000" cy="523220"/>
          </a:xfrm>
          <a:prstGeom prst="rect">
            <a:avLst/>
          </a:prstGeom>
          <a:solidFill>
            <a:srgbClr val="010DAF"/>
          </a:solidFill>
        </p:spPr>
        <p:txBody>
          <a:bodyPr wrap="square" rtlCol="0">
            <a:spAutoFit/>
          </a:bodyPr>
          <a:lstStyle/>
          <a:p>
            <a:pPr algn="ctr" fontAlgn="base">
              <a:spcBef>
                <a:spcPct val="0"/>
              </a:spcBef>
              <a:spcAft>
                <a:spcPct val="0"/>
              </a:spcAft>
            </a:pPr>
            <a:r>
              <a:rPr lang="en-US" sz="2800" b="1" dirty="0">
                <a:solidFill>
                  <a:srgbClr val="FFFFFF"/>
                </a:solidFill>
                <a:latin typeface="Arial" charset="0"/>
              </a:rPr>
              <a:t>Nova Southeastern University</a:t>
            </a:r>
          </a:p>
        </p:txBody>
      </p:sp>
    </p:spTree>
    <p:extLst>
      <p:ext uri="{BB962C8B-B14F-4D97-AF65-F5344CB8AC3E}">
        <p14:creationId xmlns:p14="http://schemas.microsoft.com/office/powerpoint/2010/main" val="3343090879"/>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ELINETYPE" val="Standard"/>
  <p:tag name="ELAPSEDSTYLE" val="thin"/>
  <p:tag name="INTERVALTHICKBAND" val="false"/>
  <p:tag name="INTERVALVERTCONNECTOR" val="false"/>
  <p:tag name="INTERVALHORIZCONNECTOR" val="true"/>
  <p:tag name="INTERVALTEXT" val="center"/>
  <p:tag name="INTERVALDATE" val="split"/>
  <p:tag name="AUTOFIT" val="1"/>
  <p:tag name="INTERVALABOVE" val="false"/>
  <p:tag name="TIMEBANDPOS" val="middle"/>
  <p:tag name="TIMEBANDROUNDED" val="false"/>
  <p:tag name="TIMEBANDTHIN" val="false"/>
  <p:tag name="TODAYMARKERFONTCHANGES" val="Calibri;11"/>
  <p:tag name="SHOWFLAGDIALOG" val="Finish"/>
  <p:tag name="MARKERCOLOR" val="86,182,150,True"/>
  <p:tag name="MILESTONETIMESCALEENDDATE" val="7/17/2012 12:00:00 AM"/>
  <p:tag name="MILESTONETIMESCALESTARTDATE" val="9/1/2008 12:00:00 AM"/>
  <p:tag name="TIMEBANDDATES" val="both"/>
  <p:tag name="ELAPSED" val="true"/>
  <p:tag name="TODAYMARKERABOVE" val="false"/>
  <p:tag name="TODAYMARKER" val="false"/>
  <p:tag name="RIGHTBANDDATE" val="Calibri;24"/>
  <p:tag name="TIMESCALEFONT" val="Calibri"/>
  <p:tag name="LEFTBANDDATE" val="Calibri;24"/>
  <p:tag name="TIMESCALEDATEFORMAT" val="MMM"/>
  <p:tag name="INTERVALDATEFORMAT" val="M/d/yy"/>
  <p:tag name="MILESTONEDATEFORMAT" val="M/d/yy"/>
  <p:tag name="CONFIGUREAUTOMATICFLAG" val="True"/>
  <p:tag name="TIMESCALEPOINT" val="Months"/>
  <p:tag name="CONFIGURETIMESCALESTARTDATE" val="9/1/2008 12:00:00 AM"/>
  <p:tag name="CONFIGURETIMESCALEENDDATE" val="7/17/2012 12:00:00 AM"/>
  <p:tag name="ACTUALTIMESCALESTARTDATE" val="9/1/2008 12:00:00 AM"/>
  <p:tag name="ACTUALTIMESCALEENDDATE" val="8/31/2012 12:00:00 AM"/>
  <p:tag name="TIMEBANDCOLOR" val="174,122,82,True"/>
  <p:tag name="TIMEBANDPOSVALUE" val="210"/>
  <p:tag name="3DEFFECT" val="true"/>
</p:tagLst>
</file>

<file path=ppt/tags/tag10.xml><?xml version="1.0" encoding="utf-8"?>
<p:tagLst xmlns:a="http://schemas.openxmlformats.org/drawingml/2006/main" xmlns:r="http://schemas.openxmlformats.org/officeDocument/2006/relationships" xmlns:p="http://schemas.openxmlformats.org/presentationml/2006/main">
  <p:tag name="TIMESCALVALUEFONT" val="Yes"/>
</p:tagLst>
</file>

<file path=ppt/tags/tag11.xml><?xml version="1.0" encoding="utf-8"?>
<p:tagLst xmlns:a="http://schemas.openxmlformats.org/drawingml/2006/main" xmlns:r="http://schemas.openxmlformats.org/officeDocument/2006/relationships" xmlns:p="http://schemas.openxmlformats.org/presentationml/2006/main">
  <p:tag name="RIGHTTIMEBANDDATE" val="Yes"/>
</p:tagLst>
</file>

<file path=ppt/tags/tag12.xml><?xml version="1.0" encoding="utf-8"?>
<p:tagLst xmlns:a="http://schemas.openxmlformats.org/drawingml/2006/main" xmlns:r="http://schemas.openxmlformats.org/officeDocument/2006/relationships" xmlns:p="http://schemas.openxmlformats.org/presentationml/2006/main">
  <p:tag name="MILESTONE0" val="86,182,150,-6900138,True;7/17/2012 12:00:00 AM;Second Annual Community Affiliates Survey;False;False;False;False;tbName;0;Calibri;11;Calibri;11;0"/>
</p:tagLst>
</file>

<file path=ppt/tags/tag13.xml><?xml version="1.0" encoding="utf-8"?>
<p:tagLst xmlns:a="http://schemas.openxmlformats.org/drawingml/2006/main" xmlns:r="http://schemas.openxmlformats.org/officeDocument/2006/relationships" xmlns:p="http://schemas.openxmlformats.org/presentationml/2006/main">
  <p:tag name="MILESTONE1" val="255,255,255,-1,True;7/1/2012 12:00:00 AM;Third Year of Implementation;False;False;False;False;tbName;1;Calibri;11;Calibri;11;1"/>
</p:tagLst>
</file>

<file path=ppt/tags/tag14.xml><?xml version="1.0" encoding="utf-8"?>
<p:tagLst xmlns:a="http://schemas.openxmlformats.org/drawingml/2006/main" xmlns:r="http://schemas.openxmlformats.org/officeDocument/2006/relationships" xmlns:p="http://schemas.openxmlformats.org/presentationml/2006/main">
  <p:tag name="MILESTONE2" val="86,182,150,-6900138,True;12/17/2010 12:00:00 AM;Awarded 2010 Carnegie Elective Classification;False;False;False;False;tbName;2;Calibri;11;Calibri;11;2"/>
</p:tagLst>
</file>

<file path=ppt/tags/tag15.xml><?xml version="1.0" encoding="utf-8"?>
<p:tagLst xmlns:a="http://schemas.openxmlformats.org/drawingml/2006/main" xmlns:r="http://schemas.openxmlformats.org/officeDocument/2006/relationships" xmlns:p="http://schemas.openxmlformats.org/presentationml/2006/main">
  <p:tag name="MILESTONE3" val="255,255,255,-1,True;9/1/2010 12:00:00 AM;Apply for 2010 Carnegie ElectiveClassification;False;False;False;False;tbName;3;Calibri;10;Calibri;10;3"/>
</p:tagLst>
</file>

<file path=ppt/tags/tag16.xml><?xml version="1.0" encoding="utf-8"?>
<p:tagLst xmlns:a="http://schemas.openxmlformats.org/drawingml/2006/main" xmlns:r="http://schemas.openxmlformats.org/officeDocument/2006/relationships" xmlns:p="http://schemas.openxmlformats.org/presentationml/2006/main">
  <p:tag name="MILESTONE4" val="86,182,150,-6900138,True;8/27/2009 12:00:00 AM;Collaboration on the CCD;False;False;False;False;tbName;4;Calibri;10;Calibri;10;4"/>
</p:tagLst>
</file>

<file path=ppt/tags/tag17.xml><?xml version="1.0" encoding="utf-8"?>
<p:tagLst xmlns:a="http://schemas.openxmlformats.org/drawingml/2006/main" xmlns:r="http://schemas.openxmlformats.org/officeDocument/2006/relationships" xmlns:p="http://schemas.openxmlformats.org/presentationml/2006/main">
  <p:tag name="MILESTONE5" val="255,255,255,-1,True;8/1/2009 12:00:00 AM;CCD Trainings;False;False;False;False;tbName;5;Calibri;10;Calibri;10;5"/>
</p:tagLst>
</file>

<file path=ppt/tags/tag18.xml><?xml version="1.0" encoding="utf-8"?>
<p:tagLst xmlns:a="http://schemas.openxmlformats.org/drawingml/2006/main" xmlns:r="http://schemas.openxmlformats.org/officeDocument/2006/relationships" xmlns:p="http://schemas.openxmlformats.org/presentationml/2006/main">
  <p:tag name="MILESTONE6" val="86,182,150,-6900138,True;7/27/2009 12:00:00 AM;CCD Committee (University-wide);False;False;False;False;tbName;6;Calibri;10;Calibri;10;6"/>
</p:tagLst>
</file>

<file path=ppt/tags/tag19.xml><?xml version="1.0" encoding="utf-8"?>
<p:tagLst xmlns:a="http://schemas.openxmlformats.org/drawingml/2006/main" xmlns:r="http://schemas.openxmlformats.org/officeDocument/2006/relationships" xmlns:p="http://schemas.openxmlformats.org/presentationml/2006/main">
  <p:tag name="MILESTONE7" val="255,255,255,-1,True;9/27/2008 12:00:00 AM;Task Force Committee Formed;False;False;False;False;tbName;7;Calibri;10;Calibri;10;7"/>
</p:tagLst>
</file>

<file path=ppt/tags/tag2.xml><?xml version="1.0" encoding="utf-8"?>
<p:tagLst xmlns:a="http://schemas.openxmlformats.org/drawingml/2006/main" xmlns:r="http://schemas.openxmlformats.org/officeDocument/2006/relationships" xmlns:p="http://schemas.openxmlformats.org/presentationml/2006/main">
  <p:tag name="LEFTYTIMEBANDDATE" val="Yes"/>
</p:tagLst>
</file>

<file path=ppt/tags/tag20.xml><?xml version="1.0" encoding="utf-8"?>
<p:tagLst xmlns:a="http://schemas.openxmlformats.org/drawingml/2006/main" xmlns:r="http://schemas.openxmlformats.org/officeDocument/2006/relationships" xmlns:p="http://schemas.openxmlformats.org/presentationml/2006/main">
  <p:tag name="MILESTONE8" val="86,182,150,-6900138,True;9/1/2008 12:00:00 AM;Apply for 2008 Carnegie Elective Classification;False;False;False;False;tbName;8;Calibri;10;Calibri;10;8"/>
</p:tagLst>
</file>

<file path=ppt/tags/tag3.xml><?xml version="1.0" encoding="utf-8"?>
<p:tagLst xmlns:a="http://schemas.openxmlformats.org/drawingml/2006/main" xmlns:r="http://schemas.openxmlformats.org/officeDocument/2006/relationships" xmlns:p="http://schemas.openxmlformats.org/presentationml/2006/main">
  <p:tag name="TIMESCALVALUEFONT" val="Yes"/>
</p:tagLst>
</file>

<file path=ppt/tags/tag4.xml><?xml version="1.0" encoding="utf-8"?>
<p:tagLst xmlns:a="http://schemas.openxmlformats.org/drawingml/2006/main" xmlns:r="http://schemas.openxmlformats.org/officeDocument/2006/relationships" xmlns:p="http://schemas.openxmlformats.org/presentationml/2006/main">
  <p:tag name="TIMESCALVALUEFONT" val="Yes"/>
</p:tagLst>
</file>

<file path=ppt/tags/tag5.xml><?xml version="1.0" encoding="utf-8"?>
<p:tagLst xmlns:a="http://schemas.openxmlformats.org/drawingml/2006/main" xmlns:r="http://schemas.openxmlformats.org/officeDocument/2006/relationships" xmlns:p="http://schemas.openxmlformats.org/presentationml/2006/main">
  <p:tag name="TIMESCALVALUEFONT" val="Yes"/>
</p:tagLst>
</file>

<file path=ppt/tags/tag6.xml><?xml version="1.0" encoding="utf-8"?>
<p:tagLst xmlns:a="http://schemas.openxmlformats.org/drawingml/2006/main" xmlns:r="http://schemas.openxmlformats.org/officeDocument/2006/relationships" xmlns:p="http://schemas.openxmlformats.org/presentationml/2006/main">
  <p:tag name="TIMESCALVALUEFONT" val="Yes"/>
</p:tagLst>
</file>

<file path=ppt/tags/tag7.xml><?xml version="1.0" encoding="utf-8"?>
<p:tagLst xmlns:a="http://schemas.openxmlformats.org/drawingml/2006/main" xmlns:r="http://schemas.openxmlformats.org/officeDocument/2006/relationships" xmlns:p="http://schemas.openxmlformats.org/presentationml/2006/main">
  <p:tag name="TIMESCALVALUEFONT" val="Yes"/>
</p:tagLst>
</file>

<file path=ppt/tags/tag8.xml><?xml version="1.0" encoding="utf-8"?>
<p:tagLst xmlns:a="http://schemas.openxmlformats.org/drawingml/2006/main" xmlns:r="http://schemas.openxmlformats.org/officeDocument/2006/relationships" xmlns:p="http://schemas.openxmlformats.org/presentationml/2006/main">
  <p:tag name="TIMESCALVALUEFONT" val="Yes"/>
</p:tagLst>
</file>

<file path=ppt/tags/tag9.xml><?xml version="1.0" encoding="utf-8"?>
<p:tagLst xmlns:a="http://schemas.openxmlformats.org/drawingml/2006/main" xmlns:r="http://schemas.openxmlformats.org/officeDocument/2006/relationships" xmlns:p="http://schemas.openxmlformats.org/presentationml/2006/main">
  <p:tag name="TIMESCALVALUEFONT" val="Yes"/>
</p:tagLst>
</file>

<file path=ppt/theme/theme1.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Goudy"/>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10000"/>
          </a:lnSpc>
          <a:spcBef>
            <a:spcPct val="0"/>
          </a:spcBef>
          <a:spcAft>
            <a:spcPct val="0"/>
          </a:spcAft>
          <a:buClrTx/>
          <a:buSzTx/>
          <a:buFont typeface="Wingdings" pitchFamily="2" charset="2"/>
          <a:buChar char="§"/>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10000"/>
          </a:lnSpc>
          <a:spcBef>
            <a:spcPct val="0"/>
          </a:spcBef>
          <a:spcAft>
            <a:spcPct val="0"/>
          </a:spcAft>
          <a:buClrTx/>
          <a:buSzTx/>
          <a:buFont typeface="Wingdings" pitchFamily="2" charset="2"/>
          <a:buChar char="§"/>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Goudy"/>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10000"/>
          </a:lnSpc>
          <a:spcBef>
            <a:spcPct val="0"/>
          </a:spcBef>
          <a:spcAft>
            <a:spcPct val="0"/>
          </a:spcAft>
          <a:buClrTx/>
          <a:buSzTx/>
          <a:buFont typeface="Wingdings" pitchFamily="2" charset="2"/>
          <a:buChar char="§"/>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10000"/>
          </a:lnSpc>
          <a:spcBef>
            <a:spcPct val="0"/>
          </a:spcBef>
          <a:spcAft>
            <a:spcPct val="0"/>
          </a:spcAft>
          <a:buClrTx/>
          <a:buSzTx/>
          <a:buFont typeface="Wingdings" pitchFamily="2" charset="2"/>
          <a:buChar char="§"/>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Goudy"/>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10000"/>
          </a:lnSpc>
          <a:spcBef>
            <a:spcPct val="0"/>
          </a:spcBef>
          <a:spcAft>
            <a:spcPct val="0"/>
          </a:spcAft>
          <a:buClrTx/>
          <a:buSzTx/>
          <a:buFont typeface="Wingdings" pitchFamily="2" charset="2"/>
          <a:buChar char="§"/>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10000"/>
          </a:lnSpc>
          <a:spcBef>
            <a:spcPct val="0"/>
          </a:spcBef>
          <a:spcAft>
            <a:spcPct val="0"/>
          </a:spcAft>
          <a:buClrTx/>
          <a:buSzTx/>
          <a:buFont typeface="Wingdings" pitchFamily="2" charset="2"/>
          <a:buChar char="§"/>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TotalTime>
  <Words>1310</Words>
  <Application>Microsoft Office PowerPoint</Application>
  <PresentationFormat>On-screen Show (4:3)</PresentationFormat>
  <Paragraphs>612</Paragraphs>
  <Slides>51</Slides>
  <Notes>9</Notes>
  <HiddenSlides>0</HiddenSlides>
  <MMClips>0</MMClips>
  <ScaleCrop>false</ScaleCrop>
  <HeadingPairs>
    <vt:vector size="4" baseType="variant">
      <vt:variant>
        <vt:lpstr>Theme</vt:lpstr>
      </vt:variant>
      <vt:variant>
        <vt:i4>3</vt:i4>
      </vt:variant>
      <vt:variant>
        <vt:lpstr>Slide Titles</vt:lpstr>
      </vt:variant>
      <vt:variant>
        <vt:i4>51</vt:i4>
      </vt:variant>
    </vt:vector>
  </HeadingPairs>
  <TitlesOfParts>
    <vt:vector size="54" baseType="lpstr">
      <vt:lpstr>1_Contemporary</vt:lpstr>
      <vt:lpstr>Contemporary</vt:lpstr>
      <vt:lpstr>2_Contemporary</vt:lpstr>
      <vt:lpstr>Community Engagement at Nova Southeastern University: A Case Study Barbara Packer-Muti, EdD Executive Director, Institutional &amp; Community Engagement</vt:lpstr>
      <vt:lpstr>PowerPoint Presentation</vt:lpstr>
      <vt:lpstr>PowerPoint Presentation</vt:lpstr>
      <vt:lpstr>18 Centers, Colleges and Schools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 Educational Centers</vt:lpstr>
      <vt:lpstr>PowerPoint Presentation</vt:lpstr>
      <vt:lpstr>Vision Statement Adopted by Board                                                          – March 28, 2011</vt:lpstr>
      <vt:lpstr>Mission Statement Adopted by Board   – March 28, 2011</vt:lpstr>
      <vt:lpstr>PowerPoint Presentation</vt:lpstr>
      <vt:lpstr>Our Carnegie Disappointment in 2008</vt:lpstr>
      <vt:lpstr> Success in 2010!</vt:lpstr>
      <vt:lpstr>PowerPoint Presentation</vt:lpstr>
      <vt:lpstr> Home page CCD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DASHBOARDS!</vt:lpstr>
      <vt:lpstr>PowerPoint Presentation</vt:lpstr>
      <vt:lpstr>Geriatric Blood Pressure Screening</vt:lpstr>
      <vt:lpstr>Jacksonville SEC’s PA Second Harvest Food Drive</vt:lpstr>
      <vt:lpstr>Students from NSU’s Oceanographic Center helped the FL Department of Environmental Protection officials save dozens of sea turtles who were dying in the cold waters of central and north FL during a cold snap!</vt:lpstr>
      <vt:lpstr>Autism Walk</vt:lpstr>
      <vt:lpstr>Epilepsy Foundation Event in Hyde Park</vt:lpstr>
      <vt:lpstr>Habitat for Humanity</vt:lpstr>
      <vt:lpstr>PowerPoint Presentation</vt:lpstr>
      <vt:lpstr>Science Alive!</vt:lpstr>
      <vt:lpstr>NSU Health Fair</vt:lpstr>
      <vt:lpstr>Coastal Cleanup</vt:lpstr>
      <vt:lpstr>Give Kids a Smile Day</vt:lpstr>
      <vt:lpstr>Special Olympics</vt:lpstr>
      <vt:lpstr>A Day for Children Health Fair</vt:lpstr>
      <vt:lpstr>Upcoming Plans</vt:lpstr>
      <vt:lpstr>PowerPoint Presentation</vt:lpstr>
      <vt:lpstr>PowerPoint Presentation</vt:lpstr>
    </vt:vector>
  </TitlesOfParts>
  <Company>Nova Southeastern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Engagement at Nova Southeastern University: A Case Study Ron Chenail, PhD Barbara Packer-Muti, EdD</dc:title>
  <dc:creator>packerb</dc:creator>
  <cp:lastModifiedBy>Jennifer Brait</cp:lastModifiedBy>
  <cp:revision>40</cp:revision>
  <dcterms:created xsi:type="dcterms:W3CDTF">2012-09-27T12:50:04Z</dcterms:created>
  <dcterms:modified xsi:type="dcterms:W3CDTF">2012-10-08T20:07:09Z</dcterms:modified>
</cp:coreProperties>
</file>